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5" r:id="rId4"/>
  </p:sldMasterIdLst>
  <p:notesMasterIdLst>
    <p:notesMasterId r:id="rId8"/>
  </p:notesMasterIdLst>
  <p:sldIdLst>
    <p:sldId id="9176" r:id="rId5"/>
    <p:sldId id="4095" r:id="rId6"/>
    <p:sldId id="924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Person" initials="BP" lastIdx="3" clrIdx="0">
    <p:extLst>
      <p:ext uri="{19B8F6BF-5375-455C-9EA6-DF929625EA0E}">
        <p15:presenceInfo xmlns:p15="http://schemas.microsoft.com/office/powerpoint/2012/main" userId="S::ben.person@nuvolo.com::fa37ce6f-e11f-43c3-882d-f38eae01a77a" providerId="AD"/>
      </p:ext>
    </p:extLst>
  </p:cmAuthor>
  <p:cmAuthor id="2" name="Tony" initials="T" lastIdx="1" clrIdx="1">
    <p:extLst>
      <p:ext uri="{19B8F6BF-5375-455C-9EA6-DF929625EA0E}">
        <p15:presenceInfo xmlns:p15="http://schemas.microsoft.com/office/powerpoint/2012/main" userId="Tony" providerId="None"/>
      </p:ext>
    </p:extLst>
  </p:cmAuthor>
  <p:cmAuthor id="3" name="Tony Bailey" initials="TB" lastIdx="3" clrIdx="2">
    <p:extLst>
      <p:ext uri="{19B8F6BF-5375-455C-9EA6-DF929625EA0E}">
        <p15:presenceInfo xmlns:p15="http://schemas.microsoft.com/office/powerpoint/2012/main" userId="S::Tony.Bailey@nuvolo.com::dad530ab-bec3-4f3e-8fca-61efb340e6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FEB"/>
    <a:srgbClr val="243D6B"/>
    <a:srgbClr val="E69F24"/>
    <a:srgbClr val="0C3660"/>
    <a:srgbClr val="366FA4"/>
    <a:srgbClr val="02B4DE"/>
    <a:srgbClr val="3B75BA"/>
    <a:srgbClr val="023064"/>
    <a:srgbClr val="EA5A4D"/>
    <a:srgbClr val="1D6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87570"/>
  </p:normalViewPr>
  <p:slideViewPr>
    <p:cSldViewPr snapToGrid="0">
      <p:cViewPr varScale="1">
        <p:scale>
          <a:sx n="93" d="100"/>
          <a:sy n="93" d="100"/>
        </p:scale>
        <p:origin x="216"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E9870-CC9B-2F48-B036-09EE669D0101}" type="datetimeFigureOut">
              <a:rPr lang="en-US" smtClean="0"/>
              <a:t>10/19/21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5DD09-3943-224C-8DE2-FCE48EC5DBF4}" type="slidenum">
              <a:rPr lang="en-US" smtClean="0"/>
              <a:t>‹#›</a:t>
            </a:fld>
            <a:endParaRPr lang="en-US"/>
          </a:p>
        </p:txBody>
      </p:sp>
    </p:spTree>
    <p:extLst>
      <p:ext uri="{BB962C8B-B14F-4D97-AF65-F5344CB8AC3E}">
        <p14:creationId xmlns:p14="http://schemas.microsoft.com/office/powerpoint/2010/main" val="118309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Client Name and Presentation Date)</a:t>
            </a:r>
          </a:p>
          <a:p>
            <a:r>
              <a:rPr lang="en-US" dirty="0"/>
              <a:t>We will be covering Nuvolo Connected Workplace in this session and how our solutions can address (Insert Client Name) business outcomes you’re looking to achieve. </a:t>
            </a:r>
          </a:p>
          <a:p>
            <a:r>
              <a:rPr lang="en-US" dirty="0"/>
              <a:t>Let’s begin with introductions….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25DD09-3943-224C-8DE2-FCE48EC5DBF4}" type="slidenum">
              <a:rPr lang="en-US" smtClean="0"/>
              <a:t>1</a:t>
            </a:fld>
            <a:endParaRPr lang="en-US"/>
          </a:p>
        </p:txBody>
      </p:sp>
    </p:spTree>
    <p:extLst>
      <p:ext uri="{BB962C8B-B14F-4D97-AF65-F5344CB8AC3E}">
        <p14:creationId xmlns:p14="http://schemas.microsoft.com/office/powerpoint/2010/main" val="289391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Nuvolo is a native application built on ServiceNow.  Nuvolo leverages ServiceNow’s infrastructure to be scalable, secure and highly available. Nuvolo takes advantage of ServiceNow’s core capabilities by leveraging the same CMDB, Workflow Engine, Service Portal, Reporting and Analytics and many more… Since Nuvolo is native on ServiceNow it also enables organizations to collaborate and work with the other ServiceNow solutions like IT, Security, Customer Service and HR.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EB0B8-1504-5C47-9242-9B31EB422882}"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8138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Connected Workplace solutions allow you to collaborate, coordinate work, report across your business and improve the overall employee experience.  Our solutions cover cover these key areas of the business: </a:t>
            </a:r>
          </a:p>
          <a:p>
            <a:endParaRPr lang="en-US" dirty="0"/>
          </a:p>
          <a:p>
            <a:pPr marL="228600" indent="-228600">
              <a:buAutoNum type="arabicPeriod"/>
            </a:pPr>
            <a:r>
              <a:rPr lang="en-US" dirty="0"/>
              <a:t>Maintenance</a:t>
            </a:r>
          </a:p>
          <a:p>
            <a:pPr marL="685800" lvl="1" indent="-228600">
              <a:buAutoNum type="arabicPeriod"/>
            </a:pPr>
            <a:r>
              <a:rPr lang="en-US" dirty="0"/>
              <a:t>Includes Asset and Work Order Management</a:t>
            </a:r>
          </a:p>
          <a:p>
            <a:pPr marL="685800" lvl="1" indent="-228600">
              <a:buAutoNum type="arabicPeriod"/>
            </a:pPr>
            <a:r>
              <a:rPr lang="en-US" dirty="0"/>
              <a:t>Warehouse Management for Parts and Inventory</a:t>
            </a:r>
          </a:p>
          <a:p>
            <a:pPr marL="228600" lvl="0" indent="-228600">
              <a:buAutoNum type="arabicPeriod"/>
            </a:pPr>
            <a:r>
              <a:rPr lang="en-US" dirty="0"/>
              <a:t>Space</a:t>
            </a:r>
          </a:p>
          <a:p>
            <a:pPr marL="685800" lvl="1" indent="-228600">
              <a:buAutoNum type="arabicPeriod"/>
            </a:pPr>
            <a:r>
              <a:rPr lang="en-US" dirty="0"/>
              <a:t>Native AutoCAD plugin to bring floor plans into Nuvolo directly</a:t>
            </a:r>
          </a:p>
          <a:p>
            <a:pPr marL="685800" lvl="1" indent="-228600">
              <a:buAutoNum type="arabicPeriod"/>
            </a:pPr>
            <a:r>
              <a:rPr lang="en-US" dirty="0"/>
              <a:t>Space Editing</a:t>
            </a:r>
          </a:p>
          <a:p>
            <a:pPr marL="685800" lvl="1" indent="-228600">
              <a:buAutoNum type="arabicPeriod"/>
            </a:pPr>
            <a:r>
              <a:rPr lang="en-US" dirty="0"/>
              <a:t>Space Planning</a:t>
            </a:r>
          </a:p>
          <a:p>
            <a:pPr marL="685800" lvl="1" indent="-228600">
              <a:buAutoNum type="arabicPeriod"/>
            </a:pPr>
            <a:r>
              <a:rPr lang="en-US" dirty="0"/>
              <a:t>Wayfinding</a:t>
            </a:r>
          </a:p>
          <a:p>
            <a:pPr marL="685800" lvl="1" indent="-228600">
              <a:buAutoNum type="arabicPeriod"/>
            </a:pPr>
            <a:r>
              <a:rPr lang="en-US" dirty="0"/>
              <a:t>Space Reservations </a:t>
            </a:r>
          </a:p>
          <a:p>
            <a:pPr marL="228600" lvl="0" indent="-228600">
              <a:buAutoNum type="arabicPeriod"/>
            </a:pPr>
            <a:r>
              <a:rPr lang="en-US" dirty="0"/>
              <a:t>Field Service Management</a:t>
            </a:r>
          </a:p>
          <a:p>
            <a:pPr marL="685800" lvl="1" indent="-228600">
              <a:buAutoNum type="arabicPeriod"/>
            </a:pPr>
            <a:r>
              <a:rPr lang="en-US" dirty="0"/>
              <a:t>Technician Scheduling</a:t>
            </a:r>
          </a:p>
          <a:p>
            <a:pPr marL="685800" lvl="1" indent="-228600">
              <a:buAutoNum type="arabicPeriod"/>
            </a:pPr>
            <a:r>
              <a:rPr lang="en-US" dirty="0"/>
              <a:t>Dispatching (Geographical) </a:t>
            </a:r>
          </a:p>
          <a:p>
            <a:pPr marL="685800" lvl="1" indent="-228600">
              <a:buAutoNum type="arabicPeriod"/>
            </a:pPr>
            <a:r>
              <a:rPr lang="en-US" dirty="0"/>
              <a:t>Mobile App</a:t>
            </a:r>
          </a:p>
          <a:p>
            <a:pPr marL="228600" lvl="0" indent="-228600">
              <a:buAutoNum type="arabicPeriod"/>
            </a:pPr>
            <a:r>
              <a:rPr lang="en-US" dirty="0"/>
              <a:t>Projects</a:t>
            </a:r>
          </a:p>
          <a:p>
            <a:pPr marL="685800" lvl="1" indent="-228600">
              <a:buAutoNum type="arabicPeriod"/>
            </a:pPr>
            <a:r>
              <a:rPr lang="en-US" dirty="0"/>
              <a:t>Construction and Renovations</a:t>
            </a:r>
          </a:p>
          <a:p>
            <a:pPr marL="685800" lvl="1" indent="-228600">
              <a:buAutoNum type="arabicPeriod"/>
            </a:pPr>
            <a:r>
              <a:rPr lang="en-US" dirty="0"/>
              <a:t>Capital Projects and Planning</a:t>
            </a:r>
          </a:p>
          <a:p>
            <a:pPr marL="685800" lvl="1" indent="-228600">
              <a:buAutoNum type="arabicPeriod"/>
            </a:pPr>
            <a:r>
              <a:rPr lang="en-US" dirty="0"/>
              <a:t>Bidding and Sourcing</a:t>
            </a:r>
          </a:p>
          <a:p>
            <a:pPr marL="228600" lvl="0" indent="-228600">
              <a:buAutoNum type="arabicPeriod"/>
            </a:pPr>
            <a:r>
              <a:rPr lang="en-US" dirty="0"/>
              <a:t>Real Estate</a:t>
            </a:r>
          </a:p>
          <a:p>
            <a:pPr marL="685800" lvl="1" indent="-228600">
              <a:buAutoNum type="arabicPeriod"/>
            </a:pPr>
            <a:r>
              <a:rPr lang="en-US" dirty="0"/>
              <a:t>Lease Management</a:t>
            </a:r>
          </a:p>
          <a:p>
            <a:pPr marL="228600" lvl="0" indent="-228600">
              <a:buAutoNum type="arabicPeriod"/>
            </a:pPr>
            <a:r>
              <a:rPr lang="en-US" dirty="0"/>
              <a:t>Sustainability</a:t>
            </a:r>
          </a:p>
          <a:p>
            <a:pPr marL="685800" lvl="1" indent="-228600">
              <a:buAutoNum type="arabicPeriod"/>
            </a:pPr>
            <a:r>
              <a:rPr lang="en-US" dirty="0"/>
              <a:t>Energy and Waste Tracking</a:t>
            </a:r>
          </a:p>
          <a:p>
            <a:pPr marL="228600" lvl="0" indent="-228600">
              <a:buAutoNum type="arabicPeriod"/>
            </a:pPr>
            <a:r>
              <a:rPr lang="en-US" dirty="0"/>
              <a:t>OT Cyber Security </a:t>
            </a:r>
          </a:p>
          <a:p>
            <a:pPr marL="685800" lvl="1" indent="-228600">
              <a:buAutoNum type="arabicPeriod"/>
            </a:pPr>
            <a:r>
              <a:rPr lang="en-US" dirty="0"/>
              <a:t>Protect your network connect operational technology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5DD09-3943-224C-8DE2-FCE48EC5DB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2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67B46799-EEBB-6C41-B615-3F6CCE636C5C}" type="datetimeFigureOut">
              <a:rPr lang="es-ES_tradnl" smtClean="0"/>
              <a:t>19/10/21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C62EC9D-3C66-0444-91E6-69C09D0DFA7F}" type="slidenum">
              <a:rPr lang="es-ES_tradnl" smtClean="0"/>
              <a:t>‹#›</a:t>
            </a:fld>
            <a:endParaRPr lang="es-ES_tradnl"/>
          </a:p>
        </p:txBody>
      </p:sp>
    </p:spTree>
    <p:extLst>
      <p:ext uri="{BB962C8B-B14F-4D97-AF65-F5344CB8AC3E}">
        <p14:creationId xmlns:p14="http://schemas.microsoft.com/office/powerpoint/2010/main" val="221304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67B46799-EEBB-6C41-B615-3F6CCE636C5C}" type="datetimeFigureOut">
              <a:rPr lang="es-ES_tradnl" smtClean="0"/>
              <a:t>19/10/21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C62EC9D-3C66-0444-91E6-69C09D0DFA7F}" type="slidenum">
              <a:rPr lang="es-ES_tradnl" smtClean="0"/>
              <a:t>‹#›</a:t>
            </a:fld>
            <a:endParaRPr lang="es-ES_tradnl"/>
          </a:p>
        </p:txBody>
      </p:sp>
    </p:spTree>
    <p:extLst>
      <p:ext uri="{BB962C8B-B14F-4D97-AF65-F5344CB8AC3E}">
        <p14:creationId xmlns:p14="http://schemas.microsoft.com/office/powerpoint/2010/main" val="244016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67B46799-EEBB-6C41-B615-3F6CCE636C5C}" type="datetimeFigureOut">
              <a:rPr lang="es-ES_tradnl" smtClean="0"/>
              <a:t>19/10/21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C62EC9D-3C66-0444-91E6-69C09D0DFA7F}" type="slidenum">
              <a:rPr lang="es-ES_tradnl" smtClean="0"/>
              <a:t>‹#›</a:t>
            </a:fld>
            <a:endParaRPr lang="es-ES_tradnl"/>
          </a:p>
        </p:txBody>
      </p:sp>
    </p:spTree>
    <p:extLst>
      <p:ext uri="{BB962C8B-B14F-4D97-AF65-F5344CB8AC3E}">
        <p14:creationId xmlns:p14="http://schemas.microsoft.com/office/powerpoint/2010/main" val="88795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67B46799-EEBB-6C41-B615-3F6CCE636C5C}" type="datetimeFigureOut">
              <a:rPr lang="es-ES_tradnl" smtClean="0"/>
              <a:t>19/10/21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C62EC9D-3C66-0444-91E6-69C09D0DFA7F}" type="slidenum">
              <a:rPr lang="es-ES_tradnl" smtClean="0"/>
              <a:t>‹#›</a:t>
            </a:fld>
            <a:endParaRPr lang="es-ES_tradnl"/>
          </a:p>
        </p:txBody>
      </p:sp>
    </p:spTree>
    <p:extLst>
      <p:ext uri="{BB962C8B-B14F-4D97-AF65-F5344CB8AC3E}">
        <p14:creationId xmlns:p14="http://schemas.microsoft.com/office/powerpoint/2010/main" val="349804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7B46799-EEBB-6C41-B615-3F6CCE636C5C}" type="datetimeFigureOut">
              <a:rPr lang="es-ES_tradnl" smtClean="0"/>
              <a:t>19/10/21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C62EC9D-3C66-0444-91E6-69C09D0DFA7F}" type="slidenum">
              <a:rPr lang="es-ES_tradnl" smtClean="0"/>
              <a:t>‹#›</a:t>
            </a:fld>
            <a:endParaRPr lang="es-ES_tradnl"/>
          </a:p>
        </p:txBody>
      </p:sp>
    </p:spTree>
    <p:extLst>
      <p:ext uri="{BB962C8B-B14F-4D97-AF65-F5344CB8AC3E}">
        <p14:creationId xmlns:p14="http://schemas.microsoft.com/office/powerpoint/2010/main" val="38030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67B46799-EEBB-6C41-B615-3F6CCE636C5C}" type="datetimeFigureOut">
              <a:rPr lang="es-ES_tradnl" smtClean="0"/>
              <a:t>19/10/21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C62EC9D-3C66-0444-91E6-69C09D0DFA7F}" type="slidenum">
              <a:rPr lang="es-ES_tradnl" smtClean="0"/>
              <a:t>‹#›</a:t>
            </a:fld>
            <a:endParaRPr lang="es-ES_tradnl"/>
          </a:p>
        </p:txBody>
      </p:sp>
    </p:spTree>
    <p:extLst>
      <p:ext uri="{BB962C8B-B14F-4D97-AF65-F5344CB8AC3E}">
        <p14:creationId xmlns:p14="http://schemas.microsoft.com/office/powerpoint/2010/main" val="201582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67B46799-EEBB-6C41-B615-3F6CCE636C5C}" type="datetimeFigureOut">
              <a:rPr lang="es-ES_tradnl" smtClean="0"/>
              <a:t>19/10/21</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4C62EC9D-3C66-0444-91E6-69C09D0DFA7F}" type="slidenum">
              <a:rPr lang="es-ES_tradnl" smtClean="0"/>
              <a:t>‹#›</a:t>
            </a:fld>
            <a:endParaRPr lang="es-ES_tradnl"/>
          </a:p>
        </p:txBody>
      </p:sp>
    </p:spTree>
    <p:extLst>
      <p:ext uri="{BB962C8B-B14F-4D97-AF65-F5344CB8AC3E}">
        <p14:creationId xmlns:p14="http://schemas.microsoft.com/office/powerpoint/2010/main" val="78590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67B46799-EEBB-6C41-B615-3F6CCE636C5C}" type="datetimeFigureOut">
              <a:rPr lang="es-ES_tradnl" smtClean="0"/>
              <a:t>19/10/21</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4C62EC9D-3C66-0444-91E6-69C09D0DFA7F}" type="slidenum">
              <a:rPr lang="es-ES_tradnl" smtClean="0"/>
              <a:t>‹#›</a:t>
            </a:fld>
            <a:endParaRPr lang="es-ES_tradnl"/>
          </a:p>
        </p:txBody>
      </p:sp>
    </p:spTree>
    <p:extLst>
      <p:ext uri="{BB962C8B-B14F-4D97-AF65-F5344CB8AC3E}">
        <p14:creationId xmlns:p14="http://schemas.microsoft.com/office/powerpoint/2010/main" val="406220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B46799-EEBB-6C41-B615-3F6CCE636C5C}" type="datetimeFigureOut">
              <a:rPr lang="es-ES_tradnl" smtClean="0"/>
              <a:t>19/10/21</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4C62EC9D-3C66-0444-91E6-69C09D0DFA7F}" type="slidenum">
              <a:rPr lang="es-ES_tradnl" smtClean="0"/>
              <a:t>‹#›</a:t>
            </a:fld>
            <a:endParaRPr lang="es-ES_tradnl"/>
          </a:p>
        </p:txBody>
      </p:sp>
    </p:spTree>
    <p:extLst>
      <p:ext uri="{BB962C8B-B14F-4D97-AF65-F5344CB8AC3E}">
        <p14:creationId xmlns:p14="http://schemas.microsoft.com/office/powerpoint/2010/main" val="48415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7B46799-EEBB-6C41-B615-3F6CCE636C5C}" type="datetimeFigureOut">
              <a:rPr lang="es-ES_tradnl" smtClean="0"/>
              <a:t>19/10/21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C62EC9D-3C66-0444-91E6-69C09D0DFA7F}" type="slidenum">
              <a:rPr lang="es-ES_tradnl" smtClean="0"/>
              <a:t>‹#›</a:t>
            </a:fld>
            <a:endParaRPr lang="es-ES_tradnl"/>
          </a:p>
        </p:txBody>
      </p:sp>
    </p:spTree>
    <p:extLst>
      <p:ext uri="{BB962C8B-B14F-4D97-AF65-F5344CB8AC3E}">
        <p14:creationId xmlns:p14="http://schemas.microsoft.com/office/powerpoint/2010/main" val="146675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7B46799-EEBB-6C41-B615-3F6CCE636C5C}" type="datetimeFigureOut">
              <a:rPr lang="es-ES_tradnl" smtClean="0"/>
              <a:t>19/10/21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C62EC9D-3C66-0444-91E6-69C09D0DFA7F}" type="slidenum">
              <a:rPr lang="es-ES_tradnl" smtClean="0"/>
              <a:t>‹#›</a:t>
            </a:fld>
            <a:endParaRPr lang="es-ES_tradnl"/>
          </a:p>
        </p:txBody>
      </p:sp>
    </p:spTree>
    <p:extLst>
      <p:ext uri="{BB962C8B-B14F-4D97-AF65-F5344CB8AC3E}">
        <p14:creationId xmlns:p14="http://schemas.microsoft.com/office/powerpoint/2010/main" val="242339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46799-EEBB-6C41-B615-3F6CCE636C5C}" type="datetimeFigureOut">
              <a:rPr lang="es-ES_tradnl" smtClean="0"/>
              <a:t>19/10/21</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2EC9D-3C66-0444-91E6-69C09D0DFA7F}" type="slidenum">
              <a:rPr lang="es-ES_tradnl" smtClean="0"/>
              <a:t>‹#›</a:t>
            </a:fld>
            <a:endParaRPr lang="es-ES_tradnl"/>
          </a:p>
        </p:txBody>
      </p:sp>
    </p:spTree>
    <p:extLst>
      <p:ext uri="{BB962C8B-B14F-4D97-AF65-F5344CB8AC3E}">
        <p14:creationId xmlns:p14="http://schemas.microsoft.com/office/powerpoint/2010/main" val="718420611"/>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ítulo 1"/>
          <p:cNvSpPr txBox="1">
            <a:spLocks/>
          </p:cNvSpPr>
          <p:nvPr/>
        </p:nvSpPr>
        <p:spPr>
          <a:xfrm>
            <a:off x="570096" y="3429000"/>
            <a:ext cx="5405309" cy="1932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300"/>
              </a:lnSpc>
              <a:spcBef>
                <a:spcPts val="0"/>
              </a:spcBef>
              <a:defRPr/>
            </a:pPr>
            <a:r>
              <a:rPr lang="en-US" sz="4000" b="1" dirty="0">
                <a:solidFill>
                  <a:srgbClr val="000000"/>
                </a:solidFill>
                <a:latin typeface="Constantia" panose="02030602050306030303" pitchFamily="18" charset="0"/>
              </a:rPr>
              <a:t>Connected </a:t>
            </a:r>
          </a:p>
          <a:p>
            <a:pPr>
              <a:lnSpc>
                <a:spcPts val="5300"/>
              </a:lnSpc>
              <a:spcBef>
                <a:spcPts val="0"/>
              </a:spcBef>
              <a:defRPr/>
            </a:pPr>
            <a:r>
              <a:rPr lang="en-US" sz="4000" b="1" dirty="0">
                <a:solidFill>
                  <a:srgbClr val="000000"/>
                </a:solidFill>
                <a:latin typeface="Constantia" panose="02030602050306030303" pitchFamily="18" charset="0"/>
              </a:rPr>
              <a:t>Workplace</a:t>
            </a:r>
          </a:p>
        </p:txBody>
      </p:sp>
      <p:pic>
        <p:nvPicPr>
          <p:cNvPr id="5" name="Picture 5" descr="A picture containing drawing&#10;&#10;Description automatically generated">
            <a:extLst>
              <a:ext uri="{FF2B5EF4-FFF2-40B4-BE49-F238E27FC236}">
                <a16:creationId xmlns:a16="http://schemas.microsoft.com/office/drawing/2014/main" id="{4D83594A-039F-4EDD-99D3-3207CE6FFF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925" y="608310"/>
            <a:ext cx="3724275" cy="3201154"/>
          </a:xfrm>
          <a:prstGeom prst="rect">
            <a:avLst/>
          </a:prstGeom>
        </p:spPr>
      </p:pic>
      <p:pic>
        <p:nvPicPr>
          <p:cNvPr id="2" name="Picture 1">
            <a:extLst>
              <a:ext uri="{FF2B5EF4-FFF2-40B4-BE49-F238E27FC236}">
                <a16:creationId xmlns:a16="http://schemas.microsoft.com/office/drawing/2014/main" id="{FF33FCD4-A88D-AA4A-B5AE-25E185785E35}"/>
              </a:ext>
            </a:extLst>
          </p:cNvPr>
          <p:cNvPicPr>
            <a:picLocks noChangeAspect="1"/>
          </p:cNvPicPr>
          <p:nvPr/>
        </p:nvPicPr>
        <p:blipFill>
          <a:blip r:embed="rId4"/>
          <a:stretch>
            <a:fillRect/>
          </a:stretch>
        </p:blipFill>
        <p:spPr>
          <a:xfrm>
            <a:off x="5460736" y="1142814"/>
            <a:ext cx="6631056" cy="4314728"/>
          </a:xfrm>
          <a:prstGeom prst="rect">
            <a:avLst/>
          </a:prstGeom>
        </p:spPr>
      </p:pic>
    </p:spTree>
    <p:extLst>
      <p:ext uri="{BB962C8B-B14F-4D97-AF65-F5344CB8AC3E}">
        <p14:creationId xmlns:p14="http://schemas.microsoft.com/office/powerpoint/2010/main" val="164199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Content Placeholder 12" descr="A close up of a logo&#10;&#10;Description automatically generated">
            <a:extLst>
              <a:ext uri="{FF2B5EF4-FFF2-40B4-BE49-F238E27FC236}">
                <a16:creationId xmlns:a16="http://schemas.microsoft.com/office/drawing/2014/main" id="{2F45672D-0A7B-4FFB-899F-183723F65267}"/>
              </a:ext>
            </a:extLst>
          </p:cNvPr>
          <p:cNvPicPr>
            <a:picLocks noChangeAspect="1"/>
          </p:cNvPicPr>
          <p:nvPr/>
        </p:nvPicPr>
        <p:blipFill>
          <a:blip r:embed="rId3">
            <a:duotone>
              <a:prstClr val="black"/>
              <a:schemeClr val="tx2">
                <a:tint val="45000"/>
                <a:satMod val="400000"/>
              </a:schemeClr>
            </a:duotone>
            <a:alphaModFix amt="10000"/>
          </a:blip>
          <a:stretch>
            <a:fillRect/>
          </a:stretch>
        </p:blipFill>
        <p:spPr>
          <a:xfrm>
            <a:off x="6531391" y="53109"/>
            <a:ext cx="7078482" cy="6751782"/>
          </a:xfrm>
          <a:prstGeom prst="rect">
            <a:avLst/>
          </a:prstGeom>
          <a:noFill/>
          <a:ln>
            <a:noFill/>
          </a:ln>
        </p:spPr>
      </p:pic>
      <p:sp>
        <p:nvSpPr>
          <p:cNvPr id="2" name="Title 1">
            <a:extLst>
              <a:ext uri="{FF2B5EF4-FFF2-40B4-BE49-F238E27FC236}">
                <a16:creationId xmlns:a16="http://schemas.microsoft.com/office/drawing/2014/main" id="{658933AD-4786-413A-A0E6-119FAC00E3FA}"/>
              </a:ext>
            </a:extLst>
          </p:cNvPr>
          <p:cNvSpPr>
            <a:spLocks noGrp="1"/>
          </p:cNvSpPr>
          <p:nvPr>
            <p:ph type="title"/>
          </p:nvPr>
        </p:nvSpPr>
        <p:spPr>
          <a:xfrm>
            <a:off x="2055501" y="561748"/>
            <a:ext cx="8716643" cy="668692"/>
          </a:xfrm>
        </p:spPr>
        <p:txBody>
          <a:bodyPr>
            <a:noAutofit/>
          </a:bodyPr>
          <a:lstStyle/>
          <a:p>
            <a:r>
              <a:rPr lang="en-US" sz="4000" dirty="0">
                <a:latin typeface="Constantia" panose="02030602050306030303" pitchFamily="18" charset="0"/>
                <a:ea typeface="Verdana" panose="020B0604030504040204" pitchFamily="34" charset="0"/>
                <a:cs typeface="Verdana" panose="020B0604030504040204" pitchFamily="34" charset="0"/>
              </a:rPr>
              <a:t>We’re powered on </a:t>
            </a:r>
          </a:p>
        </p:txBody>
      </p:sp>
      <p:sp>
        <p:nvSpPr>
          <p:cNvPr id="417" name="TextBox 416">
            <a:extLst>
              <a:ext uri="{FF2B5EF4-FFF2-40B4-BE49-F238E27FC236}">
                <a16:creationId xmlns:a16="http://schemas.microsoft.com/office/drawing/2014/main" id="{0E429640-EE03-084B-BC4E-6D364FE4E33D}"/>
              </a:ext>
            </a:extLst>
          </p:cNvPr>
          <p:cNvSpPr txBox="1"/>
          <p:nvPr/>
        </p:nvSpPr>
        <p:spPr>
          <a:xfrm>
            <a:off x="-55201" y="5627241"/>
            <a:ext cx="1221003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chemeClr val="tx1">
                    <a:lumMod val="65000"/>
                    <a:lumOff val="35000"/>
                  </a:schemeClr>
                </a:solidFill>
                <a:effectLst/>
                <a:uLnTx/>
                <a:uFillTx/>
                <a:latin typeface="+mj-lt"/>
                <a:ea typeface="+mn-ea"/>
                <a:cs typeface="+mn-cs"/>
              </a:rPr>
              <a:t>The promise of a fully connected</a:t>
            </a:r>
            <a:r>
              <a:rPr kumimoji="0" lang="en-US" sz="2800" b="1" i="1" u="none" strike="noStrike" kern="1200" cap="none" spc="0" normalizeH="0" noProof="0" dirty="0">
                <a:ln>
                  <a:noFill/>
                </a:ln>
                <a:solidFill>
                  <a:schemeClr val="tx1">
                    <a:lumMod val="65000"/>
                    <a:lumOff val="35000"/>
                  </a:schemeClr>
                </a:solidFill>
                <a:effectLst/>
                <a:uLnTx/>
                <a:uFillTx/>
                <a:latin typeface="+mj-lt"/>
                <a:ea typeface="+mn-ea"/>
                <a:cs typeface="+mn-cs"/>
              </a:rPr>
              <a:t> workplace</a:t>
            </a:r>
            <a:endParaRPr kumimoji="0" lang="en-US" sz="2800" b="1" i="1"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5124" name="Picture 4" descr="servicenow-logo">
            <a:extLst>
              <a:ext uri="{FF2B5EF4-FFF2-40B4-BE49-F238E27FC236}">
                <a16:creationId xmlns:a16="http://schemas.microsoft.com/office/drawing/2014/main" id="{4C49CCAF-6C13-474B-9DCE-FBA56216340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6877" y="684532"/>
            <a:ext cx="2577137" cy="38066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35A056A5-6CC1-42D8-B90E-8CE801D6E1AA}"/>
              </a:ext>
            </a:extLst>
          </p:cNvPr>
          <p:cNvGrpSpPr/>
          <p:nvPr/>
        </p:nvGrpSpPr>
        <p:grpSpPr>
          <a:xfrm>
            <a:off x="1419855" y="2827959"/>
            <a:ext cx="9364947" cy="2450952"/>
            <a:chOff x="1419855" y="2827959"/>
            <a:chExt cx="9364947" cy="2450952"/>
          </a:xfrm>
        </p:grpSpPr>
        <p:grpSp>
          <p:nvGrpSpPr>
            <p:cNvPr id="140" name="Group 139">
              <a:extLst>
                <a:ext uri="{FF2B5EF4-FFF2-40B4-BE49-F238E27FC236}">
                  <a16:creationId xmlns:a16="http://schemas.microsoft.com/office/drawing/2014/main" id="{C8A61ED7-7CE2-114C-B4A4-02EFFCCE9D10}"/>
                </a:ext>
              </a:extLst>
            </p:cNvPr>
            <p:cNvGrpSpPr/>
            <p:nvPr/>
          </p:nvGrpSpPr>
          <p:grpSpPr>
            <a:xfrm>
              <a:off x="1419855" y="2827959"/>
              <a:ext cx="9364947" cy="2450952"/>
              <a:chOff x="1418268" y="3169919"/>
              <a:chExt cx="9364947" cy="2293386"/>
            </a:xfrm>
          </p:grpSpPr>
          <p:sp>
            <p:nvSpPr>
              <p:cNvPr id="141" name="Freeform 12">
                <a:extLst>
                  <a:ext uri="{FF2B5EF4-FFF2-40B4-BE49-F238E27FC236}">
                    <a16:creationId xmlns:a16="http://schemas.microsoft.com/office/drawing/2014/main" id="{783D0123-7F6E-5246-9AF0-B835C2829AC1}"/>
                  </a:ext>
                </a:extLst>
              </p:cNvPr>
              <p:cNvSpPr>
                <a:spLocks/>
              </p:cNvSpPr>
              <p:nvPr/>
            </p:nvSpPr>
            <p:spPr bwMode="auto">
              <a:xfrm>
                <a:off x="1418268" y="4417094"/>
                <a:ext cx="9352289" cy="1046211"/>
              </a:xfrm>
              <a:custGeom>
                <a:avLst/>
                <a:gdLst>
                  <a:gd name="T0" fmla="*/ 4334 w 6293"/>
                  <a:gd name="T1" fmla="*/ 0 h 262"/>
                  <a:gd name="T2" fmla="*/ 4054 w 6293"/>
                  <a:gd name="T3" fmla="*/ 0 h 262"/>
                  <a:gd name="T4" fmla="*/ 2338 w 6293"/>
                  <a:gd name="T5" fmla="*/ 0 h 262"/>
                  <a:gd name="T6" fmla="*/ 2088 w 6293"/>
                  <a:gd name="T7" fmla="*/ 0 h 262"/>
                  <a:gd name="T8" fmla="*/ 0 w 6293"/>
                  <a:gd name="T9" fmla="*/ 0 h 262"/>
                  <a:gd name="T10" fmla="*/ 0 w 6293"/>
                  <a:gd name="T11" fmla="*/ 262 h 262"/>
                  <a:gd name="T12" fmla="*/ 2092 w 6293"/>
                  <a:gd name="T13" fmla="*/ 262 h 262"/>
                  <a:gd name="T14" fmla="*/ 2338 w 6293"/>
                  <a:gd name="T15" fmla="*/ 262 h 262"/>
                  <a:gd name="T16" fmla="*/ 4054 w 6293"/>
                  <a:gd name="T17" fmla="*/ 262 h 262"/>
                  <a:gd name="T18" fmla="*/ 4334 w 6293"/>
                  <a:gd name="T19" fmla="*/ 262 h 262"/>
                  <a:gd name="T20" fmla="*/ 6293 w 6293"/>
                  <a:gd name="T21" fmla="*/ 262 h 262"/>
                  <a:gd name="T22" fmla="*/ 6293 w 6293"/>
                  <a:gd name="T23" fmla="*/ 0 h 262"/>
                  <a:gd name="T24" fmla="*/ 4334 w 6293"/>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93" h="262">
                    <a:moveTo>
                      <a:pt x="4334" y="0"/>
                    </a:moveTo>
                    <a:lnTo>
                      <a:pt x="4054" y="0"/>
                    </a:lnTo>
                    <a:lnTo>
                      <a:pt x="2338" y="0"/>
                    </a:lnTo>
                    <a:lnTo>
                      <a:pt x="2088" y="0"/>
                    </a:lnTo>
                    <a:lnTo>
                      <a:pt x="0" y="0"/>
                    </a:lnTo>
                    <a:lnTo>
                      <a:pt x="0" y="262"/>
                    </a:lnTo>
                    <a:lnTo>
                      <a:pt x="2092" y="262"/>
                    </a:lnTo>
                    <a:lnTo>
                      <a:pt x="2338" y="262"/>
                    </a:lnTo>
                    <a:lnTo>
                      <a:pt x="4054" y="262"/>
                    </a:lnTo>
                    <a:lnTo>
                      <a:pt x="4334" y="262"/>
                    </a:lnTo>
                    <a:lnTo>
                      <a:pt x="6293" y="262"/>
                    </a:lnTo>
                    <a:lnTo>
                      <a:pt x="6293" y="0"/>
                    </a:lnTo>
                    <a:lnTo>
                      <a:pt x="4334" y="0"/>
                    </a:lnTo>
                    <a:close/>
                  </a:path>
                </a:pathLst>
              </a:custGeom>
              <a:solidFill>
                <a:srgbClr val="0C3660"/>
              </a:solidFill>
              <a:ln>
                <a:noFill/>
              </a:ln>
              <a:effectLst/>
            </p:spPr>
            <p:txBody>
              <a:bodyPr vert="horz" wrap="square" lIns="91416" tIns="45708" rIns="91416" bIns="45708" numCol="1" anchor="t" anchorCtr="0" compatLnSpc="1">
                <a:prstTxWarp prst="textNoShape">
                  <a:avLst/>
                </a:prstTxWarp>
              </a:bodyPr>
              <a:lstStyle/>
              <a:p>
                <a:pPr marL="0" marR="0" lvl="0" indent="0" defTabSz="45706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chemeClr val="bg1"/>
                  </a:solidFill>
                  <a:effectLst/>
                  <a:uLnTx/>
                  <a:uFillTx/>
                  <a:latin typeface="Calibri" panose="020F0502020204030204"/>
                </a:endParaRPr>
              </a:p>
            </p:txBody>
          </p:sp>
          <p:sp>
            <p:nvSpPr>
              <p:cNvPr id="142" name="Freeform 12">
                <a:extLst>
                  <a:ext uri="{FF2B5EF4-FFF2-40B4-BE49-F238E27FC236}">
                    <a16:creationId xmlns:a16="http://schemas.microsoft.com/office/drawing/2014/main" id="{DD1827C0-EFBA-6043-90DD-15DB329FF86A}"/>
                  </a:ext>
                </a:extLst>
              </p:cNvPr>
              <p:cNvSpPr>
                <a:spLocks/>
              </p:cNvSpPr>
              <p:nvPr/>
            </p:nvSpPr>
            <p:spPr bwMode="auto">
              <a:xfrm>
                <a:off x="1418268" y="3169919"/>
                <a:ext cx="9352289" cy="1229887"/>
              </a:xfrm>
              <a:custGeom>
                <a:avLst/>
                <a:gdLst>
                  <a:gd name="T0" fmla="*/ 4334 w 6293"/>
                  <a:gd name="T1" fmla="*/ 0 h 262"/>
                  <a:gd name="T2" fmla="*/ 4054 w 6293"/>
                  <a:gd name="T3" fmla="*/ 0 h 262"/>
                  <a:gd name="T4" fmla="*/ 2338 w 6293"/>
                  <a:gd name="T5" fmla="*/ 0 h 262"/>
                  <a:gd name="T6" fmla="*/ 2088 w 6293"/>
                  <a:gd name="T7" fmla="*/ 0 h 262"/>
                  <a:gd name="T8" fmla="*/ 0 w 6293"/>
                  <a:gd name="T9" fmla="*/ 0 h 262"/>
                  <a:gd name="T10" fmla="*/ 0 w 6293"/>
                  <a:gd name="T11" fmla="*/ 262 h 262"/>
                  <a:gd name="T12" fmla="*/ 2092 w 6293"/>
                  <a:gd name="T13" fmla="*/ 262 h 262"/>
                  <a:gd name="T14" fmla="*/ 2338 w 6293"/>
                  <a:gd name="T15" fmla="*/ 262 h 262"/>
                  <a:gd name="T16" fmla="*/ 4054 w 6293"/>
                  <a:gd name="T17" fmla="*/ 262 h 262"/>
                  <a:gd name="T18" fmla="*/ 4334 w 6293"/>
                  <a:gd name="T19" fmla="*/ 262 h 262"/>
                  <a:gd name="T20" fmla="*/ 6293 w 6293"/>
                  <a:gd name="T21" fmla="*/ 262 h 262"/>
                  <a:gd name="T22" fmla="*/ 6293 w 6293"/>
                  <a:gd name="T23" fmla="*/ 0 h 262"/>
                  <a:gd name="T24" fmla="*/ 4334 w 6293"/>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93" h="262">
                    <a:moveTo>
                      <a:pt x="4334" y="0"/>
                    </a:moveTo>
                    <a:lnTo>
                      <a:pt x="4054" y="0"/>
                    </a:lnTo>
                    <a:lnTo>
                      <a:pt x="2338" y="0"/>
                    </a:lnTo>
                    <a:lnTo>
                      <a:pt x="2088" y="0"/>
                    </a:lnTo>
                    <a:lnTo>
                      <a:pt x="0" y="0"/>
                    </a:lnTo>
                    <a:lnTo>
                      <a:pt x="0" y="262"/>
                    </a:lnTo>
                    <a:lnTo>
                      <a:pt x="2092" y="262"/>
                    </a:lnTo>
                    <a:lnTo>
                      <a:pt x="2338" y="262"/>
                    </a:lnTo>
                    <a:lnTo>
                      <a:pt x="4054" y="262"/>
                    </a:lnTo>
                    <a:lnTo>
                      <a:pt x="4334" y="262"/>
                    </a:lnTo>
                    <a:lnTo>
                      <a:pt x="6293" y="262"/>
                    </a:lnTo>
                    <a:lnTo>
                      <a:pt x="6293" y="0"/>
                    </a:lnTo>
                    <a:lnTo>
                      <a:pt x="4334" y="0"/>
                    </a:lnTo>
                    <a:close/>
                  </a:path>
                </a:pathLst>
              </a:custGeom>
              <a:solidFill>
                <a:srgbClr val="0C3660"/>
              </a:solidFill>
              <a:ln>
                <a:noFill/>
              </a:ln>
              <a:effectLst>
                <a:outerShdw blurRad="50800" dist="25400" dir="5400000" algn="t" rotWithShape="0">
                  <a:prstClr val="black">
                    <a:alpha val="20000"/>
                  </a:prstClr>
                </a:outerShdw>
              </a:effectLst>
            </p:spPr>
            <p:txBody>
              <a:bodyPr vert="horz" wrap="square" lIns="91416" tIns="45708" rIns="91416" bIns="45708" numCol="1" anchor="t" anchorCtr="0" compatLnSpc="1">
                <a:prstTxWarp prst="textNoShape">
                  <a:avLst/>
                </a:prstTxWarp>
              </a:bodyPr>
              <a:lstStyle/>
              <a:p>
                <a:pPr marL="0" marR="0" lvl="0" indent="0" defTabSz="4570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B"/>
                  </a:solidFill>
                  <a:effectLst/>
                  <a:uLnTx/>
                  <a:uFillTx/>
                  <a:latin typeface="Calibri" panose="020F0502020204030204"/>
                </a:endParaRPr>
              </a:p>
            </p:txBody>
          </p:sp>
          <p:sp>
            <p:nvSpPr>
              <p:cNvPr id="143" name="Freeform 5">
                <a:extLst>
                  <a:ext uri="{FF2B5EF4-FFF2-40B4-BE49-F238E27FC236}">
                    <a16:creationId xmlns:a16="http://schemas.microsoft.com/office/drawing/2014/main" id="{A22A2D9E-C619-B24B-A31F-8FF0D322574D}"/>
                  </a:ext>
                </a:extLst>
              </p:cNvPr>
              <p:cNvSpPr>
                <a:spLocks/>
              </p:cNvSpPr>
              <p:nvPr/>
            </p:nvSpPr>
            <p:spPr bwMode="auto">
              <a:xfrm>
                <a:off x="9484214" y="4725018"/>
                <a:ext cx="1299001" cy="738286"/>
              </a:xfrm>
              <a:custGeom>
                <a:avLst/>
                <a:gdLst>
                  <a:gd name="T0" fmla="*/ 2396 w 2396"/>
                  <a:gd name="T1" fmla="*/ 0 h 1524"/>
                  <a:gd name="T2" fmla="*/ 1915 w 2396"/>
                  <a:gd name="T3" fmla="*/ 363 h 1524"/>
                  <a:gd name="T4" fmla="*/ 1756 w 2396"/>
                  <a:gd name="T5" fmla="*/ 331 h 1524"/>
                  <a:gd name="T6" fmla="*/ 1308 w 2396"/>
                  <a:gd name="T7" fmla="*/ 714 h 1524"/>
                  <a:gd name="T8" fmla="*/ 1035 w 2396"/>
                  <a:gd name="T9" fmla="*/ 931 h 1524"/>
                  <a:gd name="T10" fmla="*/ 850 w 2396"/>
                  <a:gd name="T11" fmla="*/ 905 h 1524"/>
                  <a:gd name="T12" fmla="*/ 298 w 2396"/>
                  <a:gd name="T13" fmla="*/ 1271 h 1524"/>
                  <a:gd name="T14" fmla="*/ 0 w 2396"/>
                  <a:gd name="T15" fmla="*/ 1507 h 1524"/>
                  <a:gd name="T16" fmla="*/ 1 w 2396"/>
                  <a:gd name="T17" fmla="*/ 1524 h 1524"/>
                  <a:gd name="T18" fmla="*/ 2396 w 2396"/>
                  <a:gd name="T19" fmla="*/ 1524 h 1524"/>
                  <a:gd name="T20" fmla="*/ 2396 w 2396"/>
                  <a:gd name="T2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6" h="1524">
                    <a:moveTo>
                      <a:pt x="2396" y="0"/>
                    </a:moveTo>
                    <a:cubicBezTo>
                      <a:pt x="2183" y="0"/>
                      <a:pt x="1999" y="149"/>
                      <a:pt x="1915" y="363"/>
                    </a:cubicBezTo>
                    <a:cubicBezTo>
                      <a:pt x="1865" y="343"/>
                      <a:pt x="1812" y="331"/>
                      <a:pt x="1756" y="331"/>
                    </a:cubicBezTo>
                    <a:cubicBezTo>
                      <a:pt x="1541" y="331"/>
                      <a:pt x="1361" y="494"/>
                      <a:pt x="1308" y="714"/>
                    </a:cubicBezTo>
                    <a:cubicBezTo>
                      <a:pt x="1186" y="727"/>
                      <a:pt x="1084" y="813"/>
                      <a:pt x="1035" y="931"/>
                    </a:cubicBezTo>
                    <a:cubicBezTo>
                      <a:pt x="977" y="915"/>
                      <a:pt x="915" y="905"/>
                      <a:pt x="850" y="905"/>
                    </a:cubicBezTo>
                    <a:cubicBezTo>
                      <a:pt x="578" y="905"/>
                      <a:pt x="351" y="1062"/>
                      <a:pt x="298" y="1271"/>
                    </a:cubicBezTo>
                    <a:cubicBezTo>
                      <a:pt x="122" y="1312"/>
                      <a:pt x="0" y="1402"/>
                      <a:pt x="0" y="1507"/>
                    </a:cubicBezTo>
                    <a:cubicBezTo>
                      <a:pt x="0" y="1513"/>
                      <a:pt x="1" y="1518"/>
                      <a:pt x="1" y="1524"/>
                    </a:cubicBezTo>
                    <a:cubicBezTo>
                      <a:pt x="2396" y="1524"/>
                      <a:pt x="2396" y="1524"/>
                      <a:pt x="2396" y="1524"/>
                    </a:cubicBezTo>
                    <a:lnTo>
                      <a:pt x="2396" y="0"/>
                    </a:lnTo>
                    <a:close/>
                  </a:path>
                </a:pathLst>
              </a:custGeom>
              <a:solidFill>
                <a:srgbClr val="FFFFFF">
                  <a:lumMod val="95000"/>
                </a:srgbClr>
              </a:solidFill>
              <a:ln>
                <a:noFill/>
              </a:ln>
            </p:spPr>
            <p:txBody>
              <a:bodyPr vert="horz" wrap="square" lIns="91416" tIns="45708" rIns="91416" bIns="45708" numCol="1" anchor="t" anchorCtr="0" compatLnSpc="1">
                <a:prstTxWarp prst="textNoShape">
                  <a:avLst/>
                </a:prstTxWarp>
              </a:bodyPr>
              <a:lstStyle/>
              <a:p>
                <a:pPr marL="0" marR="0" lvl="0" indent="0" defTabSz="45706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00000B"/>
                  </a:solidFill>
                  <a:effectLst/>
                  <a:uLnTx/>
                  <a:uFillTx/>
                  <a:latin typeface="Calibri" panose="020F0502020204030204"/>
                </a:endParaRPr>
              </a:p>
            </p:txBody>
          </p:sp>
          <p:grpSp>
            <p:nvGrpSpPr>
              <p:cNvPr id="144" name="Group 143">
                <a:extLst>
                  <a:ext uri="{FF2B5EF4-FFF2-40B4-BE49-F238E27FC236}">
                    <a16:creationId xmlns:a16="http://schemas.microsoft.com/office/drawing/2014/main" id="{D6F39CDF-55D2-AC4B-A1C2-E0692F8E97C0}"/>
                  </a:ext>
                </a:extLst>
              </p:cNvPr>
              <p:cNvGrpSpPr/>
              <p:nvPr/>
            </p:nvGrpSpPr>
            <p:grpSpPr>
              <a:xfrm>
                <a:off x="1418268" y="4721070"/>
                <a:ext cx="1498622" cy="742235"/>
                <a:chOff x="1418268" y="4704867"/>
                <a:chExt cx="1498622" cy="742235"/>
              </a:xfrm>
            </p:grpSpPr>
            <p:sp>
              <p:nvSpPr>
                <p:cNvPr id="145" name="Freeform 12">
                  <a:extLst>
                    <a:ext uri="{FF2B5EF4-FFF2-40B4-BE49-F238E27FC236}">
                      <a16:creationId xmlns:a16="http://schemas.microsoft.com/office/drawing/2014/main" id="{F6774776-D747-3B44-AA03-D25A96C477E8}"/>
                    </a:ext>
                  </a:extLst>
                </p:cNvPr>
                <p:cNvSpPr>
                  <a:spLocks/>
                </p:cNvSpPr>
                <p:nvPr/>
              </p:nvSpPr>
              <p:spPr bwMode="auto">
                <a:xfrm>
                  <a:off x="1418268" y="4704867"/>
                  <a:ext cx="614822" cy="384131"/>
                </a:xfrm>
                <a:custGeom>
                  <a:avLst/>
                  <a:gdLst>
                    <a:gd name="T0" fmla="*/ 1261 w 1261"/>
                    <a:gd name="T1" fmla="*/ 883 h 883"/>
                    <a:gd name="T2" fmla="*/ 1261 w 1261"/>
                    <a:gd name="T3" fmla="*/ 881 h 883"/>
                    <a:gd name="T4" fmla="*/ 872 w 1261"/>
                    <a:gd name="T5" fmla="*/ 489 h 883"/>
                    <a:gd name="T6" fmla="*/ 260 w 1261"/>
                    <a:gd name="T7" fmla="*/ 0 h 883"/>
                    <a:gd name="T8" fmla="*/ 0 w 1261"/>
                    <a:gd name="T9" fmla="*/ 51 h 883"/>
                    <a:gd name="T10" fmla="*/ 0 w 1261"/>
                    <a:gd name="T11" fmla="*/ 883 h 883"/>
                    <a:gd name="T12" fmla="*/ 1261 w 1261"/>
                    <a:gd name="T13" fmla="*/ 881 h 883"/>
                  </a:gdLst>
                  <a:ahLst/>
                  <a:cxnLst>
                    <a:cxn ang="0">
                      <a:pos x="T0" y="T1"/>
                    </a:cxn>
                    <a:cxn ang="0">
                      <a:pos x="T2" y="T3"/>
                    </a:cxn>
                    <a:cxn ang="0">
                      <a:pos x="T4" y="T5"/>
                    </a:cxn>
                    <a:cxn ang="0">
                      <a:pos x="T6" y="T7"/>
                    </a:cxn>
                    <a:cxn ang="0">
                      <a:pos x="T8" y="T9"/>
                    </a:cxn>
                    <a:cxn ang="0">
                      <a:pos x="T10" y="T11"/>
                    </a:cxn>
                    <a:cxn ang="0">
                      <a:pos x="T12" y="T13"/>
                    </a:cxn>
                  </a:cxnLst>
                  <a:rect l="0" t="0" r="r" b="b"/>
                  <a:pathLst>
                    <a:path w="1261" h="883">
                      <a:moveTo>
                        <a:pt x="1261" y="883"/>
                      </a:moveTo>
                      <a:cubicBezTo>
                        <a:pt x="1261" y="882"/>
                        <a:pt x="1261" y="881"/>
                        <a:pt x="1261" y="881"/>
                      </a:cubicBezTo>
                      <a:cubicBezTo>
                        <a:pt x="1261" y="680"/>
                        <a:pt x="1091" y="514"/>
                        <a:pt x="872" y="489"/>
                      </a:cubicBezTo>
                      <a:cubicBezTo>
                        <a:pt x="841" y="215"/>
                        <a:pt x="579" y="0"/>
                        <a:pt x="260" y="0"/>
                      </a:cubicBezTo>
                      <a:cubicBezTo>
                        <a:pt x="167" y="0"/>
                        <a:pt x="79" y="19"/>
                        <a:pt x="0" y="51"/>
                      </a:cubicBezTo>
                      <a:cubicBezTo>
                        <a:pt x="0" y="883"/>
                        <a:pt x="0" y="883"/>
                        <a:pt x="0" y="883"/>
                      </a:cubicBezTo>
                      <a:cubicBezTo>
                        <a:pt x="1261" y="881"/>
                        <a:pt x="1261" y="881"/>
                        <a:pt x="1261" y="881"/>
                      </a:cubicBezTo>
                    </a:path>
                  </a:pathLst>
                </a:custGeom>
                <a:solidFill>
                  <a:srgbClr val="FFFFFF">
                    <a:lumMod val="95000"/>
                  </a:srgbClr>
                </a:solidFill>
                <a:ln>
                  <a:noFill/>
                </a:ln>
              </p:spPr>
              <p:txBody>
                <a:bodyPr vert="horz" wrap="square" lIns="91416" tIns="45708" rIns="91416" bIns="45708" numCol="1" anchor="t" anchorCtr="0" compatLnSpc="1">
                  <a:prstTxWarp prst="textNoShape">
                    <a:avLst/>
                  </a:prstTxWarp>
                </a:bodyPr>
                <a:lstStyle/>
                <a:p>
                  <a:pPr marL="0" marR="0" lvl="0" indent="0" defTabSz="45706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00000B"/>
                    </a:solidFill>
                    <a:effectLst/>
                    <a:uLnTx/>
                    <a:uFillTx/>
                    <a:latin typeface="Calibri" panose="020F0502020204030204"/>
                  </a:endParaRPr>
                </a:p>
              </p:txBody>
            </p:sp>
            <p:sp>
              <p:nvSpPr>
                <p:cNvPr id="146" name="Freeform 13">
                  <a:extLst>
                    <a:ext uri="{FF2B5EF4-FFF2-40B4-BE49-F238E27FC236}">
                      <a16:creationId xmlns:a16="http://schemas.microsoft.com/office/drawing/2014/main" id="{4C7EEDF3-2B82-B843-A1C4-CD94CA7F1A77}"/>
                    </a:ext>
                  </a:extLst>
                </p:cNvPr>
                <p:cNvSpPr>
                  <a:spLocks/>
                </p:cNvSpPr>
                <p:nvPr/>
              </p:nvSpPr>
              <p:spPr bwMode="auto">
                <a:xfrm>
                  <a:off x="1418268" y="4903985"/>
                  <a:ext cx="1498622" cy="543117"/>
                </a:xfrm>
                <a:custGeom>
                  <a:avLst/>
                  <a:gdLst>
                    <a:gd name="T0" fmla="*/ 2130 w 2130"/>
                    <a:gd name="T1" fmla="*/ 864 h 864"/>
                    <a:gd name="T2" fmla="*/ 2027 w 2130"/>
                    <a:gd name="T3" fmla="*/ 791 h 864"/>
                    <a:gd name="T4" fmla="*/ 1816 w 2130"/>
                    <a:gd name="T5" fmla="*/ 649 h 864"/>
                    <a:gd name="T6" fmla="*/ 1816 w 2130"/>
                    <a:gd name="T7" fmla="*/ 641 h 864"/>
                    <a:gd name="T8" fmla="*/ 1376 w 2130"/>
                    <a:gd name="T9" fmla="*/ 403 h 864"/>
                    <a:gd name="T10" fmla="*/ 946 w 2130"/>
                    <a:gd name="T11" fmla="*/ 140 h 864"/>
                    <a:gd name="T12" fmla="*/ 877 w 2130"/>
                    <a:gd name="T13" fmla="*/ 144 h 864"/>
                    <a:gd name="T14" fmla="*/ 567 w 2130"/>
                    <a:gd name="T15" fmla="*/ 0 h 864"/>
                    <a:gd name="T16" fmla="*/ 285 w 2130"/>
                    <a:gd name="T17" fmla="*/ 109 h 864"/>
                    <a:gd name="T18" fmla="*/ 0 w 2130"/>
                    <a:gd name="T19" fmla="*/ 42 h 864"/>
                    <a:gd name="T20" fmla="*/ 0 w 2130"/>
                    <a:gd name="T21" fmla="*/ 864 h 864"/>
                    <a:gd name="T22" fmla="*/ 2130 w 2130"/>
                    <a:gd name="T23" fmla="*/ 86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0" h="864">
                      <a:moveTo>
                        <a:pt x="2130" y="864"/>
                      </a:moveTo>
                      <a:cubicBezTo>
                        <a:pt x="2116" y="837"/>
                        <a:pt x="2080" y="813"/>
                        <a:pt x="2027" y="791"/>
                      </a:cubicBezTo>
                      <a:cubicBezTo>
                        <a:pt x="2006" y="721"/>
                        <a:pt x="1923" y="666"/>
                        <a:pt x="1816" y="649"/>
                      </a:cubicBezTo>
                      <a:cubicBezTo>
                        <a:pt x="1816" y="646"/>
                        <a:pt x="1816" y="644"/>
                        <a:pt x="1816" y="641"/>
                      </a:cubicBezTo>
                      <a:cubicBezTo>
                        <a:pt x="1816" y="517"/>
                        <a:pt x="1623" y="414"/>
                        <a:pt x="1376" y="403"/>
                      </a:cubicBezTo>
                      <a:cubicBezTo>
                        <a:pt x="1321" y="251"/>
                        <a:pt x="1149" y="140"/>
                        <a:pt x="946" y="140"/>
                      </a:cubicBezTo>
                      <a:cubicBezTo>
                        <a:pt x="922" y="140"/>
                        <a:pt x="899" y="141"/>
                        <a:pt x="877" y="144"/>
                      </a:cubicBezTo>
                      <a:cubicBezTo>
                        <a:pt x="819" y="59"/>
                        <a:pt x="702" y="0"/>
                        <a:pt x="567" y="0"/>
                      </a:cubicBezTo>
                      <a:cubicBezTo>
                        <a:pt x="451" y="0"/>
                        <a:pt x="348" y="43"/>
                        <a:pt x="285" y="109"/>
                      </a:cubicBezTo>
                      <a:cubicBezTo>
                        <a:pt x="201" y="68"/>
                        <a:pt x="104" y="43"/>
                        <a:pt x="0" y="42"/>
                      </a:cubicBezTo>
                      <a:cubicBezTo>
                        <a:pt x="0" y="864"/>
                        <a:pt x="0" y="864"/>
                        <a:pt x="0" y="864"/>
                      </a:cubicBezTo>
                      <a:lnTo>
                        <a:pt x="2130" y="864"/>
                      </a:lnTo>
                      <a:close/>
                    </a:path>
                  </a:pathLst>
                </a:custGeom>
                <a:solidFill>
                  <a:srgbClr val="FFFFFF">
                    <a:lumMod val="95000"/>
                  </a:srgbClr>
                </a:solidFill>
                <a:ln>
                  <a:noFill/>
                </a:ln>
              </p:spPr>
              <p:txBody>
                <a:bodyPr vert="horz" wrap="square" lIns="91416" tIns="45708" rIns="91416" bIns="45708" numCol="1" anchor="t" anchorCtr="0" compatLnSpc="1">
                  <a:prstTxWarp prst="textNoShape">
                    <a:avLst/>
                  </a:prstTxWarp>
                </a:bodyPr>
                <a:lstStyle/>
                <a:p>
                  <a:pPr marL="0" marR="0" lvl="0" indent="0" defTabSz="45706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00000B"/>
                    </a:solidFill>
                    <a:effectLst/>
                    <a:uLnTx/>
                    <a:uFillTx/>
                    <a:latin typeface="Calibri" panose="020F0502020204030204"/>
                  </a:endParaRPr>
                </a:p>
              </p:txBody>
            </p:sp>
          </p:grpSp>
        </p:grpSp>
        <p:grpSp>
          <p:nvGrpSpPr>
            <p:cNvPr id="5" name="Group 4">
              <a:extLst>
                <a:ext uri="{FF2B5EF4-FFF2-40B4-BE49-F238E27FC236}">
                  <a16:creationId xmlns:a16="http://schemas.microsoft.com/office/drawing/2014/main" id="{395FF303-E621-4A65-AA66-F09BC9A69376}"/>
                </a:ext>
              </a:extLst>
            </p:cNvPr>
            <p:cNvGrpSpPr/>
            <p:nvPr/>
          </p:nvGrpSpPr>
          <p:grpSpPr>
            <a:xfrm>
              <a:off x="1660381" y="2877008"/>
              <a:ext cx="8943739" cy="2306790"/>
              <a:chOff x="1660381" y="2877008"/>
              <a:chExt cx="8943739" cy="2306790"/>
            </a:xfrm>
          </p:grpSpPr>
          <p:sp>
            <p:nvSpPr>
              <p:cNvPr id="147" name="TextBox 146">
                <a:extLst>
                  <a:ext uri="{FF2B5EF4-FFF2-40B4-BE49-F238E27FC236}">
                    <a16:creationId xmlns:a16="http://schemas.microsoft.com/office/drawing/2014/main" id="{86AEC40D-66F5-E94B-8946-A997887A2873}"/>
                  </a:ext>
                </a:extLst>
              </p:cNvPr>
              <p:cNvSpPr txBox="1"/>
              <p:nvPr/>
            </p:nvSpPr>
            <p:spPr>
              <a:xfrm>
                <a:off x="2670589" y="3658891"/>
                <a:ext cx="747320" cy="230832"/>
              </a:xfrm>
              <a:prstGeom prst="rect">
                <a:avLst/>
              </a:prstGeom>
              <a:noFill/>
            </p:spPr>
            <p:txBody>
              <a:bodyPr wrap="none" rtlCol="0">
                <a:spAutoFit/>
              </a:bodyPr>
              <a:lstStyle/>
              <a:p>
                <a:pPr algn="ctr" defTabSz="457063">
                  <a:lnSpc>
                    <a:spcPct val="90000"/>
                  </a:lnSpc>
                  <a:buClr>
                    <a:srgbClr val="D1232B"/>
                  </a:buClr>
                  <a:defRPr/>
                </a:pPr>
                <a:r>
                  <a:rPr lang="en-US" sz="1000" b="1" dirty="0">
                    <a:solidFill>
                      <a:srgbClr val="FFFFFF"/>
                    </a:solidFill>
                    <a:latin typeface="Century Gothic" panose="020F0302020204030204"/>
                    <a:ea typeface="Avenir Book" charset="0"/>
                    <a:cs typeface="Avenir Book" charset="0"/>
                  </a:rPr>
                  <a:t>Workflow</a:t>
                </a:r>
              </a:p>
            </p:txBody>
          </p:sp>
          <p:sp>
            <p:nvSpPr>
              <p:cNvPr id="148" name="TextBox 147">
                <a:extLst>
                  <a:ext uri="{FF2B5EF4-FFF2-40B4-BE49-F238E27FC236}">
                    <a16:creationId xmlns:a16="http://schemas.microsoft.com/office/drawing/2014/main" id="{E60BFB9A-E674-1A46-8CF3-6018328FB197}"/>
                  </a:ext>
                </a:extLst>
              </p:cNvPr>
              <p:cNvSpPr txBox="1"/>
              <p:nvPr/>
            </p:nvSpPr>
            <p:spPr>
              <a:xfrm>
                <a:off x="3675815" y="3658891"/>
                <a:ext cx="689612" cy="369332"/>
              </a:xfrm>
              <a:prstGeom prst="rect">
                <a:avLst/>
              </a:prstGeom>
              <a:noFill/>
            </p:spPr>
            <p:txBody>
              <a:bodyPr wrap="none" rtlCol="0">
                <a:spAutoFit/>
              </a:bodyPr>
              <a:lstStyle/>
              <a:p>
                <a:pPr algn="ctr" defTabSz="457063">
                  <a:lnSpc>
                    <a:spcPct val="90000"/>
                  </a:lnSpc>
                  <a:buClr>
                    <a:srgbClr val="D1232B"/>
                  </a:buClr>
                  <a:defRPr/>
                </a:pPr>
                <a:r>
                  <a:rPr lang="en-US" sz="1000" b="1" dirty="0">
                    <a:solidFill>
                      <a:srgbClr val="FFFFFF"/>
                    </a:solidFill>
                    <a:latin typeface="Century Gothic" panose="020F0302020204030204"/>
                    <a:ea typeface="Avenir Book" charset="0"/>
                    <a:cs typeface="Avenir Book" charset="0"/>
                  </a:rPr>
                  <a:t>Service</a:t>
                </a:r>
                <a:br>
                  <a:rPr lang="en-US" sz="1000" b="1" dirty="0">
                    <a:solidFill>
                      <a:srgbClr val="FFFFFF"/>
                    </a:solidFill>
                    <a:latin typeface="Century Gothic" panose="020F0302020204030204"/>
                    <a:ea typeface="Avenir Book" charset="0"/>
                    <a:cs typeface="Avenir Book" charset="0"/>
                  </a:rPr>
                </a:br>
                <a:r>
                  <a:rPr lang="en-US" sz="1000" b="1" dirty="0">
                    <a:solidFill>
                      <a:srgbClr val="FFFFFF"/>
                    </a:solidFill>
                    <a:latin typeface="Century Gothic" panose="020F0302020204030204"/>
                    <a:ea typeface="Avenir Book" charset="0"/>
                    <a:cs typeface="Avenir Book" charset="0"/>
                  </a:rPr>
                  <a:t>Catalog</a:t>
                </a:r>
              </a:p>
            </p:txBody>
          </p:sp>
          <p:sp>
            <p:nvSpPr>
              <p:cNvPr id="149" name="TextBox 148">
                <a:extLst>
                  <a:ext uri="{FF2B5EF4-FFF2-40B4-BE49-F238E27FC236}">
                    <a16:creationId xmlns:a16="http://schemas.microsoft.com/office/drawing/2014/main" id="{BB4091DB-263E-C64B-8326-2E3DAE6A0E54}"/>
                  </a:ext>
                </a:extLst>
              </p:cNvPr>
              <p:cNvSpPr txBox="1"/>
              <p:nvPr/>
            </p:nvSpPr>
            <p:spPr>
              <a:xfrm>
                <a:off x="8766576" y="3658891"/>
                <a:ext cx="889988" cy="369332"/>
              </a:xfrm>
              <a:prstGeom prst="rect">
                <a:avLst/>
              </a:prstGeom>
              <a:noFill/>
            </p:spPr>
            <p:txBody>
              <a:bodyPr wrap="none" rtlCol="0">
                <a:spAutoFit/>
              </a:bodyPr>
              <a:lstStyle/>
              <a:p>
                <a:pPr algn="ctr" defTabSz="457063">
                  <a:lnSpc>
                    <a:spcPct val="90000"/>
                  </a:lnSpc>
                  <a:buClr>
                    <a:srgbClr val="D1232B"/>
                  </a:buClr>
                  <a:defRPr/>
                </a:pPr>
                <a:r>
                  <a:rPr lang="en-US" sz="1000" b="1" dirty="0">
                    <a:solidFill>
                      <a:srgbClr val="FFFFFF"/>
                    </a:solidFill>
                    <a:latin typeface="Century Gothic" panose="020F0302020204030204"/>
                    <a:ea typeface="Avenir Book" charset="0"/>
                    <a:cs typeface="Avenir Book" charset="0"/>
                  </a:rPr>
                  <a:t>Knowledge</a:t>
                </a:r>
                <a:br>
                  <a:rPr lang="en-US" sz="1000" b="1" dirty="0">
                    <a:solidFill>
                      <a:srgbClr val="FFFFFF"/>
                    </a:solidFill>
                    <a:latin typeface="Century Gothic" panose="020F0302020204030204"/>
                    <a:ea typeface="Avenir Book" charset="0"/>
                    <a:cs typeface="Avenir Book" charset="0"/>
                  </a:rPr>
                </a:br>
                <a:r>
                  <a:rPr lang="en-US" sz="1000" b="1" dirty="0">
                    <a:solidFill>
                      <a:srgbClr val="FFFFFF"/>
                    </a:solidFill>
                    <a:latin typeface="Century Gothic" panose="020F0302020204030204"/>
                    <a:ea typeface="Avenir Book" charset="0"/>
                    <a:cs typeface="Avenir Book" charset="0"/>
                  </a:rPr>
                  <a:t>Base</a:t>
                </a:r>
              </a:p>
            </p:txBody>
          </p:sp>
          <p:sp>
            <p:nvSpPr>
              <p:cNvPr id="150" name="TextBox 149">
                <a:extLst>
                  <a:ext uri="{FF2B5EF4-FFF2-40B4-BE49-F238E27FC236}">
                    <a16:creationId xmlns:a16="http://schemas.microsoft.com/office/drawing/2014/main" id="{E1DCAAA2-B367-1E4C-A365-DB491A8D4D74}"/>
                  </a:ext>
                </a:extLst>
              </p:cNvPr>
              <p:cNvSpPr txBox="1"/>
              <p:nvPr/>
            </p:nvSpPr>
            <p:spPr>
              <a:xfrm>
                <a:off x="9773443" y="3658891"/>
                <a:ext cx="830677" cy="369332"/>
              </a:xfrm>
              <a:prstGeom prst="rect">
                <a:avLst/>
              </a:prstGeom>
              <a:noFill/>
            </p:spPr>
            <p:txBody>
              <a:bodyPr wrap="none" rtlCol="0">
                <a:spAutoFit/>
              </a:bodyPr>
              <a:lstStyle/>
              <a:p>
                <a:pPr algn="ctr" defTabSz="457063">
                  <a:lnSpc>
                    <a:spcPct val="90000"/>
                  </a:lnSpc>
                  <a:buClr>
                    <a:srgbClr val="D1232B"/>
                  </a:buClr>
                  <a:defRPr/>
                </a:pPr>
                <a:r>
                  <a:rPr lang="en-US" sz="1000" b="1" dirty="0">
                    <a:solidFill>
                      <a:srgbClr val="FFFFFF"/>
                    </a:solidFill>
                    <a:latin typeface="Century Gothic" panose="020F0302020204030204"/>
                    <a:ea typeface="Avenir Book" charset="0"/>
                    <a:cs typeface="Avenir Book" charset="0"/>
                  </a:rPr>
                  <a:t>Developer</a:t>
                </a:r>
                <a:br>
                  <a:rPr lang="en-US" sz="1000" b="1" dirty="0">
                    <a:solidFill>
                      <a:srgbClr val="FFFFFF"/>
                    </a:solidFill>
                    <a:latin typeface="Century Gothic" panose="020F0302020204030204"/>
                    <a:ea typeface="Avenir Book" charset="0"/>
                    <a:cs typeface="Avenir Book" charset="0"/>
                  </a:rPr>
                </a:br>
                <a:r>
                  <a:rPr lang="en-US" sz="1000" b="1" dirty="0">
                    <a:solidFill>
                      <a:srgbClr val="FFFFFF"/>
                    </a:solidFill>
                    <a:latin typeface="Century Gothic" panose="020F0302020204030204"/>
                    <a:ea typeface="Avenir Book" charset="0"/>
                    <a:cs typeface="Avenir Book" charset="0"/>
                  </a:rPr>
                  <a:t>Tools</a:t>
                </a:r>
              </a:p>
            </p:txBody>
          </p:sp>
          <p:sp>
            <p:nvSpPr>
              <p:cNvPr id="151" name="TextBox 150">
                <a:extLst>
                  <a:ext uri="{FF2B5EF4-FFF2-40B4-BE49-F238E27FC236}">
                    <a16:creationId xmlns:a16="http://schemas.microsoft.com/office/drawing/2014/main" id="{068D9273-2BA1-1C40-827F-C98219CA1AF8}"/>
                  </a:ext>
                </a:extLst>
              </p:cNvPr>
              <p:cNvSpPr txBox="1"/>
              <p:nvPr/>
            </p:nvSpPr>
            <p:spPr>
              <a:xfrm>
                <a:off x="6671085" y="3658891"/>
                <a:ext cx="1032655" cy="369332"/>
              </a:xfrm>
              <a:prstGeom prst="rect">
                <a:avLst/>
              </a:prstGeom>
              <a:noFill/>
            </p:spPr>
            <p:txBody>
              <a:bodyPr wrap="none" rtlCol="0">
                <a:spAutoFit/>
              </a:bodyPr>
              <a:lstStyle/>
              <a:p>
                <a:pPr algn="ctr" defTabSz="457063">
                  <a:lnSpc>
                    <a:spcPct val="90000"/>
                  </a:lnSpc>
                  <a:buClr>
                    <a:srgbClr val="D1232B"/>
                  </a:buClr>
                  <a:defRPr/>
                </a:pPr>
                <a:r>
                  <a:rPr lang="en-US" sz="1000" b="1" dirty="0">
                    <a:solidFill>
                      <a:srgbClr val="FFFFFF"/>
                    </a:solidFill>
                    <a:latin typeface="Century Gothic" panose="020F0302020204030204"/>
                    <a:ea typeface="Avenir Book" charset="0"/>
                    <a:cs typeface="Avenir Book" charset="0"/>
                  </a:rPr>
                  <a:t>Contextual</a:t>
                </a:r>
                <a:br>
                  <a:rPr lang="en-US" sz="1000" b="1" dirty="0">
                    <a:solidFill>
                      <a:srgbClr val="FFFFFF"/>
                    </a:solidFill>
                    <a:latin typeface="Century Gothic" panose="020F0302020204030204"/>
                    <a:ea typeface="Avenir Book" charset="0"/>
                    <a:cs typeface="Avenir Book" charset="0"/>
                  </a:rPr>
                </a:br>
                <a:r>
                  <a:rPr lang="en-US" sz="1000" b="1" dirty="0">
                    <a:solidFill>
                      <a:srgbClr val="FFFFFF"/>
                    </a:solidFill>
                    <a:latin typeface="Century Gothic" panose="020F0302020204030204"/>
                    <a:ea typeface="Avenir Book" charset="0"/>
                    <a:cs typeface="Avenir Book" charset="0"/>
                  </a:rPr>
                  <a:t>Collaboration</a:t>
                </a:r>
              </a:p>
            </p:txBody>
          </p:sp>
          <p:sp>
            <p:nvSpPr>
              <p:cNvPr id="152" name="TextBox 151">
                <a:extLst>
                  <a:ext uri="{FF2B5EF4-FFF2-40B4-BE49-F238E27FC236}">
                    <a16:creationId xmlns:a16="http://schemas.microsoft.com/office/drawing/2014/main" id="{68930225-BB07-7949-B270-3826F079AEB4}"/>
                  </a:ext>
                </a:extLst>
              </p:cNvPr>
              <p:cNvSpPr txBox="1"/>
              <p:nvPr/>
            </p:nvSpPr>
            <p:spPr>
              <a:xfrm>
                <a:off x="1660381" y="3658891"/>
                <a:ext cx="790602" cy="369332"/>
              </a:xfrm>
              <a:prstGeom prst="rect">
                <a:avLst/>
              </a:prstGeom>
              <a:noFill/>
            </p:spPr>
            <p:txBody>
              <a:bodyPr wrap="none" rtlCol="0">
                <a:spAutoFit/>
              </a:bodyPr>
              <a:lstStyle/>
              <a:p>
                <a:pPr algn="ctr" defTabSz="457063">
                  <a:lnSpc>
                    <a:spcPct val="90000"/>
                  </a:lnSpc>
                  <a:buClr>
                    <a:srgbClr val="D1232B"/>
                  </a:buClr>
                  <a:defRPr/>
                </a:pPr>
                <a:r>
                  <a:rPr lang="en-US" sz="1000" b="1" dirty="0">
                    <a:solidFill>
                      <a:srgbClr val="FFFFFF"/>
                    </a:solidFill>
                    <a:latin typeface="Century Gothic" panose="020F0302020204030204"/>
                    <a:ea typeface="Avenir Book" charset="0"/>
                    <a:cs typeface="Avenir Book" charset="0"/>
                  </a:rPr>
                  <a:t>Single</a:t>
                </a:r>
                <a:br>
                  <a:rPr lang="en-US" sz="1000" b="1" dirty="0">
                    <a:solidFill>
                      <a:srgbClr val="FFFFFF"/>
                    </a:solidFill>
                    <a:latin typeface="Century Gothic" panose="020F0302020204030204"/>
                    <a:ea typeface="Avenir Book" charset="0"/>
                    <a:cs typeface="Avenir Book" charset="0"/>
                  </a:rPr>
                </a:br>
                <a:r>
                  <a:rPr lang="en-US" sz="1000" b="1" dirty="0">
                    <a:solidFill>
                      <a:srgbClr val="FFFFFF"/>
                    </a:solidFill>
                    <a:latin typeface="Century Gothic" panose="020F0302020204030204"/>
                    <a:ea typeface="Avenir Book" charset="0"/>
                    <a:cs typeface="Avenir Book" charset="0"/>
                  </a:rPr>
                  <a:t>Database</a:t>
                </a:r>
              </a:p>
            </p:txBody>
          </p:sp>
          <p:sp>
            <p:nvSpPr>
              <p:cNvPr id="153" name="TextBox 152">
                <a:extLst>
                  <a:ext uri="{FF2B5EF4-FFF2-40B4-BE49-F238E27FC236}">
                    <a16:creationId xmlns:a16="http://schemas.microsoft.com/office/drawing/2014/main" id="{BEA91BDA-3521-DD42-9B5E-170656ABA085}"/>
                  </a:ext>
                </a:extLst>
              </p:cNvPr>
              <p:cNvSpPr txBox="1"/>
              <p:nvPr/>
            </p:nvSpPr>
            <p:spPr>
              <a:xfrm>
                <a:off x="4647807" y="3658891"/>
                <a:ext cx="641522" cy="369332"/>
              </a:xfrm>
              <a:prstGeom prst="rect">
                <a:avLst/>
              </a:prstGeom>
              <a:noFill/>
            </p:spPr>
            <p:txBody>
              <a:bodyPr wrap="none" rtlCol="0">
                <a:spAutoFit/>
              </a:bodyPr>
              <a:lstStyle/>
              <a:p>
                <a:pPr algn="ctr" defTabSz="457063">
                  <a:lnSpc>
                    <a:spcPct val="90000"/>
                  </a:lnSpc>
                  <a:buClr>
                    <a:srgbClr val="D1232B"/>
                  </a:buClr>
                  <a:defRPr/>
                </a:pPr>
                <a:r>
                  <a:rPr lang="en-US" sz="1000" b="1" dirty="0">
                    <a:solidFill>
                      <a:srgbClr val="FFFFFF"/>
                    </a:solidFill>
                    <a:latin typeface="Century Gothic" panose="020F0302020204030204"/>
                    <a:ea typeface="Avenir Book" charset="0"/>
                    <a:cs typeface="Avenir Book" charset="0"/>
                  </a:rPr>
                  <a:t>Service</a:t>
                </a:r>
                <a:br>
                  <a:rPr lang="en-US" sz="1000" b="1" dirty="0">
                    <a:solidFill>
                      <a:srgbClr val="FFFFFF"/>
                    </a:solidFill>
                    <a:latin typeface="Century Gothic" panose="020F0302020204030204"/>
                    <a:ea typeface="Avenir Book" charset="0"/>
                    <a:cs typeface="Avenir Book" charset="0"/>
                  </a:rPr>
                </a:br>
                <a:r>
                  <a:rPr lang="en-US" sz="1000" b="1" dirty="0">
                    <a:solidFill>
                      <a:srgbClr val="FFFFFF"/>
                    </a:solidFill>
                    <a:latin typeface="Century Gothic" panose="020F0302020204030204"/>
                    <a:ea typeface="Avenir Book" charset="0"/>
                    <a:cs typeface="Avenir Book" charset="0"/>
                  </a:rPr>
                  <a:t>Portal</a:t>
                </a:r>
              </a:p>
            </p:txBody>
          </p:sp>
          <p:sp>
            <p:nvSpPr>
              <p:cNvPr id="154" name="TextBox 153">
                <a:extLst>
                  <a:ext uri="{FF2B5EF4-FFF2-40B4-BE49-F238E27FC236}">
                    <a16:creationId xmlns:a16="http://schemas.microsoft.com/office/drawing/2014/main" id="{0C7A1210-00AB-C443-A311-236E56A2B54D}"/>
                  </a:ext>
                </a:extLst>
              </p:cNvPr>
              <p:cNvSpPr txBox="1"/>
              <p:nvPr/>
            </p:nvSpPr>
            <p:spPr>
              <a:xfrm>
                <a:off x="7782164" y="3658891"/>
                <a:ext cx="894013" cy="372474"/>
              </a:xfrm>
              <a:prstGeom prst="rect">
                <a:avLst/>
              </a:prstGeom>
              <a:noFill/>
            </p:spPr>
            <p:txBody>
              <a:bodyPr wrap="square" rtlCol="0">
                <a:spAutoFit/>
              </a:bodyPr>
              <a:lstStyle/>
              <a:p>
                <a:pPr algn="ctr" defTabSz="457063">
                  <a:lnSpc>
                    <a:spcPct val="90000"/>
                  </a:lnSpc>
                  <a:buClr>
                    <a:srgbClr val="D1232B"/>
                  </a:buClr>
                  <a:defRPr/>
                </a:pPr>
                <a:r>
                  <a:rPr lang="en-US" sz="1000" b="1" dirty="0">
                    <a:solidFill>
                      <a:srgbClr val="FFFFFF"/>
                    </a:solidFill>
                    <a:latin typeface="Century Gothic" panose="020F0302020204030204"/>
                    <a:ea typeface="Avenir Book" charset="0"/>
                    <a:cs typeface="Avenir Book" charset="0"/>
                  </a:rPr>
                  <a:t>Predictive Analytics</a:t>
                </a:r>
              </a:p>
            </p:txBody>
          </p:sp>
          <p:sp>
            <p:nvSpPr>
              <p:cNvPr id="155" name="TextBox 154">
                <a:extLst>
                  <a:ext uri="{FF2B5EF4-FFF2-40B4-BE49-F238E27FC236}">
                    <a16:creationId xmlns:a16="http://schemas.microsoft.com/office/drawing/2014/main" id="{A0CE47F6-0099-A541-9FDE-52EF3A1804F4}"/>
                  </a:ext>
                </a:extLst>
              </p:cNvPr>
              <p:cNvSpPr txBox="1"/>
              <p:nvPr/>
            </p:nvSpPr>
            <p:spPr>
              <a:xfrm>
                <a:off x="5566567" y="3658891"/>
                <a:ext cx="1079415" cy="372474"/>
              </a:xfrm>
              <a:prstGeom prst="rect">
                <a:avLst/>
              </a:prstGeom>
              <a:noFill/>
            </p:spPr>
            <p:txBody>
              <a:bodyPr wrap="square" rtlCol="0">
                <a:spAutoFit/>
              </a:bodyPr>
              <a:lstStyle/>
              <a:p>
                <a:pPr algn="ctr" defTabSz="457063">
                  <a:lnSpc>
                    <a:spcPct val="90000"/>
                  </a:lnSpc>
                  <a:buClr>
                    <a:srgbClr val="D1232B"/>
                  </a:buClr>
                  <a:defRPr/>
                </a:pPr>
                <a:r>
                  <a:rPr lang="en-US" sz="1000" b="1" dirty="0">
                    <a:solidFill>
                      <a:srgbClr val="FFFFFF"/>
                    </a:solidFill>
                    <a:latin typeface="Century Gothic" panose="020F0302020204030204"/>
                    <a:ea typeface="Avenir Book" charset="0"/>
                    <a:cs typeface="Avenir Book" charset="0"/>
                  </a:rPr>
                  <a:t>Subscription </a:t>
                </a:r>
                <a:br>
                  <a:rPr lang="en-US" sz="1000" b="1" dirty="0">
                    <a:solidFill>
                      <a:srgbClr val="FFFFFF"/>
                    </a:solidFill>
                    <a:latin typeface="Century Gothic" panose="020F0302020204030204"/>
                    <a:ea typeface="Avenir Book" charset="0"/>
                    <a:cs typeface="Avenir Book" charset="0"/>
                  </a:rPr>
                </a:br>
                <a:r>
                  <a:rPr lang="en-US" sz="1000" b="1" dirty="0">
                    <a:solidFill>
                      <a:srgbClr val="FFFFFF"/>
                    </a:solidFill>
                    <a:latin typeface="Century Gothic" panose="020F0302020204030204"/>
                    <a:ea typeface="Avenir Book" charset="0"/>
                    <a:cs typeface="Avenir Book" charset="0"/>
                  </a:rPr>
                  <a:t>&amp; Notification</a:t>
                </a:r>
              </a:p>
            </p:txBody>
          </p:sp>
          <p:sp>
            <p:nvSpPr>
              <p:cNvPr id="156" name="Rectangle 155">
                <a:extLst>
                  <a:ext uri="{FF2B5EF4-FFF2-40B4-BE49-F238E27FC236}">
                    <a16:creationId xmlns:a16="http://schemas.microsoft.com/office/drawing/2014/main" id="{E3C764D2-1A82-5D40-9CC2-3F1340C179D6}"/>
                  </a:ext>
                </a:extLst>
              </p:cNvPr>
              <p:cNvSpPr/>
              <p:nvPr/>
            </p:nvSpPr>
            <p:spPr>
              <a:xfrm>
                <a:off x="3729822" y="4937577"/>
                <a:ext cx="1208094" cy="246221"/>
              </a:xfrm>
              <a:prstGeom prst="rect">
                <a:avLst/>
              </a:prstGeom>
              <a:noFill/>
            </p:spPr>
            <p:txBody>
              <a:bodyPr wrap="square">
                <a:spAutoFit/>
              </a:bodyPr>
              <a:lstStyle/>
              <a:p>
                <a:pPr algn="ctr" defTabSz="457063">
                  <a:spcBef>
                    <a:spcPts val="1200"/>
                  </a:spcBef>
                  <a:buClr>
                    <a:srgbClr val="D1232B"/>
                  </a:buClr>
                  <a:defRPr/>
                </a:pPr>
                <a:r>
                  <a:rPr lang="en-US" sz="1000" b="1" dirty="0">
                    <a:solidFill>
                      <a:srgbClr val="FFFFFF"/>
                    </a:solidFill>
                    <a:latin typeface="Century Gothic" panose="020F0302020204030204"/>
                  </a:rPr>
                  <a:t>Multi-instance</a:t>
                </a:r>
              </a:p>
            </p:txBody>
          </p:sp>
          <p:sp>
            <p:nvSpPr>
              <p:cNvPr id="157" name="Rectangle 156">
                <a:extLst>
                  <a:ext uri="{FF2B5EF4-FFF2-40B4-BE49-F238E27FC236}">
                    <a16:creationId xmlns:a16="http://schemas.microsoft.com/office/drawing/2014/main" id="{75B9E799-8642-214A-BA47-60629BDA43BC}"/>
                  </a:ext>
                </a:extLst>
              </p:cNvPr>
              <p:cNvSpPr/>
              <p:nvPr/>
            </p:nvSpPr>
            <p:spPr>
              <a:xfrm>
                <a:off x="5334752" y="4934271"/>
                <a:ext cx="1513975" cy="246221"/>
              </a:xfrm>
              <a:prstGeom prst="rect">
                <a:avLst/>
              </a:prstGeom>
              <a:noFill/>
            </p:spPr>
            <p:txBody>
              <a:bodyPr wrap="square">
                <a:spAutoFit/>
              </a:bodyPr>
              <a:lstStyle/>
              <a:p>
                <a:pPr algn="ctr" defTabSz="457063">
                  <a:spcBef>
                    <a:spcPts val="1200"/>
                  </a:spcBef>
                  <a:buClr>
                    <a:srgbClr val="D1232B"/>
                  </a:buClr>
                  <a:defRPr/>
                </a:pPr>
                <a:r>
                  <a:rPr lang="en-US" sz="1000" b="1" dirty="0">
                    <a:solidFill>
                      <a:srgbClr val="FFFFFF"/>
                    </a:solidFill>
                    <a:latin typeface="Century Gothic" panose="020F0302020204030204"/>
                  </a:rPr>
                  <a:t>Secure &amp; Compliant</a:t>
                </a:r>
              </a:p>
            </p:txBody>
          </p:sp>
          <p:sp>
            <p:nvSpPr>
              <p:cNvPr id="158" name="Rectangle 157">
                <a:extLst>
                  <a:ext uri="{FF2B5EF4-FFF2-40B4-BE49-F238E27FC236}">
                    <a16:creationId xmlns:a16="http://schemas.microsoft.com/office/drawing/2014/main" id="{35B6C560-119E-3B45-BA6A-05DC027B6867}"/>
                  </a:ext>
                </a:extLst>
              </p:cNvPr>
              <p:cNvSpPr/>
              <p:nvPr/>
            </p:nvSpPr>
            <p:spPr>
              <a:xfrm>
                <a:off x="7139805" y="4934269"/>
                <a:ext cx="1513975" cy="246221"/>
              </a:xfrm>
              <a:prstGeom prst="rect">
                <a:avLst/>
              </a:prstGeom>
              <a:noFill/>
            </p:spPr>
            <p:txBody>
              <a:bodyPr wrap="square">
                <a:spAutoFit/>
              </a:bodyPr>
              <a:lstStyle/>
              <a:p>
                <a:pPr algn="ctr" defTabSz="457063">
                  <a:spcBef>
                    <a:spcPts val="1200"/>
                  </a:spcBef>
                  <a:buClr>
                    <a:srgbClr val="D1232B"/>
                  </a:buClr>
                  <a:defRPr/>
                </a:pPr>
                <a:r>
                  <a:rPr lang="en-US" sz="1000" b="1" dirty="0">
                    <a:solidFill>
                      <a:srgbClr val="FFFFFF"/>
                    </a:solidFill>
                    <a:latin typeface="Century Gothic" panose="020F0302020204030204"/>
                  </a:rPr>
                  <a:t>Scalable</a:t>
                </a:r>
              </a:p>
            </p:txBody>
          </p:sp>
          <p:sp>
            <p:nvSpPr>
              <p:cNvPr id="159" name="TextBox 158">
                <a:extLst>
                  <a:ext uri="{FF2B5EF4-FFF2-40B4-BE49-F238E27FC236}">
                    <a16:creationId xmlns:a16="http://schemas.microsoft.com/office/drawing/2014/main" id="{A5BD7BF5-F289-0C41-AF08-0B3021FDCBEB}"/>
                  </a:ext>
                </a:extLst>
              </p:cNvPr>
              <p:cNvSpPr txBox="1"/>
              <p:nvPr/>
            </p:nvSpPr>
            <p:spPr>
              <a:xfrm>
                <a:off x="5509243" y="4205893"/>
                <a:ext cx="1316387" cy="286232"/>
              </a:xfrm>
              <a:prstGeom prst="rect">
                <a:avLst/>
              </a:prstGeom>
              <a:noFill/>
            </p:spPr>
            <p:txBody>
              <a:bodyPr wrap="none" rtlCol="0">
                <a:spAutoFit/>
              </a:bodyPr>
              <a:lstStyle/>
              <a:p>
                <a:pPr algn="ctr" defTabSz="457063">
                  <a:lnSpc>
                    <a:spcPct val="90000"/>
                  </a:lnSpc>
                  <a:buClr>
                    <a:srgbClr val="D1232B"/>
                  </a:buClr>
                  <a:defRPr/>
                </a:pPr>
                <a:r>
                  <a:rPr lang="en-US" sz="1400" b="1" dirty="0">
                    <a:solidFill>
                      <a:schemeClr val="bg1"/>
                    </a:solidFill>
                    <a:latin typeface="Century Gothic" panose="020F0302020204030204"/>
                    <a:ea typeface="Avenir Book" charset="0"/>
                    <a:cs typeface="Avenir Book" charset="0"/>
                  </a:rPr>
                  <a:t>Infrastructure</a:t>
                </a:r>
                <a:endParaRPr lang="en-US" sz="1200" b="1" dirty="0">
                  <a:solidFill>
                    <a:schemeClr val="bg1"/>
                  </a:solidFill>
                  <a:latin typeface="Century Gothic" panose="020F0302020204030204"/>
                  <a:ea typeface="Avenir Book" charset="0"/>
                  <a:cs typeface="Avenir Book" charset="0"/>
                </a:endParaRPr>
              </a:p>
            </p:txBody>
          </p:sp>
          <p:sp>
            <p:nvSpPr>
              <p:cNvPr id="160" name="TextBox 159">
                <a:extLst>
                  <a:ext uri="{FF2B5EF4-FFF2-40B4-BE49-F238E27FC236}">
                    <a16:creationId xmlns:a16="http://schemas.microsoft.com/office/drawing/2014/main" id="{83F16D81-A6C7-554E-A8BB-FC15FE243AC3}"/>
                  </a:ext>
                </a:extLst>
              </p:cNvPr>
              <p:cNvSpPr txBox="1"/>
              <p:nvPr/>
            </p:nvSpPr>
            <p:spPr>
              <a:xfrm>
                <a:off x="5335742" y="2877008"/>
                <a:ext cx="1697902" cy="286232"/>
              </a:xfrm>
              <a:prstGeom prst="rect">
                <a:avLst/>
              </a:prstGeom>
              <a:noFill/>
            </p:spPr>
            <p:txBody>
              <a:bodyPr wrap="none" rtlCol="0">
                <a:spAutoFit/>
              </a:bodyPr>
              <a:lstStyle/>
              <a:p>
                <a:pPr algn="ctr" defTabSz="457063">
                  <a:lnSpc>
                    <a:spcPct val="90000"/>
                  </a:lnSpc>
                  <a:buClr>
                    <a:srgbClr val="D1232B"/>
                  </a:buClr>
                  <a:defRPr/>
                </a:pPr>
                <a:r>
                  <a:rPr lang="en-US" sz="1400" b="1" dirty="0">
                    <a:solidFill>
                      <a:schemeClr val="bg1"/>
                    </a:solidFill>
                    <a:latin typeface="Century Gothic" panose="020F0302020204030204"/>
                    <a:ea typeface="Avenir Book" charset="0"/>
                    <a:cs typeface="Avenir Book" charset="0"/>
                  </a:rPr>
                  <a:t>Core Capabilities</a:t>
                </a:r>
                <a:endParaRPr lang="en-US" sz="1200" b="1" dirty="0">
                  <a:solidFill>
                    <a:schemeClr val="bg1"/>
                  </a:solidFill>
                  <a:latin typeface="Century Gothic" panose="020F0302020204030204"/>
                  <a:ea typeface="Avenir Book" charset="0"/>
                  <a:cs typeface="Avenir Book" charset="0"/>
                </a:endParaRPr>
              </a:p>
            </p:txBody>
          </p:sp>
          <p:grpSp>
            <p:nvGrpSpPr>
              <p:cNvPr id="182" name="Group 51">
                <a:extLst>
                  <a:ext uri="{FF2B5EF4-FFF2-40B4-BE49-F238E27FC236}">
                    <a16:creationId xmlns:a16="http://schemas.microsoft.com/office/drawing/2014/main" id="{7D13D111-866D-8144-BD1D-3DEFF03F02B3}"/>
                  </a:ext>
                </a:extLst>
              </p:cNvPr>
              <p:cNvGrpSpPr>
                <a:grpSpLocks noChangeAspect="1"/>
              </p:cNvGrpSpPr>
              <p:nvPr/>
            </p:nvGrpSpPr>
            <p:grpSpPr bwMode="auto">
              <a:xfrm>
                <a:off x="1914517" y="3224835"/>
                <a:ext cx="274324" cy="366163"/>
                <a:chOff x="6267" y="887"/>
                <a:chExt cx="230" cy="307"/>
              </a:xfrm>
            </p:grpSpPr>
            <p:sp>
              <p:nvSpPr>
                <p:cNvPr id="183" name="Oval 52">
                  <a:extLst>
                    <a:ext uri="{FF2B5EF4-FFF2-40B4-BE49-F238E27FC236}">
                      <a16:creationId xmlns:a16="http://schemas.microsoft.com/office/drawing/2014/main" id="{AE7A6A60-B82F-964E-AD2C-591CE1BEB4F5}"/>
                    </a:ext>
                  </a:extLst>
                </p:cNvPr>
                <p:cNvSpPr>
                  <a:spLocks noChangeArrowheads="1"/>
                </p:cNvSpPr>
                <p:nvPr/>
              </p:nvSpPr>
              <p:spPr bwMode="auto">
                <a:xfrm>
                  <a:off x="6314" y="922"/>
                  <a:ext cx="137" cy="53"/>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184" name="Freeform 53">
                  <a:extLst>
                    <a:ext uri="{FF2B5EF4-FFF2-40B4-BE49-F238E27FC236}">
                      <a16:creationId xmlns:a16="http://schemas.microsoft.com/office/drawing/2014/main" id="{57CA5963-EE44-3B4C-BC3E-F921BC294062}"/>
                    </a:ext>
                  </a:extLst>
                </p:cNvPr>
                <p:cNvSpPr>
                  <a:spLocks noEditPoints="1"/>
                </p:cNvSpPr>
                <p:nvPr/>
              </p:nvSpPr>
              <p:spPr bwMode="auto">
                <a:xfrm>
                  <a:off x="6267" y="887"/>
                  <a:ext cx="230" cy="307"/>
                </a:xfrm>
                <a:custGeom>
                  <a:avLst/>
                  <a:gdLst>
                    <a:gd name="T0" fmla="*/ 188 w 188"/>
                    <a:gd name="T1" fmla="*/ 50 h 244"/>
                    <a:gd name="T2" fmla="*/ 94 w 188"/>
                    <a:gd name="T3" fmla="*/ 0 h 244"/>
                    <a:gd name="T4" fmla="*/ 0 w 188"/>
                    <a:gd name="T5" fmla="*/ 50 h 244"/>
                    <a:gd name="T6" fmla="*/ 0 w 188"/>
                    <a:gd name="T7" fmla="*/ 200 h 244"/>
                    <a:gd name="T8" fmla="*/ 94 w 188"/>
                    <a:gd name="T9" fmla="*/ 244 h 244"/>
                    <a:gd name="T10" fmla="*/ 188 w 188"/>
                    <a:gd name="T11" fmla="*/ 200 h 244"/>
                    <a:gd name="T12" fmla="*/ 188 w 188"/>
                    <a:gd name="T13" fmla="*/ 50 h 244"/>
                    <a:gd name="T14" fmla="*/ 176 w 188"/>
                    <a:gd name="T15" fmla="*/ 150 h 244"/>
                    <a:gd name="T16" fmla="*/ 176 w 188"/>
                    <a:gd name="T17" fmla="*/ 152 h 244"/>
                    <a:gd name="T18" fmla="*/ 94 w 188"/>
                    <a:gd name="T19" fmla="*/ 184 h 244"/>
                    <a:gd name="T20" fmla="*/ 12 w 188"/>
                    <a:gd name="T21" fmla="*/ 152 h 244"/>
                    <a:gd name="T22" fmla="*/ 12 w 188"/>
                    <a:gd name="T23" fmla="*/ 150 h 244"/>
                    <a:gd name="T24" fmla="*/ 12 w 188"/>
                    <a:gd name="T25" fmla="*/ 126 h 244"/>
                    <a:gd name="T26" fmla="*/ 94 w 188"/>
                    <a:gd name="T27" fmla="*/ 148 h 244"/>
                    <a:gd name="T28" fmla="*/ 176 w 188"/>
                    <a:gd name="T29" fmla="*/ 126 h 244"/>
                    <a:gd name="T30" fmla="*/ 176 w 188"/>
                    <a:gd name="T31" fmla="*/ 150 h 244"/>
                    <a:gd name="T32" fmla="*/ 176 w 188"/>
                    <a:gd name="T33" fmla="*/ 104 h 244"/>
                    <a:gd name="T34" fmla="*/ 94 w 188"/>
                    <a:gd name="T35" fmla="*/ 136 h 244"/>
                    <a:gd name="T36" fmla="*/ 12 w 188"/>
                    <a:gd name="T37" fmla="*/ 104 h 244"/>
                    <a:gd name="T38" fmla="*/ 12 w 188"/>
                    <a:gd name="T39" fmla="*/ 102 h 244"/>
                    <a:gd name="T40" fmla="*/ 12 w 188"/>
                    <a:gd name="T41" fmla="*/ 75 h 244"/>
                    <a:gd name="T42" fmla="*/ 94 w 188"/>
                    <a:gd name="T43" fmla="*/ 100 h 244"/>
                    <a:gd name="T44" fmla="*/ 176 w 188"/>
                    <a:gd name="T45" fmla="*/ 75 h 244"/>
                    <a:gd name="T46" fmla="*/ 176 w 188"/>
                    <a:gd name="T47" fmla="*/ 102 h 244"/>
                    <a:gd name="T48" fmla="*/ 176 w 188"/>
                    <a:gd name="T49" fmla="*/ 104 h 244"/>
                    <a:gd name="T50" fmla="*/ 94 w 188"/>
                    <a:gd name="T51" fmla="*/ 12 h 244"/>
                    <a:gd name="T52" fmla="*/ 176 w 188"/>
                    <a:gd name="T53" fmla="*/ 50 h 244"/>
                    <a:gd name="T54" fmla="*/ 94 w 188"/>
                    <a:gd name="T55" fmla="*/ 88 h 244"/>
                    <a:gd name="T56" fmla="*/ 12 w 188"/>
                    <a:gd name="T57" fmla="*/ 50 h 244"/>
                    <a:gd name="T58" fmla="*/ 94 w 188"/>
                    <a:gd name="T59" fmla="*/ 12 h 244"/>
                    <a:gd name="T60" fmla="*/ 94 w 188"/>
                    <a:gd name="T61" fmla="*/ 232 h 244"/>
                    <a:gd name="T62" fmla="*/ 12 w 188"/>
                    <a:gd name="T63" fmla="*/ 200 h 244"/>
                    <a:gd name="T64" fmla="*/ 12 w 188"/>
                    <a:gd name="T65" fmla="*/ 174 h 244"/>
                    <a:gd name="T66" fmla="*/ 94 w 188"/>
                    <a:gd name="T67" fmla="*/ 196 h 244"/>
                    <a:gd name="T68" fmla="*/ 176 w 188"/>
                    <a:gd name="T69" fmla="*/ 174 h 244"/>
                    <a:gd name="T70" fmla="*/ 176 w 188"/>
                    <a:gd name="T71" fmla="*/ 200 h 244"/>
                    <a:gd name="T72" fmla="*/ 94 w 188"/>
                    <a:gd name="T73" fmla="*/ 23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8" h="244">
                      <a:moveTo>
                        <a:pt x="188" y="50"/>
                      </a:moveTo>
                      <a:cubicBezTo>
                        <a:pt x="188" y="22"/>
                        <a:pt x="147" y="0"/>
                        <a:pt x="94" y="0"/>
                      </a:cubicBezTo>
                      <a:cubicBezTo>
                        <a:pt x="41" y="0"/>
                        <a:pt x="0" y="22"/>
                        <a:pt x="0" y="50"/>
                      </a:cubicBezTo>
                      <a:cubicBezTo>
                        <a:pt x="0" y="51"/>
                        <a:pt x="0" y="200"/>
                        <a:pt x="0" y="200"/>
                      </a:cubicBezTo>
                      <a:cubicBezTo>
                        <a:pt x="0" y="225"/>
                        <a:pt x="40" y="244"/>
                        <a:pt x="94" y="244"/>
                      </a:cubicBezTo>
                      <a:cubicBezTo>
                        <a:pt x="148" y="244"/>
                        <a:pt x="188" y="225"/>
                        <a:pt x="188" y="200"/>
                      </a:cubicBezTo>
                      <a:cubicBezTo>
                        <a:pt x="188" y="200"/>
                        <a:pt x="188" y="51"/>
                        <a:pt x="188" y="50"/>
                      </a:cubicBezTo>
                      <a:close/>
                      <a:moveTo>
                        <a:pt x="176" y="150"/>
                      </a:moveTo>
                      <a:cubicBezTo>
                        <a:pt x="176" y="152"/>
                        <a:pt x="176" y="152"/>
                        <a:pt x="176" y="152"/>
                      </a:cubicBezTo>
                      <a:cubicBezTo>
                        <a:pt x="176" y="167"/>
                        <a:pt x="142" y="184"/>
                        <a:pt x="94" y="184"/>
                      </a:cubicBezTo>
                      <a:cubicBezTo>
                        <a:pt x="46" y="184"/>
                        <a:pt x="12" y="167"/>
                        <a:pt x="12" y="152"/>
                      </a:cubicBezTo>
                      <a:cubicBezTo>
                        <a:pt x="12" y="150"/>
                        <a:pt x="12" y="150"/>
                        <a:pt x="12" y="150"/>
                      </a:cubicBezTo>
                      <a:cubicBezTo>
                        <a:pt x="12" y="126"/>
                        <a:pt x="12" y="126"/>
                        <a:pt x="12" y="126"/>
                      </a:cubicBezTo>
                      <a:cubicBezTo>
                        <a:pt x="28" y="139"/>
                        <a:pt x="58" y="148"/>
                        <a:pt x="94" y="148"/>
                      </a:cubicBezTo>
                      <a:cubicBezTo>
                        <a:pt x="130" y="148"/>
                        <a:pt x="160" y="139"/>
                        <a:pt x="176" y="126"/>
                      </a:cubicBezTo>
                      <a:lnTo>
                        <a:pt x="176" y="150"/>
                      </a:lnTo>
                      <a:close/>
                      <a:moveTo>
                        <a:pt x="176" y="104"/>
                      </a:moveTo>
                      <a:cubicBezTo>
                        <a:pt x="176" y="119"/>
                        <a:pt x="142" y="136"/>
                        <a:pt x="94" y="136"/>
                      </a:cubicBezTo>
                      <a:cubicBezTo>
                        <a:pt x="46" y="136"/>
                        <a:pt x="12" y="119"/>
                        <a:pt x="12" y="104"/>
                      </a:cubicBezTo>
                      <a:cubicBezTo>
                        <a:pt x="12" y="102"/>
                        <a:pt x="12" y="102"/>
                        <a:pt x="12" y="102"/>
                      </a:cubicBezTo>
                      <a:cubicBezTo>
                        <a:pt x="12" y="75"/>
                        <a:pt x="12" y="75"/>
                        <a:pt x="12" y="75"/>
                      </a:cubicBezTo>
                      <a:cubicBezTo>
                        <a:pt x="28" y="90"/>
                        <a:pt x="58" y="100"/>
                        <a:pt x="94" y="100"/>
                      </a:cubicBezTo>
                      <a:cubicBezTo>
                        <a:pt x="130" y="100"/>
                        <a:pt x="160" y="90"/>
                        <a:pt x="176" y="75"/>
                      </a:cubicBezTo>
                      <a:cubicBezTo>
                        <a:pt x="176" y="102"/>
                        <a:pt x="176" y="102"/>
                        <a:pt x="176" y="102"/>
                      </a:cubicBezTo>
                      <a:lnTo>
                        <a:pt x="176" y="104"/>
                      </a:lnTo>
                      <a:close/>
                      <a:moveTo>
                        <a:pt x="94" y="12"/>
                      </a:moveTo>
                      <a:cubicBezTo>
                        <a:pt x="138" y="12"/>
                        <a:pt x="176" y="29"/>
                        <a:pt x="176" y="50"/>
                      </a:cubicBezTo>
                      <a:cubicBezTo>
                        <a:pt x="176" y="71"/>
                        <a:pt x="138" y="88"/>
                        <a:pt x="94" y="88"/>
                      </a:cubicBezTo>
                      <a:cubicBezTo>
                        <a:pt x="50" y="88"/>
                        <a:pt x="12" y="71"/>
                        <a:pt x="12" y="50"/>
                      </a:cubicBezTo>
                      <a:cubicBezTo>
                        <a:pt x="12" y="29"/>
                        <a:pt x="50" y="12"/>
                        <a:pt x="94" y="12"/>
                      </a:cubicBezTo>
                      <a:close/>
                      <a:moveTo>
                        <a:pt x="94" y="232"/>
                      </a:moveTo>
                      <a:cubicBezTo>
                        <a:pt x="46" y="232"/>
                        <a:pt x="12" y="215"/>
                        <a:pt x="12" y="200"/>
                      </a:cubicBezTo>
                      <a:cubicBezTo>
                        <a:pt x="12" y="174"/>
                        <a:pt x="12" y="174"/>
                        <a:pt x="12" y="174"/>
                      </a:cubicBezTo>
                      <a:cubicBezTo>
                        <a:pt x="28" y="187"/>
                        <a:pt x="58" y="196"/>
                        <a:pt x="94" y="196"/>
                      </a:cubicBezTo>
                      <a:cubicBezTo>
                        <a:pt x="130" y="196"/>
                        <a:pt x="160" y="187"/>
                        <a:pt x="176" y="174"/>
                      </a:cubicBezTo>
                      <a:cubicBezTo>
                        <a:pt x="176" y="200"/>
                        <a:pt x="176" y="200"/>
                        <a:pt x="176" y="200"/>
                      </a:cubicBezTo>
                      <a:cubicBezTo>
                        <a:pt x="176" y="215"/>
                        <a:pt x="142" y="232"/>
                        <a:pt x="94" y="2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293E40"/>
                    </a:solidFill>
                    <a:effectLst/>
                    <a:uLnTx/>
                    <a:uFillTx/>
                    <a:latin typeface="Century Gothic" panose="020F0302020204030204"/>
                  </a:endParaRPr>
                </a:p>
              </p:txBody>
            </p:sp>
          </p:grpSp>
          <p:grpSp>
            <p:nvGrpSpPr>
              <p:cNvPr id="185" name="Group 184">
                <a:extLst>
                  <a:ext uri="{FF2B5EF4-FFF2-40B4-BE49-F238E27FC236}">
                    <a16:creationId xmlns:a16="http://schemas.microsoft.com/office/drawing/2014/main" id="{63A64153-006E-194A-8560-283CB2A2028E}"/>
                  </a:ext>
                </a:extLst>
              </p:cNvPr>
              <p:cNvGrpSpPr>
                <a:grpSpLocks noChangeAspect="1"/>
              </p:cNvGrpSpPr>
              <p:nvPr/>
            </p:nvGrpSpPr>
            <p:grpSpPr>
              <a:xfrm>
                <a:off x="2868248" y="3251917"/>
                <a:ext cx="344315" cy="356345"/>
                <a:chOff x="9549068" y="7037650"/>
                <a:chExt cx="416621" cy="431177"/>
              </a:xfrm>
            </p:grpSpPr>
            <p:sp>
              <p:nvSpPr>
                <p:cNvPr id="186" name="Freeform 76">
                  <a:extLst>
                    <a:ext uri="{FF2B5EF4-FFF2-40B4-BE49-F238E27FC236}">
                      <a16:creationId xmlns:a16="http://schemas.microsoft.com/office/drawing/2014/main" id="{FC8EC3F3-ED77-8448-AB11-17ABA34DADCE}"/>
                    </a:ext>
                  </a:extLst>
                </p:cNvPr>
                <p:cNvSpPr>
                  <a:spLocks noEditPoints="1"/>
                </p:cNvSpPr>
                <p:nvPr/>
              </p:nvSpPr>
              <p:spPr bwMode="auto">
                <a:xfrm>
                  <a:off x="9549068" y="7037650"/>
                  <a:ext cx="416621" cy="431176"/>
                </a:xfrm>
                <a:custGeom>
                  <a:avLst/>
                  <a:gdLst>
                    <a:gd name="T0" fmla="*/ 30 w 213"/>
                    <a:gd name="T1" fmla="*/ 69 h 213"/>
                    <a:gd name="T2" fmla="*/ 0 w 213"/>
                    <a:gd name="T3" fmla="*/ 39 h 213"/>
                    <a:gd name="T4" fmla="*/ 30 w 213"/>
                    <a:gd name="T5" fmla="*/ 9 h 213"/>
                    <a:gd name="T6" fmla="*/ 60 w 213"/>
                    <a:gd name="T7" fmla="*/ 39 h 213"/>
                    <a:gd name="T8" fmla="*/ 30 w 213"/>
                    <a:gd name="T9" fmla="*/ 69 h 213"/>
                    <a:gd name="T10" fmla="*/ 30 w 213"/>
                    <a:gd name="T11" fmla="*/ 21 h 213"/>
                    <a:gd name="T12" fmla="*/ 12 w 213"/>
                    <a:gd name="T13" fmla="*/ 39 h 213"/>
                    <a:gd name="T14" fmla="*/ 30 w 213"/>
                    <a:gd name="T15" fmla="*/ 57 h 213"/>
                    <a:gd name="T16" fmla="*/ 48 w 213"/>
                    <a:gd name="T17" fmla="*/ 39 h 213"/>
                    <a:gd name="T18" fmla="*/ 30 w 213"/>
                    <a:gd name="T19" fmla="*/ 21 h 213"/>
                    <a:gd name="T20" fmla="*/ 174 w 213"/>
                    <a:gd name="T21" fmla="*/ 213 h 213"/>
                    <a:gd name="T22" fmla="*/ 144 w 213"/>
                    <a:gd name="T23" fmla="*/ 183 h 213"/>
                    <a:gd name="T24" fmla="*/ 174 w 213"/>
                    <a:gd name="T25" fmla="*/ 153 h 213"/>
                    <a:gd name="T26" fmla="*/ 204 w 213"/>
                    <a:gd name="T27" fmla="*/ 183 h 213"/>
                    <a:gd name="T28" fmla="*/ 174 w 213"/>
                    <a:gd name="T29" fmla="*/ 213 h 213"/>
                    <a:gd name="T30" fmla="*/ 174 w 213"/>
                    <a:gd name="T31" fmla="*/ 165 h 213"/>
                    <a:gd name="T32" fmla="*/ 156 w 213"/>
                    <a:gd name="T33" fmla="*/ 183 h 213"/>
                    <a:gd name="T34" fmla="*/ 174 w 213"/>
                    <a:gd name="T35" fmla="*/ 201 h 213"/>
                    <a:gd name="T36" fmla="*/ 192 w 213"/>
                    <a:gd name="T37" fmla="*/ 183 h 213"/>
                    <a:gd name="T38" fmla="*/ 174 w 213"/>
                    <a:gd name="T39" fmla="*/ 165 h 213"/>
                    <a:gd name="T40" fmla="*/ 174 w 213"/>
                    <a:gd name="T41" fmla="*/ 77 h 213"/>
                    <a:gd name="T42" fmla="*/ 170 w 213"/>
                    <a:gd name="T43" fmla="*/ 75 h 213"/>
                    <a:gd name="T44" fmla="*/ 138 w 213"/>
                    <a:gd name="T45" fmla="*/ 43 h 213"/>
                    <a:gd name="T46" fmla="*/ 138 w 213"/>
                    <a:gd name="T47" fmla="*/ 35 h 213"/>
                    <a:gd name="T48" fmla="*/ 170 w 213"/>
                    <a:gd name="T49" fmla="*/ 3 h 213"/>
                    <a:gd name="T50" fmla="*/ 178 w 213"/>
                    <a:gd name="T51" fmla="*/ 3 h 213"/>
                    <a:gd name="T52" fmla="*/ 210 w 213"/>
                    <a:gd name="T53" fmla="*/ 35 h 213"/>
                    <a:gd name="T54" fmla="*/ 210 w 213"/>
                    <a:gd name="T55" fmla="*/ 43 h 213"/>
                    <a:gd name="T56" fmla="*/ 178 w 213"/>
                    <a:gd name="T57" fmla="*/ 75 h 213"/>
                    <a:gd name="T58" fmla="*/ 174 w 213"/>
                    <a:gd name="T59" fmla="*/ 77 h 213"/>
                    <a:gd name="T60" fmla="*/ 150 w 213"/>
                    <a:gd name="T61" fmla="*/ 39 h 213"/>
                    <a:gd name="T62" fmla="*/ 174 w 213"/>
                    <a:gd name="T63" fmla="*/ 63 h 213"/>
                    <a:gd name="T64" fmla="*/ 198 w 213"/>
                    <a:gd name="T65" fmla="*/ 39 h 213"/>
                    <a:gd name="T66" fmla="*/ 174 w 213"/>
                    <a:gd name="T67" fmla="*/ 15 h 213"/>
                    <a:gd name="T68" fmla="*/ 150 w 213"/>
                    <a:gd name="T69" fmla="*/ 3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213">
                      <a:moveTo>
                        <a:pt x="30" y="69"/>
                      </a:moveTo>
                      <a:cubicBezTo>
                        <a:pt x="13" y="69"/>
                        <a:pt x="0" y="56"/>
                        <a:pt x="0" y="39"/>
                      </a:cubicBezTo>
                      <a:cubicBezTo>
                        <a:pt x="0" y="22"/>
                        <a:pt x="13" y="9"/>
                        <a:pt x="30" y="9"/>
                      </a:cubicBezTo>
                      <a:cubicBezTo>
                        <a:pt x="47" y="9"/>
                        <a:pt x="60" y="22"/>
                        <a:pt x="60" y="39"/>
                      </a:cubicBezTo>
                      <a:cubicBezTo>
                        <a:pt x="60" y="56"/>
                        <a:pt x="47" y="69"/>
                        <a:pt x="30" y="69"/>
                      </a:cubicBezTo>
                      <a:close/>
                      <a:moveTo>
                        <a:pt x="30" y="21"/>
                      </a:moveTo>
                      <a:cubicBezTo>
                        <a:pt x="20" y="21"/>
                        <a:pt x="12" y="29"/>
                        <a:pt x="12" y="39"/>
                      </a:cubicBezTo>
                      <a:cubicBezTo>
                        <a:pt x="12" y="49"/>
                        <a:pt x="20" y="57"/>
                        <a:pt x="30" y="57"/>
                      </a:cubicBezTo>
                      <a:cubicBezTo>
                        <a:pt x="40" y="57"/>
                        <a:pt x="48" y="49"/>
                        <a:pt x="48" y="39"/>
                      </a:cubicBezTo>
                      <a:cubicBezTo>
                        <a:pt x="48" y="29"/>
                        <a:pt x="40" y="21"/>
                        <a:pt x="30" y="21"/>
                      </a:cubicBezTo>
                      <a:close/>
                      <a:moveTo>
                        <a:pt x="174" y="213"/>
                      </a:moveTo>
                      <a:cubicBezTo>
                        <a:pt x="157" y="213"/>
                        <a:pt x="144" y="200"/>
                        <a:pt x="144" y="183"/>
                      </a:cubicBezTo>
                      <a:cubicBezTo>
                        <a:pt x="144" y="166"/>
                        <a:pt x="157" y="153"/>
                        <a:pt x="174" y="153"/>
                      </a:cubicBezTo>
                      <a:cubicBezTo>
                        <a:pt x="191" y="153"/>
                        <a:pt x="204" y="166"/>
                        <a:pt x="204" y="183"/>
                      </a:cubicBezTo>
                      <a:cubicBezTo>
                        <a:pt x="204" y="200"/>
                        <a:pt x="191" y="213"/>
                        <a:pt x="174" y="213"/>
                      </a:cubicBezTo>
                      <a:close/>
                      <a:moveTo>
                        <a:pt x="174" y="165"/>
                      </a:moveTo>
                      <a:cubicBezTo>
                        <a:pt x="164" y="165"/>
                        <a:pt x="156" y="173"/>
                        <a:pt x="156" y="183"/>
                      </a:cubicBezTo>
                      <a:cubicBezTo>
                        <a:pt x="156" y="193"/>
                        <a:pt x="164" y="201"/>
                        <a:pt x="174" y="201"/>
                      </a:cubicBezTo>
                      <a:cubicBezTo>
                        <a:pt x="184" y="201"/>
                        <a:pt x="192" y="193"/>
                        <a:pt x="192" y="183"/>
                      </a:cubicBezTo>
                      <a:cubicBezTo>
                        <a:pt x="192" y="173"/>
                        <a:pt x="184" y="165"/>
                        <a:pt x="174" y="165"/>
                      </a:cubicBezTo>
                      <a:close/>
                      <a:moveTo>
                        <a:pt x="174" y="77"/>
                      </a:moveTo>
                      <a:cubicBezTo>
                        <a:pt x="172" y="77"/>
                        <a:pt x="171" y="76"/>
                        <a:pt x="170" y="75"/>
                      </a:cubicBezTo>
                      <a:cubicBezTo>
                        <a:pt x="138" y="43"/>
                        <a:pt x="138" y="43"/>
                        <a:pt x="138" y="43"/>
                      </a:cubicBezTo>
                      <a:cubicBezTo>
                        <a:pt x="135" y="41"/>
                        <a:pt x="135" y="37"/>
                        <a:pt x="138" y="35"/>
                      </a:cubicBezTo>
                      <a:cubicBezTo>
                        <a:pt x="170" y="3"/>
                        <a:pt x="170" y="3"/>
                        <a:pt x="170" y="3"/>
                      </a:cubicBezTo>
                      <a:cubicBezTo>
                        <a:pt x="172" y="0"/>
                        <a:pt x="176" y="0"/>
                        <a:pt x="178" y="3"/>
                      </a:cubicBezTo>
                      <a:cubicBezTo>
                        <a:pt x="210" y="35"/>
                        <a:pt x="210" y="35"/>
                        <a:pt x="210" y="35"/>
                      </a:cubicBezTo>
                      <a:cubicBezTo>
                        <a:pt x="213" y="37"/>
                        <a:pt x="213" y="41"/>
                        <a:pt x="210" y="43"/>
                      </a:cubicBezTo>
                      <a:cubicBezTo>
                        <a:pt x="178" y="75"/>
                        <a:pt x="178" y="75"/>
                        <a:pt x="178" y="75"/>
                      </a:cubicBezTo>
                      <a:cubicBezTo>
                        <a:pt x="177" y="76"/>
                        <a:pt x="176" y="77"/>
                        <a:pt x="174" y="77"/>
                      </a:cubicBezTo>
                      <a:close/>
                      <a:moveTo>
                        <a:pt x="150" y="39"/>
                      </a:moveTo>
                      <a:cubicBezTo>
                        <a:pt x="174" y="63"/>
                        <a:pt x="174" y="63"/>
                        <a:pt x="174" y="63"/>
                      </a:cubicBezTo>
                      <a:cubicBezTo>
                        <a:pt x="198" y="39"/>
                        <a:pt x="198" y="39"/>
                        <a:pt x="198" y="39"/>
                      </a:cubicBezTo>
                      <a:cubicBezTo>
                        <a:pt x="174" y="15"/>
                        <a:pt x="174" y="15"/>
                        <a:pt x="174" y="15"/>
                      </a:cubicBezTo>
                      <a:lnTo>
                        <a:pt x="15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187" name="Freeform 77">
                  <a:extLst>
                    <a:ext uri="{FF2B5EF4-FFF2-40B4-BE49-F238E27FC236}">
                      <a16:creationId xmlns:a16="http://schemas.microsoft.com/office/drawing/2014/main" id="{B8CB37A8-3DBF-4B48-ADAA-D4C9E363BE9B}"/>
                    </a:ext>
                  </a:extLst>
                </p:cNvPr>
                <p:cNvSpPr>
                  <a:spLocks/>
                </p:cNvSpPr>
                <p:nvPr/>
              </p:nvSpPr>
              <p:spPr bwMode="auto">
                <a:xfrm>
                  <a:off x="9690974" y="7070398"/>
                  <a:ext cx="103701" cy="90965"/>
                </a:xfrm>
                <a:custGeom>
                  <a:avLst/>
                  <a:gdLst>
                    <a:gd name="T0" fmla="*/ 26 w 53"/>
                    <a:gd name="T1" fmla="*/ 35 h 45"/>
                    <a:gd name="T2" fmla="*/ 26 w 53"/>
                    <a:gd name="T3" fmla="*/ 43 h 45"/>
                    <a:gd name="T4" fmla="*/ 30 w 53"/>
                    <a:gd name="T5" fmla="*/ 45 h 45"/>
                    <a:gd name="T6" fmla="*/ 34 w 53"/>
                    <a:gd name="T7" fmla="*/ 43 h 45"/>
                    <a:gd name="T8" fmla="*/ 50 w 53"/>
                    <a:gd name="T9" fmla="*/ 27 h 45"/>
                    <a:gd name="T10" fmla="*/ 50 w 53"/>
                    <a:gd name="T11" fmla="*/ 19 h 45"/>
                    <a:gd name="T12" fmla="*/ 34 w 53"/>
                    <a:gd name="T13" fmla="*/ 3 h 45"/>
                    <a:gd name="T14" fmla="*/ 26 w 53"/>
                    <a:gd name="T15" fmla="*/ 3 h 45"/>
                    <a:gd name="T16" fmla="*/ 26 w 53"/>
                    <a:gd name="T17" fmla="*/ 11 h 45"/>
                    <a:gd name="T18" fmla="*/ 32 w 53"/>
                    <a:gd name="T19" fmla="*/ 17 h 45"/>
                    <a:gd name="T20" fmla="*/ 6 w 53"/>
                    <a:gd name="T21" fmla="*/ 17 h 45"/>
                    <a:gd name="T22" fmla="*/ 0 w 53"/>
                    <a:gd name="T23" fmla="*/ 23 h 45"/>
                    <a:gd name="T24" fmla="*/ 6 w 53"/>
                    <a:gd name="T25" fmla="*/ 29 h 45"/>
                    <a:gd name="T26" fmla="*/ 32 w 53"/>
                    <a:gd name="T27" fmla="*/ 29 h 45"/>
                    <a:gd name="T28" fmla="*/ 26 w 53"/>
                    <a:gd name="T29"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45">
                      <a:moveTo>
                        <a:pt x="26" y="35"/>
                      </a:moveTo>
                      <a:cubicBezTo>
                        <a:pt x="23" y="37"/>
                        <a:pt x="23" y="41"/>
                        <a:pt x="26" y="43"/>
                      </a:cubicBezTo>
                      <a:cubicBezTo>
                        <a:pt x="27" y="44"/>
                        <a:pt x="28" y="45"/>
                        <a:pt x="30" y="45"/>
                      </a:cubicBezTo>
                      <a:cubicBezTo>
                        <a:pt x="32" y="45"/>
                        <a:pt x="33" y="44"/>
                        <a:pt x="34" y="43"/>
                      </a:cubicBezTo>
                      <a:cubicBezTo>
                        <a:pt x="50" y="27"/>
                        <a:pt x="50" y="27"/>
                        <a:pt x="50" y="27"/>
                      </a:cubicBezTo>
                      <a:cubicBezTo>
                        <a:pt x="53" y="25"/>
                        <a:pt x="53" y="21"/>
                        <a:pt x="50" y="19"/>
                      </a:cubicBezTo>
                      <a:cubicBezTo>
                        <a:pt x="34" y="3"/>
                        <a:pt x="34" y="3"/>
                        <a:pt x="34" y="3"/>
                      </a:cubicBezTo>
                      <a:cubicBezTo>
                        <a:pt x="32" y="0"/>
                        <a:pt x="28" y="0"/>
                        <a:pt x="26" y="3"/>
                      </a:cubicBezTo>
                      <a:cubicBezTo>
                        <a:pt x="23" y="5"/>
                        <a:pt x="23" y="9"/>
                        <a:pt x="26" y="11"/>
                      </a:cubicBezTo>
                      <a:cubicBezTo>
                        <a:pt x="32" y="17"/>
                        <a:pt x="32" y="17"/>
                        <a:pt x="32" y="17"/>
                      </a:cubicBezTo>
                      <a:cubicBezTo>
                        <a:pt x="6" y="17"/>
                        <a:pt x="6" y="17"/>
                        <a:pt x="6" y="17"/>
                      </a:cubicBezTo>
                      <a:cubicBezTo>
                        <a:pt x="3" y="17"/>
                        <a:pt x="0" y="20"/>
                        <a:pt x="0" y="23"/>
                      </a:cubicBezTo>
                      <a:cubicBezTo>
                        <a:pt x="0" y="26"/>
                        <a:pt x="3" y="29"/>
                        <a:pt x="6" y="29"/>
                      </a:cubicBezTo>
                      <a:cubicBezTo>
                        <a:pt x="32" y="29"/>
                        <a:pt x="32" y="29"/>
                        <a:pt x="32" y="29"/>
                      </a:cubicBezTo>
                      <a:lnTo>
                        <a:pt x="26" y="35"/>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188" name="Freeform 78">
                  <a:extLst>
                    <a:ext uri="{FF2B5EF4-FFF2-40B4-BE49-F238E27FC236}">
                      <a16:creationId xmlns:a16="http://schemas.microsoft.com/office/drawing/2014/main" id="{3E5B8DC6-4506-2A4A-B178-FB44FE81131F}"/>
                    </a:ext>
                  </a:extLst>
                </p:cNvPr>
                <p:cNvSpPr>
                  <a:spLocks/>
                </p:cNvSpPr>
                <p:nvPr/>
              </p:nvSpPr>
              <p:spPr bwMode="auto">
                <a:xfrm>
                  <a:off x="9703709" y="7361487"/>
                  <a:ext cx="103701" cy="90965"/>
                </a:xfrm>
                <a:custGeom>
                  <a:avLst/>
                  <a:gdLst>
                    <a:gd name="T0" fmla="*/ 47 w 53"/>
                    <a:gd name="T1" fmla="*/ 17 h 45"/>
                    <a:gd name="T2" fmla="*/ 21 w 53"/>
                    <a:gd name="T3" fmla="*/ 17 h 45"/>
                    <a:gd name="T4" fmla="*/ 27 w 53"/>
                    <a:gd name="T5" fmla="*/ 11 h 45"/>
                    <a:gd name="T6" fmla="*/ 27 w 53"/>
                    <a:gd name="T7" fmla="*/ 3 h 45"/>
                    <a:gd name="T8" fmla="*/ 19 w 53"/>
                    <a:gd name="T9" fmla="*/ 3 h 45"/>
                    <a:gd name="T10" fmla="*/ 3 w 53"/>
                    <a:gd name="T11" fmla="*/ 19 h 45"/>
                    <a:gd name="T12" fmla="*/ 3 w 53"/>
                    <a:gd name="T13" fmla="*/ 27 h 45"/>
                    <a:gd name="T14" fmla="*/ 19 w 53"/>
                    <a:gd name="T15" fmla="*/ 43 h 45"/>
                    <a:gd name="T16" fmla="*/ 23 w 53"/>
                    <a:gd name="T17" fmla="*/ 45 h 45"/>
                    <a:gd name="T18" fmla="*/ 27 w 53"/>
                    <a:gd name="T19" fmla="*/ 43 h 45"/>
                    <a:gd name="T20" fmla="*/ 27 w 53"/>
                    <a:gd name="T21" fmla="*/ 35 h 45"/>
                    <a:gd name="T22" fmla="*/ 21 w 53"/>
                    <a:gd name="T23" fmla="*/ 29 h 45"/>
                    <a:gd name="T24" fmla="*/ 47 w 53"/>
                    <a:gd name="T25" fmla="*/ 29 h 45"/>
                    <a:gd name="T26" fmla="*/ 53 w 53"/>
                    <a:gd name="T27" fmla="*/ 23 h 45"/>
                    <a:gd name="T28" fmla="*/ 47 w 53"/>
                    <a:gd name="T29"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45">
                      <a:moveTo>
                        <a:pt x="47" y="17"/>
                      </a:moveTo>
                      <a:cubicBezTo>
                        <a:pt x="21" y="17"/>
                        <a:pt x="21" y="17"/>
                        <a:pt x="21" y="17"/>
                      </a:cubicBezTo>
                      <a:cubicBezTo>
                        <a:pt x="27" y="11"/>
                        <a:pt x="27" y="11"/>
                        <a:pt x="27" y="11"/>
                      </a:cubicBezTo>
                      <a:cubicBezTo>
                        <a:pt x="30" y="9"/>
                        <a:pt x="30" y="5"/>
                        <a:pt x="27" y="3"/>
                      </a:cubicBezTo>
                      <a:cubicBezTo>
                        <a:pt x="25" y="0"/>
                        <a:pt x="21" y="0"/>
                        <a:pt x="19" y="3"/>
                      </a:cubicBezTo>
                      <a:cubicBezTo>
                        <a:pt x="3" y="19"/>
                        <a:pt x="3" y="19"/>
                        <a:pt x="3" y="19"/>
                      </a:cubicBezTo>
                      <a:cubicBezTo>
                        <a:pt x="0" y="21"/>
                        <a:pt x="0" y="25"/>
                        <a:pt x="3" y="27"/>
                      </a:cubicBezTo>
                      <a:cubicBezTo>
                        <a:pt x="19" y="43"/>
                        <a:pt x="19" y="43"/>
                        <a:pt x="19" y="43"/>
                      </a:cubicBezTo>
                      <a:cubicBezTo>
                        <a:pt x="20" y="44"/>
                        <a:pt x="21" y="45"/>
                        <a:pt x="23" y="45"/>
                      </a:cubicBezTo>
                      <a:cubicBezTo>
                        <a:pt x="25" y="45"/>
                        <a:pt x="26" y="44"/>
                        <a:pt x="27" y="43"/>
                      </a:cubicBezTo>
                      <a:cubicBezTo>
                        <a:pt x="30" y="41"/>
                        <a:pt x="30" y="37"/>
                        <a:pt x="27" y="35"/>
                      </a:cubicBezTo>
                      <a:cubicBezTo>
                        <a:pt x="21" y="29"/>
                        <a:pt x="21" y="29"/>
                        <a:pt x="21" y="29"/>
                      </a:cubicBezTo>
                      <a:cubicBezTo>
                        <a:pt x="47" y="29"/>
                        <a:pt x="47" y="29"/>
                        <a:pt x="47" y="29"/>
                      </a:cubicBezTo>
                      <a:cubicBezTo>
                        <a:pt x="50" y="29"/>
                        <a:pt x="53" y="26"/>
                        <a:pt x="53" y="23"/>
                      </a:cubicBezTo>
                      <a:cubicBezTo>
                        <a:pt x="53" y="20"/>
                        <a:pt x="50" y="17"/>
                        <a:pt x="47" y="1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189" name="Freeform 79">
                  <a:extLst>
                    <a:ext uri="{FF2B5EF4-FFF2-40B4-BE49-F238E27FC236}">
                      <a16:creationId xmlns:a16="http://schemas.microsoft.com/office/drawing/2014/main" id="{A5AFCB4D-3FBB-0E4D-9690-E4812591D6F3}"/>
                    </a:ext>
                  </a:extLst>
                </p:cNvPr>
                <p:cNvSpPr>
                  <a:spLocks/>
                </p:cNvSpPr>
                <p:nvPr/>
              </p:nvSpPr>
              <p:spPr bwMode="auto">
                <a:xfrm>
                  <a:off x="9845615" y="7217762"/>
                  <a:ext cx="89146" cy="96423"/>
                </a:xfrm>
                <a:custGeom>
                  <a:avLst/>
                  <a:gdLst>
                    <a:gd name="T0" fmla="*/ 43 w 46"/>
                    <a:gd name="T1" fmla="*/ 22 h 48"/>
                    <a:gd name="T2" fmla="*/ 35 w 46"/>
                    <a:gd name="T3" fmla="*/ 22 h 48"/>
                    <a:gd name="T4" fmla="*/ 29 w 46"/>
                    <a:gd name="T5" fmla="*/ 28 h 48"/>
                    <a:gd name="T6" fmla="*/ 29 w 46"/>
                    <a:gd name="T7" fmla="*/ 6 h 48"/>
                    <a:gd name="T8" fmla="*/ 23 w 46"/>
                    <a:gd name="T9" fmla="*/ 0 h 48"/>
                    <a:gd name="T10" fmla="*/ 17 w 46"/>
                    <a:gd name="T11" fmla="*/ 6 h 48"/>
                    <a:gd name="T12" fmla="*/ 17 w 46"/>
                    <a:gd name="T13" fmla="*/ 28 h 48"/>
                    <a:gd name="T14" fmla="*/ 11 w 46"/>
                    <a:gd name="T15" fmla="*/ 22 h 48"/>
                    <a:gd name="T16" fmla="*/ 3 w 46"/>
                    <a:gd name="T17" fmla="*/ 22 h 48"/>
                    <a:gd name="T18" fmla="*/ 3 w 46"/>
                    <a:gd name="T19" fmla="*/ 30 h 48"/>
                    <a:gd name="T20" fmla="*/ 19 w 46"/>
                    <a:gd name="T21" fmla="*/ 46 h 48"/>
                    <a:gd name="T22" fmla="*/ 23 w 46"/>
                    <a:gd name="T23" fmla="*/ 48 h 48"/>
                    <a:gd name="T24" fmla="*/ 27 w 46"/>
                    <a:gd name="T25" fmla="*/ 46 h 48"/>
                    <a:gd name="T26" fmla="*/ 43 w 46"/>
                    <a:gd name="T27" fmla="*/ 30 h 48"/>
                    <a:gd name="T28" fmla="*/ 43 w 46"/>
                    <a:gd name="T29"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8">
                      <a:moveTo>
                        <a:pt x="43" y="22"/>
                      </a:moveTo>
                      <a:cubicBezTo>
                        <a:pt x="41" y="19"/>
                        <a:pt x="37" y="19"/>
                        <a:pt x="35" y="22"/>
                      </a:cubicBezTo>
                      <a:cubicBezTo>
                        <a:pt x="29" y="28"/>
                        <a:pt x="29" y="28"/>
                        <a:pt x="29" y="28"/>
                      </a:cubicBezTo>
                      <a:cubicBezTo>
                        <a:pt x="29" y="6"/>
                        <a:pt x="29" y="6"/>
                        <a:pt x="29" y="6"/>
                      </a:cubicBezTo>
                      <a:cubicBezTo>
                        <a:pt x="29" y="3"/>
                        <a:pt x="26" y="0"/>
                        <a:pt x="23" y="0"/>
                      </a:cubicBezTo>
                      <a:cubicBezTo>
                        <a:pt x="20" y="0"/>
                        <a:pt x="17" y="3"/>
                        <a:pt x="17" y="6"/>
                      </a:cubicBezTo>
                      <a:cubicBezTo>
                        <a:pt x="17" y="28"/>
                        <a:pt x="17" y="28"/>
                        <a:pt x="17" y="28"/>
                      </a:cubicBezTo>
                      <a:cubicBezTo>
                        <a:pt x="11" y="22"/>
                        <a:pt x="11" y="22"/>
                        <a:pt x="11" y="22"/>
                      </a:cubicBezTo>
                      <a:cubicBezTo>
                        <a:pt x="9" y="19"/>
                        <a:pt x="5" y="19"/>
                        <a:pt x="3" y="22"/>
                      </a:cubicBezTo>
                      <a:cubicBezTo>
                        <a:pt x="0" y="24"/>
                        <a:pt x="0" y="28"/>
                        <a:pt x="3" y="30"/>
                      </a:cubicBezTo>
                      <a:cubicBezTo>
                        <a:pt x="19" y="46"/>
                        <a:pt x="19" y="46"/>
                        <a:pt x="19" y="46"/>
                      </a:cubicBezTo>
                      <a:cubicBezTo>
                        <a:pt x="20" y="47"/>
                        <a:pt x="21" y="48"/>
                        <a:pt x="23" y="48"/>
                      </a:cubicBezTo>
                      <a:cubicBezTo>
                        <a:pt x="25" y="48"/>
                        <a:pt x="26" y="47"/>
                        <a:pt x="27" y="46"/>
                      </a:cubicBezTo>
                      <a:cubicBezTo>
                        <a:pt x="43" y="30"/>
                        <a:pt x="43" y="30"/>
                        <a:pt x="43" y="30"/>
                      </a:cubicBezTo>
                      <a:cubicBezTo>
                        <a:pt x="46" y="28"/>
                        <a:pt x="46" y="24"/>
                        <a:pt x="43" y="2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190" name="Freeform 80">
                  <a:extLst>
                    <a:ext uri="{FF2B5EF4-FFF2-40B4-BE49-F238E27FC236}">
                      <a16:creationId xmlns:a16="http://schemas.microsoft.com/office/drawing/2014/main" id="{1384769E-46DC-344C-8D2E-17B94975C697}"/>
                    </a:ext>
                  </a:extLst>
                </p:cNvPr>
                <p:cNvSpPr>
                  <a:spLocks/>
                </p:cNvSpPr>
                <p:nvPr/>
              </p:nvSpPr>
              <p:spPr bwMode="auto">
                <a:xfrm>
                  <a:off x="9549068" y="7346933"/>
                  <a:ext cx="118255" cy="121894"/>
                </a:xfrm>
                <a:custGeom>
                  <a:avLst/>
                  <a:gdLst>
                    <a:gd name="T0" fmla="*/ 54 w 60"/>
                    <a:gd name="T1" fmla="*/ 0 h 60"/>
                    <a:gd name="T2" fmla="*/ 6 w 60"/>
                    <a:gd name="T3" fmla="*/ 0 h 60"/>
                    <a:gd name="T4" fmla="*/ 0 w 60"/>
                    <a:gd name="T5" fmla="*/ 6 h 60"/>
                    <a:gd name="T6" fmla="*/ 0 w 60"/>
                    <a:gd name="T7" fmla="*/ 54 h 60"/>
                    <a:gd name="T8" fmla="*/ 6 w 60"/>
                    <a:gd name="T9" fmla="*/ 60 h 60"/>
                    <a:gd name="T10" fmla="*/ 54 w 60"/>
                    <a:gd name="T11" fmla="*/ 60 h 60"/>
                    <a:gd name="T12" fmla="*/ 60 w 60"/>
                    <a:gd name="T13" fmla="*/ 54 h 60"/>
                    <a:gd name="T14" fmla="*/ 60 w 60"/>
                    <a:gd name="T15" fmla="*/ 6 h 60"/>
                    <a:gd name="T16" fmla="*/ 54 w 60"/>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54" y="0"/>
                      </a:moveTo>
                      <a:cubicBezTo>
                        <a:pt x="6" y="0"/>
                        <a:pt x="6" y="0"/>
                        <a:pt x="6" y="0"/>
                      </a:cubicBezTo>
                      <a:cubicBezTo>
                        <a:pt x="3" y="0"/>
                        <a:pt x="0" y="3"/>
                        <a:pt x="0" y="6"/>
                      </a:cubicBezTo>
                      <a:cubicBezTo>
                        <a:pt x="0" y="54"/>
                        <a:pt x="0" y="54"/>
                        <a:pt x="0" y="54"/>
                      </a:cubicBezTo>
                      <a:cubicBezTo>
                        <a:pt x="0" y="57"/>
                        <a:pt x="3" y="60"/>
                        <a:pt x="6" y="60"/>
                      </a:cubicBezTo>
                      <a:cubicBezTo>
                        <a:pt x="54" y="60"/>
                        <a:pt x="54" y="60"/>
                        <a:pt x="54" y="60"/>
                      </a:cubicBezTo>
                      <a:cubicBezTo>
                        <a:pt x="57" y="60"/>
                        <a:pt x="60" y="57"/>
                        <a:pt x="60" y="54"/>
                      </a:cubicBezTo>
                      <a:cubicBezTo>
                        <a:pt x="60" y="6"/>
                        <a:pt x="60" y="6"/>
                        <a:pt x="60" y="6"/>
                      </a:cubicBezTo>
                      <a:cubicBezTo>
                        <a:pt x="60" y="3"/>
                        <a:pt x="57" y="0"/>
                        <a:pt x="54"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grpSp>
          <p:grpSp>
            <p:nvGrpSpPr>
              <p:cNvPr id="191" name="Group 92">
                <a:extLst>
                  <a:ext uri="{FF2B5EF4-FFF2-40B4-BE49-F238E27FC236}">
                    <a16:creationId xmlns:a16="http://schemas.microsoft.com/office/drawing/2014/main" id="{6620A99C-57F5-A94D-96A3-22B000AFD161}"/>
                  </a:ext>
                </a:extLst>
              </p:cNvPr>
              <p:cNvGrpSpPr>
                <a:grpSpLocks noChangeAspect="1"/>
              </p:cNvGrpSpPr>
              <p:nvPr/>
            </p:nvGrpSpPr>
            <p:grpSpPr bwMode="auto">
              <a:xfrm>
                <a:off x="3852504" y="3216229"/>
                <a:ext cx="343500" cy="381668"/>
                <a:chOff x="4091" y="1937"/>
                <a:chExt cx="288" cy="320"/>
              </a:xfrm>
            </p:grpSpPr>
            <p:sp>
              <p:nvSpPr>
                <p:cNvPr id="192" name="Freeform 93">
                  <a:extLst>
                    <a:ext uri="{FF2B5EF4-FFF2-40B4-BE49-F238E27FC236}">
                      <a16:creationId xmlns:a16="http://schemas.microsoft.com/office/drawing/2014/main" id="{340E7A2A-44F2-CB45-BC06-59AA31DEE69A}"/>
                    </a:ext>
                  </a:extLst>
                </p:cNvPr>
                <p:cNvSpPr>
                  <a:spLocks noEditPoints="1"/>
                </p:cNvSpPr>
                <p:nvPr/>
              </p:nvSpPr>
              <p:spPr bwMode="auto">
                <a:xfrm>
                  <a:off x="4091" y="1937"/>
                  <a:ext cx="288" cy="320"/>
                </a:xfrm>
                <a:custGeom>
                  <a:avLst/>
                  <a:gdLst>
                    <a:gd name="T0" fmla="*/ 217 w 220"/>
                    <a:gd name="T1" fmla="*/ 1 h 236"/>
                    <a:gd name="T2" fmla="*/ 211 w 220"/>
                    <a:gd name="T3" fmla="*/ 1 h 236"/>
                    <a:gd name="T4" fmla="*/ 110 w 220"/>
                    <a:gd name="T5" fmla="*/ 55 h 236"/>
                    <a:gd name="T6" fmla="*/ 9 w 220"/>
                    <a:gd name="T7" fmla="*/ 1 h 236"/>
                    <a:gd name="T8" fmla="*/ 3 w 220"/>
                    <a:gd name="T9" fmla="*/ 1 h 236"/>
                    <a:gd name="T10" fmla="*/ 0 w 220"/>
                    <a:gd name="T11" fmla="*/ 6 h 236"/>
                    <a:gd name="T12" fmla="*/ 0 w 220"/>
                    <a:gd name="T13" fmla="*/ 174 h 236"/>
                    <a:gd name="T14" fmla="*/ 3 w 220"/>
                    <a:gd name="T15" fmla="*/ 179 h 236"/>
                    <a:gd name="T16" fmla="*/ 107 w 220"/>
                    <a:gd name="T17" fmla="*/ 235 h 236"/>
                    <a:gd name="T18" fmla="*/ 110 w 220"/>
                    <a:gd name="T19" fmla="*/ 236 h 236"/>
                    <a:gd name="T20" fmla="*/ 113 w 220"/>
                    <a:gd name="T21" fmla="*/ 235 h 236"/>
                    <a:gd name="T22" fmla="*/ 217 w 220"/>
                    <a:gd name="T23" fmla="*/ 179 h 236"/>
                    <a:gd name="T24" fmla="*/ 220 w 220"/>
                    <a:gd name="T25" fmla="*/ 174 h 236"/>
                    <a:gd name="T26" fmla="*/ 220 w 220"/>
                    <a:gd name="T27" fmla="*/ 6 h 236"/>
                    <a:gd name="T28" fmla="*/ 217 w 220"/>
                    <a:gd name="T29" fmla="*/ 1 h 236"/>
                    <a:gd name="T30" fmla="*/ 12 w 220"/>
                    <a:gd name="T31" fmla="*/ 16 h 236"/>
                    <a:gd name="T32" fmla="*/ 104 w 220"/>
                    <a:gd name="T33" fmla="*/ 66 h 236"/>
                    <a:gd name="T34" fmla="*/ 104 w 220"/>
                    <a:gd name="T35" fmla="*/ 220 h 236"/>
                    <a:gd name="T36" fmla="*/ 12 w 220"/>
                    <a:gd name="T37" fmla="*/ 170 h 236"/>
                    <a:gd name="T38" fmla="*/ 12 w 220"/>
                    <a:gd name="T39" fmla="*/ 16 h 236"/>
                    <a:gd name="T40" fmla="*/ 208 w 220"/>
                    <a:gd name="T41" fmla="*/ 170 h 236"/>
                    <a:gd name="T42" fmla="*/ 116 w 220"/>
                    <a:gd name="T43" fmla="*/ 220 h 236"/>
                    <a:gd name="T44" fmla="*/ 116 w 220"/>
                    <a:gd name="T45" fmla="*/ 66 h 236"/>
                    <a:gd name="T46" fmla="*/ 208 w 220"/>
                    <a:gd name="T47" fmla="*/ 16 h 236"/>
                    <a:gd name="T48" fmla="*/ 208 w 220"/>
                    <a:gd name="T49" fmla="*/ 17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0" h="236">
                      <a:moveTo>
                        <a:pt x="217" y="1"/>
                      </a:moveTo>
                      <a:cubicBezTo>
                        <a:pt x="215" y="0"/>
                        <a:pt x="213" y="0"/>
                        <a:pt x="211" y="1"/>
                      </a:cubicBezTo>
                      <a:cubicBezTo>
                        <a:pt x="110" y="55"/>
                        <a:pt x="110" y="55"/>
                        <a:pt x="110" y="55"/>
                      </a:cubicBezTo>
                      <a:cubicBezTo>
                        <a:pt x="9" y="1"/>
                        <a:pt x="9" y="1"/>
                        <a:pt x="9" y="1"/>
                      </a:cubicBezTo>
                      <a:cubicBezTo>
                        <a:pt x="7" y="0"/>
                        <a:pt x="5" y="0"/>
                        <a:pt x="3" y="1"/>
                      </a:cubicBezTo>
                      <a:cubicBezTo>
                        <a:pt x="1" y="2"/>
                        <a:pt x="0" y="4"/>
                        <a:pt x="0" y="6"/>
                      </a:cubicBezTo>
                      <a:cubicBezTo>
                        <a:pt x="0" y="174"/>
                        <a:pt x="0" y="174"/>
                        <a:pt x="0" y="174"/>
                      </a:cubicBezTo>
                      <a:cubicBezTo>
                        <a:pt x="0" y="176"/>
                        <a:pt x="1" y="178"/>
                        <a:pt x="3" y="179"/>
                      </a:cubicBezTo>
                      <a:cubicBezTo>
                        <a:pt x="107" y="235"/>
                        <a:pt x="107" y="235"/>
                        <a:pt x="107" y="235"/>
                      </a:cubicBezTo>
                      <a:cubicBezTo>
                        <a:pt x="108" y="236"/>
                        <a:pt x="109" y="236"/>
                        <a:pt x="110" y="236"/>
                      </a:cubicBezTo>
                      <a:cubicBezTo>
                        <a:pt x="111" y="236"/>
                        <a:pt x="112" y="236"/>
                        <a:pt x="113" y="235"/>
                      </a:cubicBezTo>
                      <a:cubicBezTo>
                        <a:pt x="217" y="179"/>
                        <a:pt x="217" y="179"/>
                        <a:pt x="217" y="179"/>
                      </a:cubicBezTo>
                      <a:cubicBezTo>
                        <a:pt x="219" y="178"/>
                        <a:pt x="220" y="176"/>
                        <a:pt x="220" y="174"/>
                      </a:cubicBezTo>
                      <a:cubicBezTo>
                        <a:pt x="220" y="6"/>
                        <a:pt x="220" y="6"/>
                        <a:pt x="220" y="6"/>
                      </a:cubicBezTo>
                      <a:cubicBezTo>
                        <a:pt x="220" y="4"/>
                        <a:pt x="219" y="2"/>
                        <a:pt x="217" y="1"/>
                      </a:cubicBezTo>
                      <a:close/>
                      <a:moveTo>
                        <a:pt x="12" y="16"/>
                      </a:moveTo>
                      <a:cubicBezTo>
                        <a:pt x="104" y="66"/>
                        <a:pt x="104" y="66"/>
                        <a:pt x="104" y="66"/>
                      </a:cubicBezTo>
                      <a:cubicBezTo>
                        <a:pt x="104" y="220"/>
                        <a:pt x="104" y="220"/>
                        <a:pt x="104" y="220"/>
                      </a:cubicBezTo>
                      <a:cubicBezTo>
                        <a:pt x="12" y="170"/>
                        <a:pt x="12" y="170"/>
                        <a:pt x="12" y="170"/>
                      </a:cubicBezTo>
                      <a:lnTo>
                        <a:pt x="12" y="16"/>
                      </a:lnTo>
                      <a:close/>
                      <a:moveTo>
                        <a:pt x="208" y="170"/>
                      </a:moveTo>
                      <a:cubicBezTo>
                        <a:pt x="116" y="220"/>
                        <a:pt x="116" y="220"/>
                        <a:pt x="116" y="220"/>
                      </a:cubicBezTo>
                      <a:cubicBezTo>
                        <a:pt x="116" y="66"/>
                        <a:pt x="116" y="66"/>
                        <a:pt x="116" y="66"/>
                      </a:cubicBezTo>
                      <a:cubicBezTo>
                        <a:pt x="208" y="16"/>
                        <a:pt x="208" y="16"/>
                        <a:pt x="208" y="16"/>
                      </a:cubicBezTo>
                      <a:lnTo>
                        <a:pt x="208"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293E40"/>
                    </a:solidFill>
                    <a:effectLst/>
                    <a:uLnTx/>
                    <a:uFillTx/>
                    <a:latin typeface="Century Gothic" panose="020F0302020204030204"/>
                  </a:endParaRPr>
                </a:p>
              </p:txBody>
            </p:sp>
            <p:sp>
              <p:nvSpPr>
                <p:cNvPr id="193" name="Freeform 94">
                  <a:extLst>
                    <a:ext uri="{FF2B5EF4-FFF2-40B4-BE49-F238E27FC236}">
                      <a16:creationId xmlns:a16="http://schemas.microsoft.com/office/drawing/2014/main" id="{F7F7B6A5-31CE-294C-9BAF-3956FC0F0121}"/>
                    </a:ext>
                  </a:extLst>
                </p:cNvPr>
                <p:cNvSpPr>
                  <a:spLocks/>
                </p:cNvSpPr>
                <p:nvPr/>
              </p:nvSpPr>
              <p:spPr bwMode="auto">
                <a:xfrm>
                  <a:off x="4143" y="2020"/>
                  <a:ext cx="53" cy="78"/>
                </a:xfrm>
                <a:custGeom>
                  <a:avLst/>
                  <a:gdLst>
                    <a:gd name="T0" fmla="*/ 0 w 40"/>
                    <a:gd name="T1" fmla="*/ 33 h 58"/>
                    <a:gd name="T2" fmla="*/ 0 w 40"/>
                    <a:gd name="T3" fmla="*/ 5 h 58"/>
                    <a:gd name="T4" fmla="*/ 6 w 40"/>
                    <a:gd name="T5" fmla="*/ 2 h 58"/>
                    <a:gd name="T6" fmla="*/ 36 w 40"/>
                    <a:gd name="T7" fmla="*/ 18 h 58"/>
                    <a:gd name="T8" fmla="*/ 40 w 40"/>
                    <a:gd name="T9" fmla="*/ 25 h 58"/>
                    <a:gd name="T10" fmla="*/ 40 w 40"/>
                    <a:gd name="T11" fmla="*/ 53 h 58"/>
                    <a:gd name="T12" fmla="*/ 34 w 40"/>
                    <a:gd name="T13" fmla="*/ 56 h 58"/>
                    <a:gd name="T14" fmla="*/ 4 w 40"/>
                    <a:gd name="T15" fmla="*/ 40 h 58"/>
                    <a:gd name="T16" fmla="*/ 0 w 40"/>
                    <a:gd name="T1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8">
                      <a:moveTo>
                        <a:pt x="0" y="33"/>
                      </a:moveTo>
                      <a:cubicBezTo>
                        <a:pt x="0" y="5"/>
                        <a:pt x="0" y="5"/>
                        <a:pt x="0" y="5"/>
                      </a:cubicBezTo>
                      <a:cubicBezTo>
                        <a:pt x="0" y="2"/>
                        <a:pt x="3" y="0"/>
                        <a:pt x="6" y="2"/>
                      </a:cubicBezTo>
                      <a:cubicBezTo>
                        <a:pt x="36" y="18"/>
                        <a:pt x="36" y="18"/>
                        <a:pt x="36" y="18"/>
                      </a:cubicBezTo>
                      <a:cubicBezTo>
                        <a:pt x="38" y="19"/>
                        <a:pt x="40" y="22"/>
                        <a:pt x="40" y="25"/>
                      </a:cubicBezTo>
                      <a:cubicBezTo>
                        <a:pt x="40" y="53"/>
                        <a:pt x="40" y="53"/>
                        <a:pt x="40" y="53"/>
                      </a:cubicBezTo>
                      <a:cubicBezTo>
                        <a:pt x="40" y="56"/>
                        <a:pt x="37" y="58"/>
                        <a:pt x="34" y="56"/>
                      </a:cubicBezTo>
                      <a:cubicBezTo>
                        <a:pt x="4" y="40"/>
                        <a:pt x="4" y="40"/>
                        <a:pt x="4" y="40"/>
                      </a:cubicBezTo>
                      <a:cubicBezTo>
                        <a:pt x="2" y="39"/>
                        <a:pt x="0" y="36"/>
                        <a:pt x="0" y="3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194" name="Freeform 95">
                  <a:extLst>
                    <a:ext uri="{FF2B5EF4-FFF2-40B4-BE49-F238E27FC236}">
                      <a16:creationId xmlns:a16="http://schemas.microsoft.com/office/drawing/2014/main" id="{23616FAC-4135-6B42-9FC0-6E442E878A36}"/>
                    </a:ext>
                  </a:extLst>
                </p:cNvPr>
                <p:cNvSpPr>
                  <a:spLocks/>
                </p:cNvSpPr>
                <p:nvPr/>
              </p:nvSpPr>
              <p:spPr bwMode="auto">
                <a:xfrm>
                  <a:off x="4143" y="2096"/>
                  <a:ext cx="53" cy="78"/>
                </a:xfrm>
                <a:custGeom>
                  <a:avLst/>
                  <a:gdLst>
                    <a:gd name="T0" fmla="*/ 0 w 40"/>
                    <a:gd name="T1" fmla="*/ 33 h 58"/>
                    <a:gd name="T2" fmla="*/ 0 w 40"/>
                    <a:gd name="T3" fmla="*/ 5 h 58"/>
                    <a:gd name="T4" fmla="*/ 6 w 40"/>
                    <a:gd name="T5" fmla="*/ 2 h 58"/>
                    <a:gd name="T6" fmla="*/ 36 w 40"/>
                    <a:gd name="T7" fmla="*/ 18 h 58"/>
                    <a:gd name="T8" fmla="*/ 40 w 40"/>
                    <a:gd name="T9" fmla="*/ 25 h 58"/>
                    <a:gd name="T10" fmla="*/ 40 w 40"/>
                    <a:gd name="T11" fmla="*/ 53 h 58"/>
                    <a:gd name="T12" fmla="*/ 34 w 40"/>
                    <a:gd name="T13" fmla="*/ 56 h 58"/>
                    <a:gd name="T14" fmla="*/ 4 w 40"/>
                    <a:gd name="T15" fmla="*/ 40 h 58"/>
                    <a:gd name="T16" fmla="*/ 0 w 40"/>
                    <a:gd name="T1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8">
                      <a:moveTo>
                        <a:pt x="0" y="33"/>
                      </a:moveTo>
                      <a:cubicBezTo>
                        <a:pt x="0" y="5"/>
                        <a:pt x="0" y="5"/>
                        <a:pt x="0" y="5"/>
                      </a:cubicBezTo>
                      <a:cubicBezTo>
                        <a:pt x="0" y="2"/>
                        <a:pt x="3" y="0"/>
                        <a:pt x="6" y="2"/>
                      </a:cubicBezTo>
                      <a:cubicBezTo>
                        <a:pt x="36" y="18"/>
                        <a:pt x="36" y="18"/>
                        <a:pt x="36" y="18"/>
                      </a:cubicBezTo>
                      <a:cubicBezTo>
                        <a:pt x="38" y="19"/>
                        <a:pt x="40" y="22"/>
                        <a:pt x="40" y="25"/>
                      </a:cubicBezTo>
                      <a:cubicBezTo>
                        <a:pt x="40" y="53"/>
                        <a:pt x="40" y="53"/>
                        <a:pt x="40" y="53"/>
                      </a:cubicBezTo>
                      <a:cubicBezTo>
                        <a:pt x="40" y="56"/>
                        <a:pt x="37" y="58"/>
                        <a:pt x="34" y="56"/>
                      </a:cubicBezTo>
                      <a:cubicBezTo>
                        <a:pt x="4" y="40"/>
                        <a:pt x="4" y="40"/>
                        <a:pt x="4" y="40"/>
                      </a:cubicBezTo>
                      <a:cubicBezTo>
                        <a:pt x="2" y="39"/>
                        <a:pt x="0" y="36"/>
                        <a:pt x="0" y="3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195" name="Freeform 96">
                  <a:extLst>
                    <a:ext uri="{FF2B5EF4-FFF2-40B4-BE49-F238E27FC236}">
                      <a16:creationId xmlns:a16="http://schemas.microsoft.com/office/drawing/2014/main" id="{3D1AFC37-77DE-494D-A30C-D11CAF45E165}"/>
                    </a:ext>
                  </a:extLst>
                </p:cNvPr>
                <p:cNvSpPr>
                  <a:spLocks/>
                </p:cNvSpPr>
                <p:nvPr/>
              </p:nvSpPr>
              <p:spPr bwMode="auto">
                <a:xfrm>
                  <a:off x="4274" y="2020"/>
                  <a:ext cx="53" cy="78"/>
                </a:xfrm>
                <a:custGeom>
                  <a:avLst/>
                  <a:gdLst>
                    <a:gd name="T0" fmla="*/ 40 w 40"/>
                    <a:gd name="T1" fmla="*/ 33 h 58"/>
                    <a:gd name="T2" fmla="*/ 40 w 40"/>
                    <a:gd name="T3" fmla="*/ 5 h 58"/>
                    <a:gd name="T4" fmla="*/ 34 w 40"/>
                    <a:gd name="T5" fmla="*/ 2 h 58"/>
                    <a:gd name="T6" fmla="*/ 4 w 40"/>
                    <a:gd name="T7" fmla="*/ 18 h 58"/>
                    <a:gd name="T8" fmla="*/ 0 w 40"/>
                    <a:gd name="T9" fmla="*/ 25 h 58"/>
                    <a:gd name="T10" fmla="*/ 0 w 40"/>
                    <a:gd name="T11" fmla="*/ 53 h 58"/>
                    <a:gd name="T12" fmla="*/ 6 w 40"/>
                    <a:gd name="T13" fmla="*/ 56 h 58"/>
                    <a:gd name="T14" fmla="*/ 36 w 40"/>
                    <a:gd name="T15" fmla="*/ 40 h 58"/>
                    <a:gd name="T16" fmla="*/ 40 w 40"/>
                    <a:gd name="T1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8">
                      <a:moveTo>
                        <a:pt x="40" y="33"/>
                      </a:moveTo>
                      <a:cubicBezTo>
                        <a:pt x="40" y="5"/>
                        <a:pt x="40" y="5"/>
                        <a:pt x="40" y="5"/>
                      </a:cubicBezTo>
                      <a:cubicBezTo>
                        <a:pt x="40" y="2"/>
                        <a:pt x="37" y="0"/>
                        <a:pt x="34" y="2"/>
                      </a:cubicBezTo>
                      <a:cubicBezTo>
                        <a:pt x="4" y="18"/>
                        <a:pt x="4" y="18"/>
                        <a:pt x="4" y="18"/>
                      </a:cubicBezTo>
                      <a:cubicBezTo>
                        <a:pt x="2" y="19"/>
                        <a:pt x="0" y="22"/>
                        <a:pt x="0" y="25"/>
                      </a:cubicBezTo>
                      <a:cubicBezTo>
                        <a:pt x="0" y="53"/>
                        <a:pt x="0" y="53"/>
                        <a:pt x="0" y="53"/>
                      </a:cubicBezTo>
                      <a:cubicBezTo>
                        <a:pt x="0" y="56"/>
                        <a:pt x="3" y="58"/>
                        <a:pt x="6" y="56"/>
                      </a:cubicBezTo>
                      <a:cubicBezTo>
                        <a:pt x="36" y="40"/>
                        <a:pt x="36" y="40"/>
                        <a:pt x="36" y="40"/>
                      </a:cubicBezTo>
                      <a:cubicBezTo>
                        <a:pt x="38" y="39"/>
                        <a:pt x="40" y="36"/>
                        <a:pt x="40" y="3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196" name="Freeform 97">
                  <a:extLst>
                    <a:ext uri="{FF2B5EF4-FFF2-40B4-BE49-F238E27FC236}">
                      <a16:creationId xmlns:a16="http://schemas.microsoft.com/office/drawing/2014/main" id="{CBDFCBDA-BD30-2549-AF78-E9AB7166FFCC}"/>
                    </a:ext>
                  </a:extLst>
                </p:cNvPr>
                <p:cNvSpPr>
                  <a:spLocks/>
                </p:cNvSpPr>
                <p:nvPr/>
              </p:nvSpPr>
              <p:spPr bwMode="auto">
                <a:xfrm>
                  <a:off x="4274" y="2096"/>
                  <a:ext cx="53" cy="78"/>
                </a:xfrm>
                <a:custGeom>
                  <a:avLst/>
                  <a:gdLst>
                    <a:gd name="T0" fmla="*/ 40 w 40"/>
                    <a:gd name="T1" fmla="*/ 33 h 58"/>
                    <a:gd name="T2" fmla="*/ 40 w 40"/>
                    <a:gd name="T3" fmla="*/ 5 h 58"/>
                    <a:gd name="T4" fmla="*/ 34 w 40"/>
                    <a:gd name="T5" fmla="*/ 2 h 58"/>
                    <a:gd name="T6" fmla="*/ 4 w 40"/>
                    <a:gd name="T7" fmla="*/ 18 h 58"/>
                    <a:gd name="T8" fmla="*/ 0 w 40"/>
                    <a:gd name="T9" fmla="*/ 25 h 58"/>
                    <a:gd name="T10" fmla="*/ 0 w 40"/>
                    <a:gd name="T11" fmla="*/ 53 h 58"/>
                    <a:gd name="T12" fmla="*/ 6 w 40"/>
                    <a:gd name="T13" fmla="*/ 56 h 58"/>
                    <a:gd name="T14" fmla="*/ 36 w 40"/>
                    <a:gd name="T15" fmla="*/ 40 h 58"/>
                    <a:gd name="T16" fmla="*/ 40 w 40"/>
                    <a:gd name="T1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8">
                      <a:moveTo>
                        <a:pt x="40" y="33"/>
                      </a:moveTo>
                      <a:cubicBezTo>
                        <a:pt x="40" y="5"/>
                        <a:pt x="40" y="5"/>
                        <a:pt x="40" y="5"/>
                      </a:cubicBezTo>
                      <a:cubicBezTo>
                        <a:pt x="40" y="2"/>
                        <a:pt x="37" y="0"/>
                        <a:pt x="34" y="2"/>
                      </a:cubicBezTo>
                      <a:cubicBezTo>
                        <a:pt x="4" y="18"/>
                        <a:pt x="4" y="18"/>
                        <a:pt x="4" y="18"/>
                      </a:cubicBezTo>
                      <a:cubicBezTo>
                        <a:pt x="2" y="19"/>
                        <a:pt x="0" y="22"/>
                        <a:pt x="0" y="25"/>
                      </a:cubicBezTo>
                      <a:cubicBezTo>
                        <a:pt x="0" y="53"/>
                        <a:pt x="0" y="53"/>
                        <a:pt x="0" y="53"/>
                      </a:cubicBezTo>
                      <a:cubicBezTo>
                        <a:pt x="0" y="56"/>
                        <a:pt x="3" y="58"/>
                        <a:pt x="6" y="56"/>
                      </a:cubicBezTo>
                      <a:cubicBezTo>
                        <a:pt x="36" y="40"/>
                        <a:pt x="36" y="40"/>
                        <a:pt x="36" y="40"/>
                      </a:cubicBezTo>
                      <a:cubicBezTo>
                        <a:pt x="38" y="39"/>
                        <a:pt x="40" y="36"/>
                        <a:pt x="40" y="3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grpSp>
          <p:grpSp>
            <p:nvGrpSpPr>
              <p:cNvPr id="197" name="Group 148">
                <a:extLst>
                  <a:ext uri="{FF2B5EF4-FFF2-40B4-BE49-F238E27FC236}">
                    <a16:creationId xmlns:a16="http://schemas.microsoft.com/office/drawing/2014/main" id="{2C2462BB-82BE-1147-BF49-0E3E60CA7448}"/>
                  </a:ext>
                </a:extLst>
              </p:cNvPr>
              <p:cNvGrpSpPr>
                <a:grpSpLocks noChangeAspect="1"/>
              </p:cNvGrpSpPr>
              <p:nvPr/>
            </p:nvGrpSpPr>
            <p:grpSpPr bwMode="auto">
              <a:xfrm>
                <a:off x="4777035" y="3190186"/>
                <a:ext cx="425083" cy="411963"/>
                <a:chOff x="4384" y="3259"/>
                <a:chExt cx="324" cy="314"/>
              </a:xfrm>
            </p:grpSpPr>
            <p:sp>
              <p:nvSpPr>
                <p:cNvPr id="198" name="Freeform 149">
                  <a:extLst>
                    <a:ext uri="{FF2B5EF4-FFF2-40B4-BE49-F238E27FC236}">
                      <a16:creationId xmlns:a16="http://schemas.microsoft.com/office/drawing/2014/main" id="{455108F1-3D34-F644-AA5F-46B336BBA6E5}"/>
                    </a:ext>
                  </a:extLst>
                </p:cNvPr>
                <p:cNvSpPr>
                  <a:spLocks/>
                </p:cNvSpPr>
                <p:nvPr/>
              </p:nvSpPr>
              <p:spPr bwMode="auto">
                <a:xfrm>
                  <a:off x="4562" y="3320"/>
                  <a:ext cx="146" cy="135"/>
                </a:xfrm>
                <a:custGeom>
                  <a:avLst/>
                  <a:gdLst>
                    <a:gd name="T0" fmla="*/ 76 w 113"/>
                    <a:gd name="T1" fmla="*/ 101 h 101"/>
                    <a:gd name="T2" fmla="*/ 71 w 113"/>
                    <a:gd name="T3" fmla="*/ 98 h 101"/>
                    <a:gd name="T4" fmla="*/ 73 w 113"/>
                    <a:gd name="T5" fmla="*/ 90 h 101"/>
                    <a:gd name="T6" fmla="*/ 96 w 113"/>
                    <a:gd name="T7" fmla="*/ 74 h 101"/>
                    <a:gd name="T8" fmla="*/ 4 w 113"/>
                    <a:gd name="T9" fmla="*/ 12 h 101"/>
                    <a:gd name="T10" fmla="*/ 2 w 113"/>
                    <a:gd name="T11" fmla="*/ 4 h 101"/>
                    <a:gd name="T12" fmla="*/ 10 w 113"/>
                    <a:gd name="T13" fmla="*/ 2 h 101"/>
                    <a:gd name="T14" fmla="*/ 110 w 113"/>
                    <a:gd name="T15" fmla="*/ 69 h 101"/>
                    <a:gd name="T16" fmla="*/ 113 w 113"/>
                    <a:gd name="T17" fmla="*/ 74 h 101"/>
                    <a:gd name="T18" fmla="*/ 110 w 113"/>
                    <a:gd name="T19" fmla="*/ 79 h 101"/>
                    <a:gd name="T20" fmla="*/ 79 w 113"/>
                    <a:gd name="T21" fmla="*/ 100 h 101"/>
                    <a:gd name="T22" fmla="*/ 76 w 113"/>
                    <a:gd name="T2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01">
                      <a:moveTo>
                        <a:pt x="76" y="101"/>
                      </a:moveTo>
                      <a:cubicBezTo>
                        <a:pt x="74" y="101"/>
                        <a:pt x="72" y="100"/>
                        <a:pt x="71" y="98"/>
                      </a:cubicBezTo>
                      <a:cubicBezTo>
                        <a:pt x="69" y="95"/>
                        <a:pt x="70" y="91"/>
                        <a:pt x="73" y="90"/>
                      </a:cubicBezTo>
                      <a:cubicBezTo>
                        <a:pt x="96" y="74"/>
                        <a:pt x="96" y="74"/>
                        <a:pt x="96" y="74"/>
                      </a:cubicBezTo>
                      <a:cubicBezTo>
                        <a:pt x="4" y="12"/>
                        <a:pt x="4" y="12"/>
                        <a:pt x="4" y="12"/>
                      </a:cubicBezTo>
                      <a:cubicBezTo>
                        <a:pt x="1" y="10"/>
                        <a:pt x="0" y="7"/>
                        <a:pt x="2" y="4"/>
                      </a:cubicBezTo>
                      <a:cubicBezTo>
                        <a:pt x="4" y="1"/>
                        <a:pt x="7" y="0"/>
                        <a:pt x="10" y="2"/>
                      </a:cubicBezTo>
                      <a:cubicBezTo>
                        <a:pt x="110" y="69"/>
                        <a:pt x="110" y="69"/>
                        <a:pt x="110" y="69"/>
                      </a:cubicBezTo>
                      <a:cubicBezTo>
                        <a:pt x="112" y="70"/>
                        <a:pt x="113" y="72"/>
                        <a:pt x="113" y="74"/>
                      </a:cubicBezTo>
                      <a:cubicBezTo>
                        <a:pt x="113" y="76"/>
                        <a:pt x="112" y="78"/>
                        <a:pt x="110" y="79"/>
                      </a:cubicBezTo>
                      <a:cubicBezTo>
                        <a:pt x="79" y="100"/>
                        <a:pt x="79" y="100"/>
                        <a:pt x="79" y="100"/>
                      </a:cubicBezTo>
                      <a:cubicBezTo>
                        <a:pt x="78" y="100"/>
                        <a:pt x="77" y="101"/>
                        <a:pt x="76" y="1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199" name="Freeform 150">
                  <a:extLst>
                    <a:ext uri="{FF2B5EF4-FFF2-40B4-BE49-F238E27FC236}">
                      <a16:creationId xmlns:a16="http://schemas.microsoft.com/office/drawing/2014/main" id="{E895667A-EC00-E242-B46C-B06EFA96A71B}"/>
                    </a:ext>
                  </a:extLst>
                </p:cNvPr>
                <p:cNvSpPr>
                  <a:spLocks/>
                </p:cNvSpPr>
                <p:nvPr/>
              </p:nvSpPr>
              <p:spPr bwMode="auto">
                <a:xfrm>
                  <a:off x="4384" y="3382"/>
                  <a:ext cx="149" cy="135"/>
                </a:xfrm>
                <a:custGeom>
                  <a:avLst/>
                  <a:gdLst>
                    <a:gd name="T0" fmla="*/ 109 w 116"/>
                    <a:gd name="T1" fmla="*/ 102 h 102"/>
                    <a:gd name="T2" fmla="*/ 105 w 116"/>
                    <a:gd name="T3" fmla="*/ 101 h 102"/>
                    <a:gd name="T4" fmla="*/ 3 w 116"/>
                    <a:gd name="T5" fmla="*/ 33 h 102"/>
                    <a:gd name="T6" fmla="*/ 0 w 116"/>
                    <a:gd name="T7" fmla="*/ 28 h 102"/>
                    <a:gd name="T8" fmla="*/ 3 w 116"/>
                    <a:gd name="T9" fmla="*/ 23 h 102"/>
                    <a:gd name="T10" fmla="*/ 35 w 116"/>
                    <a:gd name="T11" fmla="*/ 2 h 102"/>
                    <a:gd name="T12" fmla="*/ 43 w 116"/>
                    <a:gd name="T13" fmla="*/ 3 h 102"/>
                    <a:gd name="T14" fmla="*/ 41 w 116"/>
                    <a:gd name="T15" fmla="*/ 12 h 102"/>
                    <a:gd name="T16" fmla="*/ 17 w 116"/>
                    <a:gd name="T17" fmla="*/ 28 h 102"/>
                    <a:gd name="T18" fmla="*/ 112 w 116"/>
                    <a:gd name="T19" fmla="*/ 91 h 102"/>
                    <a:gd name="T20" fmla="*/ 114 w 116"/>
                    <a:gd name="T21" fmla="*/ 100 h 102"/>
                    <a:gd name="T22" fmla="*/ 109 w 116"/>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02">
                      <a:moveTo>
                        <a:pt x="109" y="102"/>
                      </a:moveTo>
                      <a:cubicBezTo>
                        <a:pt x="108" y="102"/>
                        <a:pt x="106" y="102"/>
                        <a:pt x="105" y="101"/>
                      </a:cubicBezTo>
                      <a:cubicBezTo>
                        <a:pt x="3" y="33"/>
                        <a:pt x="3" y="33"/>
                        <a:pt x="3" y="33"/>
                      </a:cubicBezTo>
                      <a:cubicBezTo>
                        <a:pt x="1" y="32"/>
                        <a:pt x="0" y="30"/>
                        <a:pt x="0" y="28"/>
                      </a:cubicBezTo>
                      <a:cubicBezTo>
                        <a:pt x="0" y="26"/>
                        <a:pt x="1" y="24"/>
                        <a:pt x="3" y="23"/>
                      </a:cubicBezTo>
                      <a:cubicBezTo>
                        <a:pt x="35" y="2"/>
                        <a:pt x="35" y="2"/>
                        <a:pt x="35" y="2"/>
                      </a:cubicBezTo>
                      <a:cubicBezTo>
                        <a:pt x="37" y="0"/>
                        <a:pt x="41" y="1"/>
                        <a:pt x="43" y="3"/>
                      </a:cubicBezTo>
                      <a:cubicBezTo>
                        <a:pt x="45" y="6"/>
                        <a:pt x="44" y="10"/>
                        <a:pt x="41" y="12"/>
                      </a:cubicBezTo>
                      <a:cubicBezTo>
                        <a:pt x="17" y="28"/>
                        <a:pt x="17" y="28"/>
                        <a:pt x="17" y="28"/>
                      </a:cubicBezTo>
                      <a:cubicBezTo>
                        <a:pt x="112" y="91"/>
                        <a:pt x="112" y="91"/>
                        <a:pt x="112" y="91"/>
                      </a:cubicBezTo>
                      <a:cubicBezTo>
                        <a:pt x="115" y="93"/>
                        <a:pt x="116" y="97"/>
                        <a:pt x="114" y="100"/>
                      </a:cubicBezTo>
                      <a:cubicBezTo>
                        <a:pt x="113" y="102"/>
                        <a:pt x="111" y="102"/>
                        <a:pt x="109"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00" name="Freeform 151">
                  <a:extLst>
                    <a:ext uri="{FF2B5EF4-FFF2-40B4-BE49-F238E27FC236}">
                      <a16:creationId xmlns:a16="http://schemas.microsoft.com/office/drawing/2014/main" id="{D5E11850-D4BB-0046-A0AF-B864B9C7AA21}"/>
                    </a:ext>
                  </a:extLst>
                </p:cNvPr>
                <p:cNvSpPr>
                  <a:spLocks/>
                </p:cNvSpPr>
                <p:nvPr/>
              </p:nvSpPr>
              <p:spPr bwMode="auto">
                <a:xfrm>
                  <a:off x="4456" y="3259"/>
                  <a:ext cx="87" cy="116"/>
                </a:xfrm>
                <a:custGeom>
                  <a:avLst/>
                  <a:gdLst>
                    <a:gd name="T0" fmla="*/ 3 w 68"/>
                    <a:gd name="T1" fmla="*/ 87 h 87"/>
                    <a:gd name="T2" fmla="*/ 0 w 68"/>
                    <a:gd name="T3" fmla="*/ 85 h 87"/>
                    <a:gd name="T4" fmla="*/ 0 w 68"/>
                    <a:gd name="T5" fmla="*/ 82 h 87"/>
                    <a:gd name="T6" fmla="*/ 21 w 68"/>
                    <a:gd name="T7" fmla="*/ 35 h 87"/>
                    <a:gd name="T8" fmla="*/ 24 w 68"/>
                    <a:gd name="T9" fmla="*/ 33 h 87"/>
                    <a:gd name="T10" fmla="*/ 27 w 68"/>
                    <a:gd name="T11" fmla="*/ 35 h 87"/>
                    <a:gd name="T12" fmla="*/ 39 w 68"/>
                    <a:gd name="T13" fmla="*/ 53 h 87"/>
                    <a:gd name="T14" fmla="*/ 50 w 68"/>
                    <a:gd name="T15" fmla="*/ 45 h 87"/>
                    <a:gd name="T16" fmla="*/ 56 w 68"/>
                    <a:gd name="T17" fmla="*/ 34 h 87"/>
                    <a:gd name="T18" fmla="*/ 56 w 68"/>
                    <a:gd name="T19" fmla="*/ 6 h 87"/>
                    <a:gd name="T20" fmla="*/ 62 w 68"/>
                    <a:gd name="T21" fmla="*/ 0 h 87"/>
                    <a:gd name="T22" fmla="*/ 68 w 68"/>
                    <a:gd name="T23" fmla="*/ 6 h 87"/>
                    <a:gd name="T24" fmla="*/ 68 w 68"/>
                    <a:gd name="T25" fmla="*/ 37 h 87"/>
                    <a:gd name="T26" fmla="*/ 59 w 68"/>
                    <a:gd name="T27" fmla="*/ 54 h 87"/>
                    <a:gd name="T28" fmla="*/ 45 w 68"/>
                    <a:gd name="T29" fmla="*/ 63 h 87"/>
                    <a:gd name="T30" fmla="*/ 55 w 68"/>
                    <a:gd name="T31" fmla="*/ 79 h 87"/>
                    <a:gd name="T32" fmla="*/ 55 w 68"/>
                    <a:gd name="T33" fmla="*/ 82 h 87"/>
                    <a:gd name="T34" fmla="*/ 53 w 68"/>
                    <a:gd name="T35" fmla="*/ 84 h 87"/>
                    <a:gd name="T36" fmla="*/ 3 w 6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7">
                      <a:moveTo>
                        <a:pt x="3" y="87"/>
                      </a:moveTo>
                      <a:cubicBezTo>
                        <a:pt x="2" y="87"/>
                        <a:pt x="1" y="86"/>
                        <a:pt x="0" y="85"/>
                      </a:cubicBezTo>
                      <a:cubicBezTo>
                        <a:pt x="0" y="84"/>
                        <a:pt x="0" y="83"/>
                        <a:pt x="0" y="82"/>
                      </a:cubicBezTo>
                      <a:cubicBezTo>
                        <a:pt x="21" y="35"/>
                        <a:pt x="21" y="35"/>
                        <a:pt x="21" y="35"/>
                      </a:cubicBezTo>
                      <a:cubicBezTo>
                        <a:pt x="22" y="34"/>
                        <a:pt x="23" y="33"/>
                        <a:pt x="24" y="33"/>
                      </a:cubicBezTo>
                      <a:cubicBezTo>
                        <a:pt x="26" y="33"/>
                        <a:pt x="27" y="34"/>
                        <a:pt x="27" y="35"/>
                      </a:cubicBezTo>
                      <a:cubicBezTo>
                        <a:pt x="39" y="53"/>
                        <a:pt x="39" y="53"/>
                        <a:pt x="39" y="53"/>
                      </a:cubicBezTo>
                      <a:cubicBezTo>
                        <a:pt x="50" y="45"/>
                        <a:pt x="50" y="45"/>
                        <a:pt x="50" y="45"/>
                      </a:cubicBezTo>
                      <a:cubicBezTo>
                        <a:pt x="54" y="43"/>
                        <a:pt x="56" y="39"/>
                        <a:pt x="56" y="34"/>
                      </a:cubicBezTo>
                      <a:cubicBezTo>
                        <a:pt x="56" y="6"/>
                        <a:pt x="56" y="6"/>
                        <a:pt x="56" y="6"/>
                      </a:cubicBezTo>
                      <a:cubicBezTo>
                        <a:pt x="56" y="3"/>
                        <a:pt x="59" y="0"/>
                        <a:pt x="62" y="0"/>
                      </a:cubicBezTo>
                      <a:cubicBezTo>
                        <a:pt x="65" y="0"/>
                        <a:pt x="68" y="3"/>
                        <a:pt x="68" y="6"/>
                      </a:cubicBezTo>
                      <a:cubicBezTo>
                        <a:pt x="68" y="37"/>
                        <a:pt x="68" y="37"/>
                        <a:pt x="68" y="37"/>
                      </a:cubicBezTo>
                      <a:cubicBezTo>
                        <a:pt x="68" y="44"/>
                        <a:pt x="65" y="50"/>
                        <a:pt x="59" y="54"/>
                      </a:cubicBezTo>
                      <a:cubicBezTo>
                        <a:pt x="45" y="63"/>
                        <a:pt x="45" y="63"/>
                        <a:pt x="45" y="63"/>
                      </a:cubicBezTo>
                      <a:cubicBezTo>
                        <a:pt x="55" y="79"/>
                        <a:pt x="55" y="79"/>
                        <a:pt x="55" y="79"/>
                      </a:cubicBezTo>
                      <a:cubicBezTo>
                        <a:pt x="56" y="80"/>
                        <a:pt x="56" y="81"/>
                        <a:pt x="55" y="82"/>
                      </a:cubicBezTo>
                      <a:cubicBezTo>
                        <a:pt x="55" y="83"/>
                        <a:pt x="54" y="84"/>
                        <a:pt x="53" y="84"/>
                      </a:cubicBezTo>
                      <a:lnTo>
                        <a:pt x="3" y="87"/>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01" name="Freeform 152">
                  <a:extLst>
                    <a:ext uri="{FF2B5EF4-FFF2-40B4-BE49-F238E27FC236}">
                      <a16:creationId xmlns:a16="http://schemas.microsoft.com/office/drawing/2014/main" id="{90A8717D-A0A2-A644-A3AB-504E980A599B}"/>
                    </a:ext>
                  </a:extLst>
                </p:cNvPr>
                <p:cNvSpPr>
                  <a:spLocks/>
                </p:cNvSpPr>
                <p:nvPr/>
              </p:nvSpPr>
              <p:spPr bwMode="auto">
                <a:xfrm>
                  <a:off x="4548" y="3459"/>
                  <a:ext cx="88" cy="114"/>
                </a:xfrm>
                <a:custGeom>
                  <a:avLst/>
                  <a:gdLst>
                    <a:gd name="T0" fmla="*/ 6 w 68"/>
                    <a:gd name="T1" fmla="*/ 86 h 86"/>
                    <a:gd name="T2" fmla="*/ 0 w 68"/>
                    <a:gd name="T3" fmla="*/ 80 h 86"/>
                    <a:gd name="T4" fmla="*/ 0 w 68"/>
                    <a:gd name="T5" fmla="*/ 56 h 86"/>
                    <a:gd name="T6" fmla="*/ 14 w 68"/>
                    <a:gd name="T7" fmla="*/ 29 h 86"/>
                    <a:gd name="T8" fmla="*/ 23 w 68"/>
                    <a:gd name="T9" fmla="*/ 24 h 86"/>
                    <a:gd name="T10" fmla="*/ 13 w 68"/>
                    <a:gd name="T11" fmla="*/ 8 h 86"/>
                    <a:gd name="T12" fmla="*/ 13 w 68"/>
                    <a:gd name="T13" fmla="*/ 5 h 86"/>
                    <a:gd name="T14" fmla="*/ 15 w 68"/>
                    <a:gd name="T15" fmla="*/ 3 h 86"/>
                    <a:gd name="T16" fmla="*/ 65 w 68"/>
                    <a:gd name="T17" fmla="*/ 0 h 86"/>
                    <a:gd name="T18" fmla="*/ 68 w 68"/>
                    <a:gd name="T19" fmla="*/ 2 h 86"/>
                    <a:gd name="T20" fmla="*/ 68 w 68"/>
                    <a:gd name="T21" fmla="*/ 5 h 86"/>
                    <a:gd name="T22" fmla="*/ 47 w 68"/>
                    <a:gd name="T23" fmla="*/ 51 h 86"/>
                    <a:gd name="T24" fmla="*/ 44 w 68"/>
                    <a:gd name="T25" fmla="*/ 53 h 86"/>
                    <a:gd name="T26" fmla="*/ 44 w 68"/>
                    <a:gd name="T27" fmla="*/ 53 h 86"/>
                    <a:gd name="T28" fmla="*/ 41 w 68"/>
                    <a:gd name="T29" fmla="*/ 52 h 86"/>
                    <a:gd name="T30" fmla="*/ 29 w 68"/>
                    <a:gd name="T31" fmla="*/ 34 h 86"/>
                    <a:gd name="T32" fmla="*/ 21 w 68"/>
                    <a:gd name="T33" fmla="*/ 39 h 86"/>
                    <a:gd name="T34" fmla="*/ 12 w 68"/>
                    <a:gd name="T35" fmla="*/ 56 h 86"/>
                    <a:gd name="T36" fmla="*/ 12 w 68"/>
                    <a:gd name="T37" fmla="*/ 80 h 86"/>
                    <a:gd name="T38" fmla="*/ 6 w 68"/>
                    <a:gd name="T3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86">
                      <a:moveTo>
                        <a:pt x="6" y="86"/>
                      </a:moveTo>
                      <a:cubicBezTo>
                        <a:pt x="3" y="86"/>
                        <a:pt x="0" y="84"/>
                        <a:pt x="0" y="80"/>
                      </a:cubicBezTo>
                      <a:cubicBezTo>
                        <a:pt x="0" y="56"/>
                        <a:pt x="0" y="56"/>
                        <a:pt x="0" y="56"/>
                      </a:cubicBezTo>
                      <a:cubicBezTo>
                        <a:pt x="0" y="45"/>
                        <a:pt x="5" y="35"/>
                        <a:pt x="14" y="29"/>
                      </a:cubicBezTo>
                      <a:cubicBezTo>
                        <a:pt x="23" y="24"/>
                        <a:pt x="23" y="24"/>
                        <a:pt x="23" y="24"/>
                      </a:cubicBezTo>
                      <a:cubicBezTo>
                        <a:pt x="13" y="8"/>
                        <a:pt x="13" y="8"/>
                        <a:pt x="13" y="8"/>
                      </a:cubicBezTo>
                      <a:cubicBezTo>
                        <a:pt x="12" y="7"/>
                        <a:pt x="12" y="6"/>
                        <a:pt x="13" y="5"/>
                      </a:cubicBezTo>
                      <a:cubicBezTo>
                        <a:pt x="13" y="4"/>
                        <a:pt x="14" y="3"/>
                        <a:pt x="15" y="3"/>
                      </a:cubicBezTo>
                      <a:cubicBezTo>
                        <a:pt x="15" y="3"/>
                        <a:pt x="65" y="0"/>
                        <a:pt x="65" y="0"/>
                      </a:cubicBezTo>
                      <a:cubicBezTo>
                        <a:pt x="66" y="0"/>
                        <a:pt x="67" y="1"/>
                        <a:pt x="68" y="2"/>
                      </a:cubicBezTo>
                      <a:cubicBezTo>
                        <a:pt x="68" y="3"/>
                        <a:pt x="68" y="4"/>
                        <a:pt x="68" y="5"/>
                      </a:cubicBezTo>
                      <a:cubicBezTo>
                        <a:pt x="47" y="51"/>
                        <a:pt x="47" y="51"/>
                        <a:pt x="47" y="51"/>
                      </a:cubicBezTo>
                      <a:cubicBezTo>
                        <a:pt x="46" y="53"/>
                        <a:pt x="45" y="53"/>
                        <a:pt x="44" y="53"/>
                      </a:cubicBezTo>
                      <a:cubicBezTo>
                        <a:pt x="44" y="53"/>
                        <a:pt x="44" y="53"/>
                        <a:pt x="44" y="53"/>
                      </a:cubicBezTo>
                      <a:cubicBezTo>
                        <a:pt x="42" y="53"/>
                        <a:pt x="41" y="53"/>
                        <a:pt x="41" y="52"/>
                      </a:cubicBezTo>
                      <a:cubicBezTo>
                        <a:pt x="29" y="34"/>
                        <a:pt x="29" y="34"/>
                        <a:pt x="29" y="34"/>
                      </a:cubicBezTo>
                      <a:cubicBezTo>
                        <a:pt x="21" y="39"/>
                        <a:pt x="21" y="39"/>
                        <a:pt x="21" y="39"/>
                      </a:cubicBezTo>
                      <a:cubicBezTo>
                        <a:pt x="15" y="43"/>
                        <a:pt x="12" y="49"/>
                        <a:pt x="12" y="56"/>
                      </a:cubicBezTo>
                      <a:cubicBezTo>
                        <a:pt x="12" y="80"/>
                        <a:pt x="12" y="80"/>
                        <a:pt x="12" y="80"/>
                      </a:cubicBezTo>
                      <a:cubicBezTo>
                        <a:pt x="12" y="84"/>
                        <a:pt x="9" y="86"/>
                        <a:pt x="6" y="8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grpSp>
          <p:grpSp>
            <p:nvGrpSpPr>
              <p:cNvPr id="202" name="Group 142">
                <a:extLst>
                  <a:ext uri="{FF2B5EF4-FFF2-40B4-BE49-F238E27FC236}">
                    <a16:creationId xmlns:a16="http://schemas.microsoft.com/office/drawing/2014/main" id="{398266BC-0A52-9D42-A05C-0B7096FBF9D9}"/>
                  </a:ext>
                </a:extLst>
              </p:cNvPr>
              <p:cNvGrpSpPr>
                <a:grpSpLocks noChangeAspect="1"/>
              </p:cNvGrpSpPr>
              <p:nvPr/>
            </p:nvGrpSpPr>
            <p:grpSpPr bwMode="auto">
              <a:xfrm>
                <a:off x="5905278" y="3268892"/>
                <a:ext cx="384922" cy="348055"/>
                <a:chOff x="4785" y="3259"/>
                <a:chExt cx="355" cy="321"/>
              </a:xfrm>
            </p:grpSpPr>
            <p:sp>
              <p:nvSpPr>
                <p:cNvPr id="203" name="Freeform 143">
                  <a:extLst>
                    <a:ext uri="{FF2B5EF4-FFF2-40B4-BE49-F238E27FC236}">
                      <a16:creationId xmlns:a16="http://schemas.microsoft.com/office/drawing/2014/main" id="{600ACF50-FA03-214F-8616-8FB1E0ADF176}"/>
                    </a:ext>
                  </a:extLst>
                </p:cNvPr>
                <p:cNvSpPr>
                  <a:spLocks/>
                </p:cNvSpPr>
                <p:nvPr/>
              </p:nvSpPr>
              <p:spPr bwMode="auto">
                <a:xfrm>
                  <a:off x="4948" y="3318"/>
                  <a:ext cx="146" cy="139"/>
                </a:xfrm>
                <a:custGeom>
                  <a:avLst/>
                  <a:gdLst>
                    <a:gd name="T0" fmla="*/ 0 w 104"/>
                    <a:gd name="T1" fmla="*/ 88 h 96"/>
                    <a:gd name="T2" fmla="*/ 0 w 104"/>
                    <a:gd name="T3" fmla="*/ 8 h 96"/>
                    <a:gd name="T4" fmla="*/ 8 w 104"/>
                    <a:gd name="T5" fmla="*/ 0 h 96"/>
                    <a:gd name="T6" fmla="*/ 96 w 104"/>
                    <a:gd name="T7" fmla="*/ 0 h 96"/>
                    <a:gd name="T8" fmla="*/ 104 w 104"/>
                    <a:gd name="T9" fmla="*/ 8 h 96"/>
                    <a:gd name="T10" fmla="*/ 104 w 104"/>
                    <a:gd name="T11" fmla="*/ 88 h 96"/>
                    <a:gd name="T12" fmla="*/ 96 w 104"/>
                    <a:gd name="T13" fmla="*/ 96 h 96"/>
                    <a:gd name="T14" fmla="*/ 8 w 104"/>
                    <a:gd name="T15" fmla="*/ 96 h 96"/>
                    <a:gd name="T16" fmla="*/ 0 w 104"/>
                    <a:gd name="T1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96">
                      <a:moveTo>
                        <a:pt x="0" y="88"/>
                      </a:moveTo>
                      <a:cubicBezTo>
                        <a:pt x="0" y="8"/>
                        <a:pt x="0" y="8"/>
                        <a:pt x="0" y="8"/>
                      </a:cubicBezTo>
                      <a:cubicBezTo>
                        <a:pt x="0" y="4"/>
                        <a:pt x="4" y="0"/>
                        <a:pt x="8" y="0"/>
                      </a:cubicBezTo>
                      <a:cubicBezTo>
                        <a:pt x="96" y="0"/>
                        <a:pt x="96" y="0"/>
                        <a:pt x="96" y="0"/>
                      </a:cubicBezTo>
                      <a:cubicBezTo>
                        <a:pt x="100" y="0"/>
                        <a:pt x="104" y="4"/>
                        <a:pt x="104" y="8"/>
                      </a:cubicBezTo>
                      <a:cubicBezTo>
                        <a:pt x="104" y="88"/>
                        <a:pt x="104" y="88"/>
                        <a:pt x="104" y="88"/>
                      </a:cubicBezTo>
                      <a:cubicBezTo>
                        <a:pt x="104" y="92"/>
                        <a:pt x="100" y="96"/>
                        <a:pt x="96" y="96"/>
                      </a:cubicBezTo>
                      <a:cubicBezTo>
                        <a:pt x="8" y="96"/>
                        <a:pt x="8" y="96"/>
                        <a:pt x="8" y="96"/>
                      </a:cubicBezTo>
                      <a:cubicBezTo>
                        <a:pt x="4" y="96"/>
                        <a:pt x="0" y="92"/>
                        <a:pt x="0" y="8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04" name="Freeform 144">
                  <a:extLst>
                    <a:ext uri="{FF2B5EF4-FFF2-40B4-BE49-F238E27FC236}">
                      <a16:creationId xmlns:a16="http://schemas.microsoft.com/office/drawing/2014/main" id="{BF0652FD-8531-C94A-9949-A86B4876DD90}"/>
                    </a:ext>
                  </a:extLst>
                </p:cNvPr>
                <p:cNvSpPr>
                  <a:spLocks/>
                </p:cNvSpPr>
                <p:nvPr/>
              </p:nvSpPr>
              <p:spPr bwMode="auto">
                <a:xfrm>
                  <a:off x="4976" y="3354"/>
                  <a:ext cx="90" cy="71"/>
                </a:xfrm>
                <a:custGeom>
                  <a:avLst/>
                  <a:gdLst>
                    <a:gd name="T0" fmla="*/ 22 w 64"/>
                    <a:gd name="T1" fmla="*/ 49 h 49"/>
                    <a:gd name="T2" fmla="*/ 18 w 64"/>
                    <a:gd name="T3" fmla="*/ 47 h 49"/>
                    <a:gd name="T4" fmla="*/ 3 w 64"/>
                    <a:gd name="T5" fmla="*/ 32 h 49"/>
                    <a:gd name="T6" fmla="*/ 3 w 64"/>
                    <a:gd name="T7" fmla="*/ 24 h 49"/>
                    <a:gd name="T8" fmla="*/ 11 w 64"/>
                    <a:gd name="T9" fmla="*/ 24 h 49"/>
                    <a:gd name="T10" fmla="*/ 22 w 64"/>
                    <a:gd name="T11" fmla="*/ 35 h 49"/>
                    <a:gd name="T12" fmla="*/ 54 w 64"/>
                    <a:gd name="T13" fmla="*/ 3 h 49"/>
                    <a:gd name="T14" fmla="*/ 62 w 64"/>
                    <a:gd name="T15" fmla="*/ 3 h 49"/>
                    <a:gd name="T16" fmla="*/ 62 w 64"/>
                    <a:gd name="T17" fmla="*/ 11 h 49"/>
                    <a:gd name="T18" fmla="*/ 26 w 64"/>
                    <a:gd name="T19" fmla="*/ 47 h 49"/>
                    <a:gd name="T20" fmla="*/ 22 w 64"/>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9">
                      <a:moveTo>
                        <a:pt x="22" y="49"/>
                      </a:moveTo>
                      <a:cubicBezTo>
                        <a:pt x="20" y="49"/>
                        <a:pt x="19" y="48"/>
                        <a:pt x="18" y="47"/>
                      </a:cubicBezTo>
                      <a:cubicBezTo>
                        <a:pt x="3" y="32"/>
                        <a:pt x="3" y="32"/>
                        <a:pt x="3" y="32"/>
                      </a:cubicBezTo>
                      <a:cubicBezTo>
                        <a:pt x="0" y="30"/>
                        <a:pt x="0" y="26"/>
                        <a:pt x="3" y="24"/>
                      </a:cubicBezTo>
                      <a:cubicBezTo>
                        <a:pt x="5" y="21"/>
                        <a:pt x="9" y="21"/>
                        <a:pt x="11" y="24"/>
                      </a:cubicBezTo>
                      <a:cubicBezTo>
                        <a:pt x="22" y="35"/>
                        <a:pt x="22" y="35"/>
                        <a:pt x="22" y="35"/>
                      </a:cubicBezTo>
                      <a:cubicBezTo>
                        <a:pt x="54" y="3"/>
                        <a:pt x="54" y="3"/>
                        <a:pt x="54" y="3"/>
                      </a:cubicBezTo>
                      <a:cubicBezTo>
                        <a:pt x="56" y="0"/>
                        <a:pt x="60" y="0"/>
                        <a:pt x="62" y="3"/>
                      </a:cubicBezTo>
                      <a:cubicBezTo>
                        <a:pt x="64" y="5"/>
                        <a:pt x="64" y="9"/>
                        <a:pt x="62" y="11"/>
                      </a:cubicBezTo>
                      <a:cubicBezTo>
                        <a:pt x="26" y="47"/>
                        <a:pt x="26" y="47"/>
                        <a:pt x="26" y="47"/>
                      </a:cubicBezTo>
                      <a:cubicBezTo>
                        <a:pt x="25" y="48"/>
                        <a:pt x="23" y="49"/>
                        <a:pt x="22"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05" name="Freeform 145">
                  <a:extLst>
                    <a:ext uri="{FF2B5EF4-FFF2-40B4-BE49-F238E27FC236}">
                      <a16:creationId xmlns:a16="http://schemas.microsoft.com/office/drawing/2014/main" id="{15F42065-D17F-7040-9B72-FFAF9AA5A0D8}"/>
                    </a:ext>
                  </a:extLst>
                </p:cNvPr>
                <p:cNvSpPr>
                  <a:spLocks noEditPoints="1"/>
                </p:cNvSpPr>
                <p:nvPr/>
              </p:nvSpPr>
              <p:spPr bwMode="auto">
                <a:xfrm>
                  <a:off x="4785" y="3259"/>
                  <a:ext cx="355" cy="321"/>
                </a:xfrm>
                <a:custGeom>
                  <a:avLst/>
                  <a:gdLst>
                    <a:gd name="T0" fmla="*/ 70 w 252"/>
                    <a:gd name="T1" fmla="*/ 220 h 220"/>
                    <a:gd name="T2" fmla="*/ 65 w 252"/>
                    <a:gd name="T3" fmla="*/ 217 h 220"/>
                    <a:gd name="T4" fmla="*/ 65 w 252"/>
                    <a:gd name="T5" fmla="*/ 211 h 220"/>
                    <a:gd name="T6" fmla="*/ 84 w 252"/>
                    <a:gd name="T7" fmla="*/ 172 h 220"/>
                    <a:gd name="T8" fmla="*/ 20 w 252"/>
                    <a:gd name="T9" fmla="*/ 172 h 220"/>
                    <a:gd name="T10" fmla="*/ 0 w 252"/>
                    <a:gd name="T11" fmla="*/ 152 h 220"/>
                    <a:gd name="T12" fmla="*/ 0 w 252"/>
                    <a:gd name="T13" fmla="*/ 18 h 220"/>
                    <a:gd name="T14" fmla="*/ 18 w 252"/>
                    <a:gd name="T15" fmla="*/ 0 h 220"/>
                    <a:gd name="T16" fmla="*/ 234 w 252"/>
                    <a:gd name="T17" fmla="*/ 0 h 220"/>
                    <a:gd name="T18" fmla="*/ 252 w 252"/>
                    <a:gd name="T19" fmla="*/ 18 h 220"/>
                    <a:gd name="T20" fmla="*/ 252 w 252"/>
                    <a:gd name="T21" fmla="*/ 152 h 220"/>
                    <a:gd name="T22" fmla="*/ 232 w 252"/>
                    <a:gd name="T23" fmla="*/ 172 h 220"/>
                    <a:gd name="T24" fmla="*/ 168 w 252"/>
                    <a:gd name="T25" fmla="*/ 172 h 220"/>
                    <a:gd name="T26" fmla="*/ 187 w 252"/>
                    <a:gd name="T27" fmla="*/ 211 h 220"/>
                    <a:gd name="T28" fmla="*/ 187 w 252"/>
                    <a:gd name="T29" fmla="*/ 217 h 220"/>
                    <a:gd name="T30" fmla="*/ 182 w 252"/>
                    <a:gd name="T31" fmla="*/ 220 h 220"/>
                    <a:gd name="T32" fmla="*/ 70 w 252"/>
                    <a:gd name="T33" fmla="*/ 220 h 220"/>
                    <a:gd name="T34" fmla="*/ 80 w 252"/>
                    <a:gd name="T35" fmla="*/ 208 h 220"/>
                    <a:gd name="T36" fmla="*/ 172 w 252"/>
                    <a:gd name="T37" fmla="*/ 208 h 220"/>
                    <a:gd name="T38" fmla="*/ 154 w 252"/>
                    <a:gd name="T39" fmla="*/ 172 h 220"/>
                    <a:gd name="T40" fmla="*/ 98 w 252"/>
                    <a:gd name="T41" fmla="*/ 172 h 220"/>
                    <a:gd name="T42" fmla="*/ 80 w 252"/>
                    <a:gd name="T43" fmla="*/ 208 h 220"/>
                    <a:gd name="T44" fmla="*/ 18 w 252"/>
                    <a:gd name="T45" fmla="*/ 12 h 220"/>
                    <a:gd name="T46" fmla="*/ 12 w 252"/>
                    <a:gd name="T47" fmla="*/ 18 h 220"/>
                    <a:gd name="T48" fmla="*/ 12 w 252"/>
                    <a:gd name="T49" fmla="*/ 154 h 220"/>
                    <a:gd name="T50" fmla="*/ 18 w 252"/>
                    <a:gd name="T51" fmla="*/ 160 h 220"/>
                    <a:gd name="T52" fmla="*/ 234 w 252"/>
                    <a:gd name="T53" fmla="*/ 160 h 220"/>
                    <a:gd name="T54" fmla="*/ 240 w 252"/>
                    <a:gd name="T55" fmla="*/ 154 h 220"/>
                    <a:gd name="T56" fmla="*/ 240 w 252"/>
                    <a:gd name="T57" fmla="*/ 18 h 220"/>
                    <a:gd name="T58" fmla="*/ 234 w 252"/>
                    <a:gd name="T59" fmla="*/ 12 h 220"/>
                    <a:gd name="T60" fmla="*/ 18 w 252"/>
                    <a:gd name="T61" fmla="*/ 12 h 220"/>
                    <a:gd name="T62" fmla="*/ 92 w 252"/>
                    <a:gd name="T63" fmla="*/ 54 h 220"/>
                    <a:gd name="T64" fmla="*/ 86 w 252"/>
                    <a:gd name="T65" fmla="*/ 48 h 220"/>
                    <a:gd name="T66" fmla="*/ 38 w 252"/>
                    <a:gd name="T67" fmla="*/ 48 h 220"/>
                    <a:gd name="T68" fmla="*/ 32 w 252"/>
                    <a:gd name="T69" fmla="*/ 54 h 220"/>
                    <a:gd name="T70" fmla="*/ 38 w 252"/>
                    <a:gd name="T71" fmla="*/ 60 h 220"/>
                    <a:gd name="T72" fmla="*/ 86 w 252"/>
                    <a:gd name="T73" fmla="*/ 60 h 220"/>
                    <a:gd name="T74" fmla="*/ 92 w 252"/>
                    <a:gd name="T75" fmla="*/ 54 h 220"/>
                    <a:gd name="T76" fmla="*/ 76 w 252"/>
                    <a:gd name="T77" fmla="*/ 86 h 220"/>
                    <a:gd name="T78" fmla="*/ 70 w 252"/>
                    <a:gd name="T79" fmla="*/ 80 h 220"/>
                    <a:gd name="T80" fmla="*/ 38 w 252"/>
                    <a:gd name="T81" fmla="*/ 80 h 220"/>
                    <a:gd name="T82" fmla="*/ 32 w 252"/>
                    <a:gd name="T83" fmla="*/ 86 h 220"/>
                    <a:gd name="T84" fmla="*/ 38 w 252"/>
                    <a:gd name="T85" fmla="*/ 92 h 220"/>
                    <a:gd name="T86" fmla="*/ 70 w 252"/>
                    <a:gd name="T87" fmla="*/ 92 h 220"/>
                    <a:gd name="T88" fmla="*/ 76 w 252"/>
                    <a:gd name="T89" fmla="*/ 86 h 220"/>
                    <a:gd name="T90" fmla="*/ 92 w 252"/>
                    <a:gd name="T91" fmla="*/ 118 h 220"/>
                    <a:gd name="T92" fmla="*/ 86 w 252"/>
                    <a:gd name="T93" fmla="*/ 112 h 220"/>
                    <a:gd name="T94" fmla="*/ 38 w 252"/>
                    <a:gd name="T95" fmla="*/ 112 h 220"/>
                    <a:gd name="T96" fmla="*/ 32 w 252"/>
                    <a:gd name="T97" fmla="*/ 118 h 220"/>
                    <a:gd name="T98" fmla="*/ 38 w 252"/>
                    <a:gd name="T99" fmla="*/ 124 h 220"/>
                    <a:gd name="T100" fmla="*/ 86 w 252"/>
                    <a:gd name="T101" fmla="*/ 124 h 220"/>
                    <a:gd name="T102" fmla="*/ 92 w 252"/>
                    <a:gd name="T103"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 h="220">
                      <a:moveTo>
                        <a:pt x="70" y="220"/>
                      </a:moveTo>
                      <a:cubicBezTo>
                        <a:pt x="68" y="220"/>
                        <a:pt x="66" y="219"/>
                        <a:pt x="65" y="217"/>
                      </a:cubicBezTo>
                      <a:cubicBezTo>
                        <a:pt x="64" y="215"/>
                        <a:pt x="64" y="213"/>
                        <a:pt x="65" y="211"/>
                      </a:cubicBezTo>
                      <a:cubicBezTo>
                        <a:pt x="84" y="172"/>
                        <a:pt x="84" y="172"/>
                        <a:pt x="84" y="172"/>
                      </a:cubicBezTo>
                      <a:cubicBezTo>
                        <a:pt x="20" y="172"/>
                        <a:pt x="20" y="172"/>
                        <a:pt x="20" y="172"/>
                      </a:cubicBezTo>
                      <a:cubicBezTo>
                        <a:pt x="9" y="172"/>
                        <a:pt x="0" y="163"/>
                        <a:pt x="0" y="152"/>
                      </a:cubicBezTo>
                      <a:cubicBezTo>
                        <a:pt x="0" y="18"/>
                        <a:pt x="0" y="18"/>
                        <a:pt x="0" y="18"/>
                      </a:cubicBezTo>
                      <a:cubicBezTo>
                        <a:pt x="0" y="8"/>
                        <a:pt x="8" y="0"/>
                        <a:pt x="18" y="0"/>
                      </a:cubicBezTo>
                      <a:cubicBezTo>
                        <a:pt x="234" y="0"/>
                        <a:pt x="234" y="0"/>
                        <a:pt x="234" y="0"/>
                      </a:cubicBezTo>
                      <a:cubicBezTo>
                        <a:pt x="244" y="0"/>
                        <a:pt x="252" y="8"/>
                        <a:pt x="252" y="18"/>
                      </a:cubicBezTo>
                      <a:cubicBezTo>
                        <a:pt x="252" y="152"/>
                        <a:pt x="252" y="152"/>
                        <a:pt x="252" y="152"/>
                      </a:cubicBezTo>
                      <a:cubicBezTo>
                        <a:pt x="252" y="163"/>
                        <a:pt x="243" y="172"/>
                        <a:pt x="232" y="172"/>
                      </a:cubicBezTo>
                      <a:cubicBezTo>
                        <a:pt x="168" y="172"/>
                        <a:pt x="168" y="172"/>
                        <a:pt x="168" y="172"/>
                      </a:cubicBezTo>
                      <a:cubicBezTo>
                        <a:pt x="187" y="211"/>
                        <a:pt x="187" y="211"/>
                        <a:pt x="187" y="211"/>
                      </a:cubicBezTo>
                      <a:cubicBezTo>
                        <a:pt x="188" y="213"/>
                        <a:pt x="188" y="215"/>
                        <a:pt x="187" y="217"/>
                      </a:cubicBezTo>
                      <a:cubicBezTo>
                        <a:pt x="186" y="219"/>
                        <a:pt x="184" y="220"/>
                        <a:pt x="182" y="220"/>
                      </a:cubicBezTo>
                      <a:lnTo>
                        <a:pt x="70" y="220"/>
                      </a:lnTo>
                      <a:close/>
                      <a:moveTo>
                        <a:pt x="80" y="208"/>
                      </a:moveTo>
                      <a:cubicBezTo>
                        <a:pt x="172" y="208"/>
                        <a:pt x="172" y="208"/>
                        <a:pt x="172" y="208"/>
                      </a:cubicBezTo>
                      <a:cubicBezTo>
                        <a:pt x="154" y="172"/>
                        <a:pt x="154" y="172"/>
                        <a:pt x="154" y="172"/>
                      </a:cubicBezTo>
                      <a:cubicBezTo>
                        <a:pt x="98" y="172"/>
                        <a:pt x="98" y="172"/>
                        <a:pt x="98" y="172"/>
                      </a:cubicBezTo>
                      <a:lnTo>
                        <a:pt x="80" y="208"/>
                      </a:lnTo>
                      <a:close/>
                      <a:moveTo>
                        <a:pt x="18" y="12"/>
                      </a:moveTo>
                      <a:cubicBezTo>
                        <a:pt x="15" y="12"/>
                        <a:pt x="12" y="15"/>
                        <a:pt x="12" y="18"/>
                      </a:cubicBezTo>
                      <a:cubicBezTo>
                        <a:pt x="12" y="154"/>
                        <a:pt x="12" y="154"/>
                        <a:pt x="12" y="154"/>
                      </a:cubicBezTo>
                      <a:cubicBezTo>
                        <a:pt x="12" y="157"/>
                        <a:pt x="15" y="160"/>
                        <a:pt x="18" y="160"/>
                      </a:cubicBezTo>
                      <a:cubicBezTo>
                        <a:pt x="234" y="160"/>
                        <a:pt x="234" y="160"/>
                        <a:pt x="234" y="160"/>
                      </a:cubicBezTo>
                      <a:cubicBezTo>
                        <a:pt x="237" y="160"/>
                        <a:pt x="240" y="157"/>
                        <a:pt x="240" y="154"/>
                      </a:cubicBezTo>
                      <a:cubicBezTo>
                        <a:pt x="240" y="18"/>
                        <a:pt x="240" y="18"/>
                        <a:pt x="240" y="18"/>
                      </a:cubicBezTo>
                      <a:cubicBezTo>
                        <a:pt x="240" y="15"/>
                        <a:pt x="237" y="12"/>
                        <a:pt x="234" y="12"/>
                      </a:cubicBezTo>
                      <a:lnTo>
                        <a:pt x="18" y="12"/>
                      </a:lnTo>
                      <a:close/>
                      <a:moveTo>
                        <a:pt x="92" y="54"/>
                      </a:moveTo>
                      <a:cubicBezTo>
                        <a:pt x="92" y="51"/>
                        <a:pt x="89" y="48"/>
                        <a:pt x="86" y="48"/>
                      </a:cubicBezTo>
                      <a:cubicBezTo>
                        <a:pt x="38" y="48"/>
                        <a:pt x="38" y="48"/>
                        <a:pt x="38" y="48"/>
                      </a:cubicBezTo>
                      <a:cubicBezTo>
                        <a:pt x="35" y="48"/>
                        <a:pt x="32" y="51"/>
                        <a:pt x="32" y="54"/>
                      </a:cubicBezTo>
                      <a:cubicBezTo>
                        <a:pt x="32" y="57"/>
                        <a:pt x="35" y="60"/>
                        <a:pt x="38" y="60"/>
                      </a:cubicBezTo>
                      <a:cubicBezTo>
                        <a:pt x="86" y="60"/>
                        <a:pt x="86" y="60"/>
                        <a:pt x="86" y="60"/>
                      </a:cubicBezTo>
                      <a:cubicBezTo>
                        <a:pt x="89" y="60"/>
                        <a:pt x="92" y="57"/>
                        <a:pt x="92" y="54"/>
                      </a:cubicBezTo>
                      <a:close/>
                      <a:moveTo>
                        <a:pt x="76" y="86"/>
                      </a:moveTo>
                      <a:cubicBezTo>
                        <a:pt x="76" y="83"/>
                        <a:pt x="73" y="80"/>
                        <a:pt x="70" y="80"/>
                      </a:cubicBezTo>
                      <a:cubicBezTo>
                        <a:pt x="38" y="80"/>
                        <a:pt x="38" y="80"/>
                        <a:pt x="38" y="80"/>
                      </a:cubicBezTo>
                      <a:cubicBezTo>
                        <a:pt x="35" y="80"/>
                        <a:pt x="32" y="83"/>
                        <a:pt x="32" y="86"/>
                      </a:cubicBezTo>
                      <a:cubicBezTo>
                        <a:pt x="32" y="89"/>
                        <a:pt x="35" y="92"/>
                        <a:pt x="38" y="92"/>
                      </a:cubicBezTo>
                      <a:cubicBezTo>
                        <a:pt x="70" y="92"/>
                        <a:pt x="70" y="92"/>
                        <a:pt x="70" y="92"/>
                      </a:cubicBezTo>
                      <a:cubicBezTo>
                        <a:pt x="73" y="92"/>
                        <a:pt x="76" y="89"/>
                        <a:pt x="76" y="86"/>
                      </a:cubicBezTo>
                      <a:close/>
                      <a:moveTo>
                        <a:pt x="92" y="118"/>
                      </a:moveTo>
                      <a:cubicBezTo>
                        <a:pt x="92" y="115"/>
                        <a:pt x="89" y="112"/>
                        <a:pt x="86" y="112"/>
                      </a:cubicBezTo>
                      <a:cubicBezTo>
                        <a:pt x="38" y="112"/>
                        <a:pt x="38" y="112"/>
                        <a:pt x="38" y="112"/>
                      </a:cubicBezTo>
                      <a:cubicBezTo>
                        <a:pt x="35" y="112"/>
                        <a:pt x="32" y="115"/>
                        <a:pt x="32" y="118"/>
                      </a:cubicBezTo>
                      <a:cubicBezTo>
                        <a:pt x="32" y="121"/>
                        <a:pt x="35" y="124"/>
                        <a:pt x="38" y="124"/>
                      </a:cubicBezTo>
                      <a:cubicBezTo>
                        <a:pt x="86" y="124"/>
                        <a:pt x="86" y="124"/>
                        <a:pt x="86" y="124"/>
                      </a:cubicBezTo>
                      <a:cubicBezTo>
                        <a:pt x="89" y="124"/>
                        <a:pt x="92" y="121"/>
                        <a:pt x="92" y="1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293E40"/>
                    </a:solidFill>
                    <a:effectLst/>
                    <a:uLnTx/>
                    <a:uFillTx/>
                    <a:latin typeface="Century Gothic" panose="020F0302020204030204"/>
                  </a:endParaRPr>
                </a:p>
              </p:txBody>
            </p:sp>
          </p:grpSp>
          <p:grpSp>
            <p:nvGrpSpPr>
              <p:cNvPr id="206" name="Group 32">
                <a:extLst>
                  <a:ext uri="{FF2B5EF4-FFF2-40B4-BE49-F238E27FC236}">
                    <a16:creationId xmlns:a16="http://schemas.microsoft.com/office/drawing/2014/main" id="{DB205CC2-3852-4B43-ACC9-C8E6DC33CE47}"/>
                  </a:ext>
                </a:extLst>
              </p:cNvPr>
              <p:cNvGrpSpPr>
                <a:grpSpLocks noChangeAspect="1"/>
              </p:cNvGrpSpPr>
              <p:nvPr/>
            </p:nvGrpSpPr>
            <p:grpSpPr bwMode="auto">
              <a:xfrm>
                <a:off x="6971745" y="3182247"/>
                <a:ext cx="420593" cy="401475"/>
                <a:chOff x="6252" y="3267"/>
                <a:chExt cx="330" cy="315"/>
              </a:xfrm>
            </p:grpSpPr>
            <p:sp>
              <p:nvSpPr>
                <p:cNvPr id="207" name="Freeform 33">
                  <a:extLst>
                    <a:ext uri="{FF2B5EF4-FFF2-40B4-BE49-F238E27FC236}">
                      <a16:creationId xmlns:a16="http://schemas.microsoft.com/office/drawing/2014/main" id="{A83AA4F5-ABCF-9242-8B5F-3EEA5E501119}"/>
                    </a:ext>
                  </a:extLst>
                </p:cNvPr>
                <p:cNvSpPr>
                  <a:spLocks/>
                </p:cNvSpPr>
                <p:nvPr/>
              </p:nvSpPr>
              <p:spPr bwMode="auto">
                <a:xfrm>
                  <a:off x="6358" y="3267"/>
                  <a:ext cx="112" cy="130"/>
                </a:xfrm>
                <a:custGeom>
                  <a:avLst/>
                  <a:gdLst>
                    <a:gd name="T0" fmla="*/ 43 w 86"/>
                    <a:gd name="T1" fmla="*/ 0 h 96"/>
                    <a:gd name="T2" fmla="*/ 0 w 86"/>
                    <a:gd name="T3" fmla="*/ 39 h 96"/>
                    <a:gd name="T4" fmla="*/ 32 w 86"/>
                    <a:gd name="T5" fmla="*/ 76 h 96"/>
                    <a:gd name="T6" fmla="*/ 37 w 86"/>
                    <a:gd name="T7" fmla="*/ 81 h 96"/>
                    <a:gd name="T8" fmla="*/ 37 w 86"/>
                    <a:gd name="T9" fmla="*/ 90 h 96"/>
                    <a:gd name="T10" fmla="*/ 41 w 86"/>
                    <a:gd name="T11" fmla="*/ 96 h 96"/>
                    <a:gd name="T12" fmla="*/ 43 w 86"/>
                    <a:gd name="T13" fmla="*/ 96 h 96"/>
                    <a:gd name="T14" fmla="*/ 48 w 86"/>
                    <a:gd name="T15" fmla="*/ 94 h 96"/>
                    <a:gd name="T16" fmla="*/ 75 w 86"/>
                    <a:gd name="T17" fmla="*/ 65 h 96"/>
                    <a:gd name="T18" fmla="*/ 86 w 86"/>
                    <a:gd name="T19" fmla="*/ 39 h 96"/>
                    <a:gd name="T20" fmla="*/ 43 w 86"/>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6">
                      <a:moveTo>
                        <a:pt x="43" y="0"/>
                      </a:moveTo>
                      <a:cubicBezTo>
                        <a:pt x="20" y="0"/>
                        <a:pt x="0" y="17"/>
                        <a:pt x="0" y="39"/>
                      </a:cubicBezTo>
                      <a:cubicBezTo>
                        <a:pt x="0" y="56"/>
                        <a:pt x="14" y="71"/>
                        <a:pt x="32" y="76"/>
                      </a:cubicBezTo>
                      <a:cubicBezTo>
                        <a:pt x="35" y="77"/>
                        <a:pt x="37" y="79"/>
                        <a:pt x="37" y="81"/>
                      </a:cubicBezTo>
                      <a:cubicBezTo>
                        <a:pt x="37" y="90"/>
                        <a:pt x="37" y="90"/>
                        <a:pt x="37" y="90"/>
                      </a:cubicBezTo>
                      <a:cubicBezTo>
                        <a:pt x="37" y="93"/>
                        <a:pt x="39" y="95"/>
                        <a:pt x="41" y="96"/>
                      </a:cubicBezTo>
                      <a:cubicBezTo>
                        <a:pt x="42" y="96"/>
                        <a:pt x="42" y="96"/>
                        <a:pt x="43" y="96"/>
                      </a:cubicBezTo>
                      <a:cubicBezTo>
                        <a:pt x="45" y="96"/>
                        <a:pt x="47" y="95"/>
                        <a:pt x="48" y="94"/>
                      </a:cubicBezTo>
                      <a:cubicBezTo>
                        <a:pt x="75" y="65"/>
                        <a:pt x="75" y="65"/>
                        <a:pt x="75" y="65"/>
                      </a:cubicBezTo>
                      <a:cubicBezTo>
                        <a:pt x="82" y="58"/>
                        <a:pt x="86" y="48"/>
                        <a:pt x="86" y="39"/>
                      </a:cubicBezTo>
                      <a:cubicBezTo>
                        <a:pt x="86" y="17"/>
                        <a:pt x="67" y="0"/>
                        <a:pt x="43"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08" name="Freeform 34">
                  <a:extLst>
                    <a:ext uri="{FF2B5EF4-FFF2-40B4-BE49-F238E27FC236}">
                      <a16:creationId xmlns:a16="http://schemas.microsoft.com/office/drawing/2014/main" id="{5759636B-173B-9844-938D-D23F409885B4}"/>
                    </a:ext>
                  </a:extLst>
                </p:cNvPr>
                <p:cNvSpPr>
                  <a:spLocks noEditPoints="1"/>
                </p:cNvSpPr>
                <p:nvPr/>
              </p:nvSpPr>
              <p:spPr bwMode="auto">
                <a:xfrm>
                  <a:off x="6252" y="3370"/>
                  <a:ext cx="110" cy="168"/>
                </a:xfrm>
                <a:custGeom>
                  <a:avLst/>
                  <a:gdLst>
                    <a:gd name="T0" fmla="*/ 80 w 84"/>
                    <a:gd name="T1" fmla="*/ 69 h 124"/>
                    <a:gd name="T2" fmla="*/ 77 w 84"/>
                    <a:gd name="T3" fmla="*/ 61 h 124"/>
                    <a:gd name="T4" fmla="*/ 73 w 84"/>
                    <a:gd name="T5" fmla="*/ 59 h 124"/>
                    <a:gd name="T6" fmla="*/ 84 w 84"/>
                    <a:gd name="T7" fmla="*/ 34 h 124"/>
                    <a:gd name="T8" fmla="*/ 50 w 84"/>
                    <a:gd name="T9" fmla="*/ 0 h 124"/>
                    <a:gd name="T10" fmla="*/ 16 w 84"/>
                    <a:gd name="T11" fmla="*/ 34 h 124"/>
                    <a:gd name="T12" fmla="*/ 30 w 84"/>
                    <a:gd name="T13" fmla="*/ 61 h 124"/>
                    <a:gd name="T14" fmla="*/ 0 w 84"/>
                    <a:gd name="T15" fmla="*/ 106 h 124"/>
                    <a:gd name="T16" fmla="*/ 0 w 84"/>
                    <a:gd name="T17" fmla="*/ 118 h 124"/>
                    <a:gd name="T18" fmla="*/ 6 w 84"/>
                    <a:gd name="T19" fmla="*/ 124 h 124"/>
                    <a:gd name="T20" fmla="*/ 12 w 84"/>
                    <a:gd name="T21" fmla="*/ 118 h 124"/>
                    <a:gd name="T22" fmla="*/ 12 w 84"/>
                    <a:gd name="T23" fmla="*/ 106 h 124"/>
                    <a:gd name="T24" fmla="*/ 54 w 84"/>
                    <a:gd name="T25" fmla="*/ 68 h 124"/>
                    <a:gd name="T26" fmla="*/ 72 w 84"/>
                    <a:gd name="T27" fmla="*/ 72 h 124"/>
                    <a:gd name="T28" fmla="*/ 80 w 84"/>
                    <a:gd name="T29" fmla="*/ 69 h 124"/>
                    <a:gd name="T30" fmla="*/ 50 w 84"/>
                    <a:gd name="T31" fmla="*/ 12 h 124"/>
                    <a:gd name="T32" fmla="*/ 72 w 84"/>
                    <a:gd name="T33" fmla="*/ 34 h 124"/>
                    <a:gd name="T34" fmla="*/ 50 w 84"/>
                    <a:gd name="T35" fmla="*/ 56 h 124"/>
                    <a:gd name="T36" fmla="*/ 28 w 84"/>
                    <a:gd name="T37" fmla="*/ 34 h 124"/>
                    <a:gd name="T38" fmla="*/ 50 w 84"/>
                    <a:gd name="T39"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24">
                      <a:moveTo>
                        <a:pt x="80" y="69"/>
                      </a:moveTo>
                      <a:cubicBezTo>
                        <a:pt x="81" y="66"/>
                        <a:pt x="80" y="62"/>
                        <a:pt x="77" y="61"/>
                      </a:cubicBezTo>
                      <a:cubicBezTo>
                        <a:pt x="76" y="60"/>
                        <a:pt x="74" y="60"/>
                        <a:pt x="73" y="59"/>
                      </a:cubicBezTo>
                      <a:cubicBezTo>
                        <a:pt x="80" y="53"/>
                        <a:pt x="84" y="44"/>
                        <a:pt x="84" y="34"/>
                      </a:cubicBezTo>
                      <a:cubicBezTo>
                        <a:pt x="84" y="15"/>
                        <a:pt x="69" y="0"/>
                        <a:pt x="50" y="0"/>
                      </a:cubicBezTo>
                      <a:cubicBezTo>
                        <a:pt x="31" y="0"/>
                        <a:pt x="16" y="15"/>
                        <a:pt x="16" y="34"/>
                      </a:cubicBezTo>
                      <a:cubicBezTo>
                        <a:pt x="16" y="45"/>
                        <a:pt x="21" y="55"/>
                        <a:pt x="30" y="61"/>
                      </a:cubicBezTo>
                      <a:cubicBezTo>
                        <a:pt x="12" y="70"/>
                        <a:pt x="0" y="87"/>
                        <a:pt x="0" y="106"/>
                      </a:cubicBezTo>
                      <a:cubicBezTo>
                        <a:pt x="0" y="118"/>
                        <a:pt x="0" y="118"/>
                        <a:pt x="0" y="118"/>
                      </a:cubicBezTo>
                      <a:cubicBezTo>
                        <a:pt x="0" y="121"/>
                        <a:pt x="3" y="124"/>
                        <a:pt x="6" y="124"/>
                      </a:cubicBezTo>
                      <a:cubicBezTo>
                        <a:pt x="9" y="124"/>
                        <a:pt x="12" y="121"/>
                        <a:pt x="12" y="118"/>
                      </a:cubicBezTo>
                      <a:cubicBezTo>
                        <a:pt x="12" y="106"/>
                        <a:pt x="12" y="106"/>
                        <a:pt x="12" y="106"/>
                      </a:cubicBezTo>
                      <a:cubicBezTo>
                        <a:pt x="12" y="85"/>
                        <a:pt x="31" y="68"/>
                        <a:pt x="54" y="68"/>
                      </a:cubicBezTo>
                      <a:cubicBezTo>
                        <a:pt x="60" y="68"/>
                        <a:pt x="67" y="69"/>
                        <a:pt x="72" y="72"/>
                      </a:cubicBezTo>
                      <a:cubicBezTo>
                        <a:pt x="75" y="73"/>
                        <a:pt x="79" y="72"/>
                        <a:pt x="80" y="69"/>
                      </a:cubicBezTo>
                      <a:close/>
                      <a:moveTo>
                        <a:pt x="50" y="12"/>
                      </a:moveTo>
                      <a:cubicBezTo>
                        <a:pt x="62" y="12"/>
                        <a:pt x="72" y="22"/>
                        <a:pt x="72" y="34"/>
                      </a:cubicBezTo>
                      <a:cubicBezTo>
                        <a:pt x="72" y="46"/>
                        <a:pt x="62" y="56"/>
                        <a:pt x="50" y="56"/>
                      </a:cubicBezTo>
                      <a:cubicBezTo>
                        <a:pt x="38" y="56"/>
                        <a:pt x="28" y="46"/>
                        <a:pt x="28" y="34"/>
                      </a:cubicBezTo>
                      <a:cubicBezTo>
                        <a:pt x="28" y="22"/>
                        <a:pt x="38" y="12"/>
                        <a:pt x="5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09" name="Freeform 35">
                  <a:extLst>
                    <a:ext uri="{FF2B5EF4-FFF2-40B4-BE49-F238E27FC236}">
                      <a16:creationId xmlns:a16="http://schemas.microsoft.com/office/drawing/2014/main" id="{021E6146-A259-124C-8670-86F5713551AA}"/>
                    </a:ext>
                  </a:extLst>
                </p:cNvPr>
                <p:cNvSpPr>
                  <a:spLocks noEditPoints="1"/>
                </p:cNvSpPr>
                <p:nvPr/>
              </p:nvSpPr>
              <p:spPr bwMode="auto">
                <a:xfrm>
                  <a:off x="6476" y="3370"/>
                  <a:ext cx="106" cy="168"/>
                </a:xfrm>
                <a:custGeom>
                  <a:avLst/>
                  <a:gdLst>
                    <a:gd name="T0" fmla="*/ 56 w 81"/>
                    <a:gd name="T1" fmla="*/ 64 h 124"/>
                    <a:gd name="T2" fmla="*/ 73 w 81"/>
                    <a:gd name="T3" fmla="*/ 34 h 124"/>
                    <a:gd name="T4" fmla="*/ 39 w 81"/>
                    <a:gd name="T5" fmla="*/ 0 h 124"/>
                    <a:gd name="T6" fmla="*/ 5 w 81"/>
                    <a:gd name="T7" fmla="*/ 34 h 124"/>
                    <a:gd name="T8" fmla="*/ 14 w 81"/>
                    <a:gd name="T9" fmla="*/ 57 h 124"/>
                    <a:gd name="T10" fmla="*/ 4 w 81"/>
                    <a:gd name="T11" fmla="*/ 61 h 124"/>
                    <a:gd name="T12" fmla="*/ 1 w 81"/>
                    <a:gd name="T13" fmla="*/ 69 h 124"/>
                    <a:gd name="T14" fmla="*/ 9 w 81"/>
                    <a:gd name="T15" fmla="*/ 72 h 124"/>
                    <a:gd name="T16" fmla="*/ 27 w 81"/>
                    <a:gd name="T17" fmla="*/ 68 h 124"/>
                    <a:gd name="T18" fmla="*/ 69 w 81"/>
                    <a:gd name="T19" fmla="*/ 106 h 124"/>
                    <a:gd name="T20" fmla="*/ 69 w 81"/>
                    <a:gd name="T21" fmla="*/ 118 h 124"/>
                    <a:gd name="T22" fmla="*/ 75 w 81"/>
                    <a:gd name="T23" fmla="*/ 124 h 124"/>
                    <a:gd name="T24" fmla="*/ 81 w 81"/>
                    <a:gd name="T25" fmla="*/ 118 h 124"/>
                    <a:gd name="T26" fmla="*/ 81 w 81"/>
                    <a:gd name="T27" fmla="*/ 106 h 124"/>
                    <a:gd name="T28" fmla="*/ 56 w 81"/>
                    <a:gd name="T29" fmla="*/ 64 h 124"/>
                    <a:gd name="T30" fmla="*/ 39 w 81"/>
                    <a:gd name="T31" fmla="*/ 12 h 124"/>
                    <a:gd name="T32" fmla="*/ 61 w 81"/>
                    <a:gd name="T33" fmla="*/ 34 h 124"/>
                    <a:gd name="T34" fmla="*/ 39 w 81"/>
                    <a:gd name="T35" fmla="*/ 56 h 124"/>
                    <a:gd name="T36" fmla="*/ 17 w 81"/>
                    <a:gd name="T37" fmla="*/ 34 h 124"/>
                    <a:gd name="T38" fmla="*/ 39 w 81"/>
                    <a:gd name="T39"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24">
                      <a:moveTo>
                        <a:pt x="56" y="64"/>
                      </a:moveTo>
                      <a:cubicBezTo>
                        <a:pt x="66" y="58"/>
                        <a:pt x="73" y="47"/>
                        <a:pt x="73" y="34"/>
                      </a:cubicBezTo>
                      <a:cubicBezTo>
                        <a:pt x="73" y="15"/>
                        <a:pt x="58" y="0"/>
                        <a:pt x="39" y="0"/>
                      </a:cubicBezTo>
                      <a:cubicBezTo>
                        <a:pt x="20" y="0"/>
                        <a:pt x="5" y="15"/>
                        <a:pt x="5" y="34"/>
                      </a:cubicBezTo>
                      <a:cubicBezTo>
                        <a:pt x="5" y="43"/>
                        <a:pt x="9" y="51"/>
                        <a:pt x="14" y="57"/>
                      </a:cubicBezTo>
                      <a:cubicBezTo>
                        <a:pt x="11" y="58"/>
                        <a:pt x="7" y="59"/>
                        <a:pt x="4" y="61"/>
                      </a:cubicBezTo>
                      <a:cubicBezTo>
                        <a:pt x="1" y="62"/>
                        <a:pt x="0" y="66"/>
                        <a:pt x="1" y="69"/>
                      </a:cubicBezTo>
                      <a:cubicBezTo>
                        <a:pt x="2" y="72"/>
                        <a:pt x="6" y="73"/>
                        <a:pt x="9" y="72"/>
                      </a:cubicBezTo>
                      <a:cubicBezTo>
                        <a:pt x="14" y="69"/>
                        <a:pt x="21" y="68"/>
                        <a:pt x="27" y="68"/>
                      </a:cubicBezTo>
                      <a:cubicBezTo>
                        <a:pt x="50" y="68"/>
                        <a:pt x="69" y="85"/>
                        <a:pt x="69" y="106"/>
                      </a:cubicBezTo>
                      <a:cubicBezTo>
                        <a:pt x="69" y="118"/>
                        <a:pt x="69" y="118"/>
                        <a:pt x="69" y="118"/>
                      </a:cubicBezTo>
                      <a:cubicBezTo>
                        <a:pt x="69" y="121"/>
                        <a:pt x="72" y="124"/>
                        <a:pt x="75" y="124"/>
                      </a:cubicBezTo>
                      <a:cubicBezTo>
                        <a:pt x="78" y="124"/>
                        <a:pt x="81" y="121"/>
                        <a:pt x="81" y="118"/>
                      </a:cubicBezTo>
                      <a:cubicBezTo>
                        <a:pt x="81" y="106"/>
                        <a:pt x="81" y="106"/>
                        <a:pt x="81" y="106"/>
                      </a:cubicBezTo>
                      <a:cubicBezTo>
                        <a:pt x="81" y="88"/>
                        <a:pt x="71" y="73"/>
                        <a:pt x="56" y="64"/>
                      </a:cubicBezTo>
                      <a:close/>
                      <a:moveTo>
                        <a:pt x="39" y="12"/>
                      </a:moveTo>
                      <a:cubicBezTo>
                        <a:pt x="51" y="12"/>
                        <a:pt x="61" y="22"/>
                        <a:pt x="61" y="34"/>
                      </a:cubicBezTo>
                      <a:cubicBezTo>
                        <a:pt x="61" y="46"/>
                        <a:pt x="51" y="56"/>
                        <a:pt x="39" y="56"/>
                      </a:cubicBezTo>
                      <a:cubicBezTo>
                        <a:pt x="27" y="56"/>
                        <a:pt x="17" y="46"/>
                        <a:pt x="17" y="34"/>
                      </a:cubicBezTo>
                      <a:cubicBezTo>
                        <a:pt x="17" y="22"/>
                        <a:pt x="27" y="12"/>
                        <a:pt x="39"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10" name="Freeform 36">
                  <a:extLst>
                    <a:ext uri="{FF2B5EF4-FFF2-40B4-BE49-F238E27FC236}">
                      <a16:creationId xmlns:a16="http://schemas.microsoft.com/office/drawing/2014/main" id="{263FBCA0-DFCD-F749-A666-7750010BF233}"/>
                    </a:ext>
                  </a:extLst>
                </p:cNvPr>
                <p:cNvSpPr>
                  <a:spLocks noEditPoints="1"/>
                </p:cNvSpPr>
                <p:nvPr/>
              </p:nvSpPr>
              <p:spPr bwMode="auto">
                <a:xfrm>
                  <a:off x="6346" y="3425"/>
                  <a:ext cx="141" cy="157"/>
                </a:xfrm>
                <a:custGeom>
                  <a:avLst/>
                  <a:gdLst>
                    <a:gd name="T0" fmla="*/ 76 w 108"/>
                    <a:gd name="T1" fmla="*/ 60 h 116"/>
                    <a:gd name="T2" fmla="*/ 88 w 108"/>
                    <a:gd name="T3" fmla="*/ 34 h 116"/>
                    <a:gd name="T4" fmla="*/ 54 w 108"/>
                    <a:gd name="T5" fmla="*/ 0 h 116"/>
                    <a:gd name="T6" fmla="*/ 20 w 108"/>
                    <a:gd name="T7" fmla="*/ 34 h 116"/>
                    <a:gd name="T8" fmla="*/ 32 w 108"/>
                    <a:gd name="T9" fmla="*/ 60 h 116"/>
                    <a:gd name="T10" fmla="*/ 0 w 108"/>
                    <a:gd name="T11" fmla="*/ 106 h 116"/>
                    <a:gd name="T12" fmla="*/ 0 w 108"/>
                    <a:gd name="T13" fmla="*/ 110 h 116"/>
                    <a:gd name="T14" fmla="*/ 6 w 108"/>
                    <a:gd name="T15" fmla="*/ 116 h 116"/>
                    <a:gd name="T16" fmla="*/ 12 w 108"/>
                    <a:gd name="T17" fmla="*/ 110 h 116"/>
                    <a:gd name="T18" fmla="*/ 12 w 108"/>
                    <a:gd name="T19" fmla="*/ 106 h 116"/>
                    <a:gd name="T20" fmla="*/ 54 w 108"/>
                    <a:gd name="T21" fmla="*/ 68 h 116"/>
                    <a:gd name="T22" fmla="*/ 96 w 108"/>
                    <a:gd name="T23" fmla="*/ 106 h 116"/>
                    <a:gd name="T24" fmla="*/ 96 w 108"/>
                    <a:gd name="T25" fmla="*/ 110 h 116"/>
                    <a:gd name="T26" fmla="*/ 102 w 108"/>
                    <a:gd name="T27" fmla="*/ 116 h 116"/>
                    <a:gd name="T28" fmla="*/ 108 w 108"/>
                    <a:gd name="T29" fmla="*/ 110 h 116"/>
                    <a:gd name="T30" fmla="*/ 108 w 108"/>
                    <a:gd name="T31" fmla="*/ 106 h 116"/>
                    <a:gd name="T32" fmla="*/ 76 w 108"/>
                    <a:gd name="T33" fmla="*/ 60 h 116"/>
                    <a:gd name="T34" fmla="*/ 32 w 108"/>
                    <a:gd name="T35" fmla="*/ 34 h 116"/>
                    <a:gd name="T36" fmla="*/ 54 w 108"/>
                    <a:gd name="T37" fmla="*/ 12 h 116"/>
                    <a:gd name="T38" fmla="*/ 76 w 108"/>
                    <a:gd name="T39" fmla="*/ 34 h 116"/>
                    <a:gd name="T40" fmla="*/ 54 w 108"/>
                    <a:gd name="T41" fmla="*/ 56 h 116"/>
                    <a:gd name="T42" fmla="*/ 32 w 108"/>
                    <a:gd name="T43" fmla="*/ 3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6">
                      <a:moveTo>
                        <a:pt x="76" y="60"/>
                      </a:moveTo>
                      <a:cubicBezTo>
                        <a:pt x="83" y="54"/>
                        <a:pt x="88" y="45"/>
                        <a:pt x="88" y="34"/>
                      </a:cubicBezTo>
                      <a:cubicBezTo>
                        <a:pt x="88" y="15"/>
                        <a:pt x="73" y="0"/>
                        <a:pt x="54" y="0"/>
                      </a:cubicBezTo>
                      <a:cubicBezTo>
                        <a:pt x="35" y="0"/>
                        <a:pt x="20" y="15"/>
                        <a:pt x="20" y="34"/>
                      </a:cubicBezTo>
                      <a:cubicBezTo>
                        <a:pt x="20" y="45"/>
                        <a:pt x="25" y="54"/>
                        <a:pt x="32" y="60"/>
                      </a:cubicBezTo>
                      <a:cubicBezTo>
                        <a:pt x="13" y="68"/>
                        <a:pt x="0" y="86"/>
                        <a:pt x="0" y="106"/>
                      </a:cubicBezTo>
                      <a:cubicBezTo>
                        <a:pt x="0" y="110"/>
                        <a:pt x="0" y="110"/>
                        <a:pt x="0" y="110"/>
                      </a:cubicBezTo>
                      <a:cubicBezTo>
                        <a:pt x="0" y="113"/>
                        <a:pt x="3" y="116"/>
                        <a:pt x="6" y="116"/>
                      </a:cubicBezTo>
                      <a:cubicBezTo>
                        <a:pt x="9" y="116"/>
                        <a:pt x="12" y="113"/>
                        <a:pt x="12" y="110"/>
                      </a:cubicBezTo>
                      <a:cubicBezTo>
                        <a:pt x="12" y="106"/>
                        <a:pt x="12" y="106"/>
                        <a:pt x="12" y="106"/>
                      </a:cubicBezTo>
                      <a:cubicBezTo>
                        <a:pt x="12" y="85"/>
                        <a:pt x="31" y="68"/>
                        <a:pt x="54" y="68"/>
                      </a:cubicBezTo>
                      <a:cubicBezTo>
                        <a:pt x="77" y="68"/>
                        <a:pt x="96" y="85"/>
                        <a:pt x="96" y="106"/>
                      </a:cubicBezTo>
                      <a:cubicBezTo>
                        <a:pt x="96" y="110"/>
                        <a:pt x="96" y="110"/>
                        <a:pt x="96" y="110"/>
                      </a:cubicBezTo>
                      <a:cubicBezTo>
                        <a:pt x="96" y="113"/>
                        <a:pt x="99" y="116"/>
                        <a:pt x="102" y="116"/>
                      </a:cubicBezTo>
                      <a:cubicBezTo>
                        <a:pt x="105" y="116"/>
                        <a:pt x="108" y="113"/>
                        <a:pt x="108" y="110"/>
                      </a:cubicBezTo>
                      <a:cubicBezTo>
                        <a:pt x="108" y="106"/>
                        <a:pt x="108" y="106"/>
                        <a:pt x="108" y="106"/>
                      </a:cubicBezTo>
                      <a:cubicBezTo>
                        <a:pt x="108" y="86"/>
                        <a:pt x="95" y="68"/>
                        <a:pt x="76" y="60"/>
                      </a:cubicBezTo>
                      <a:close/>
                      <a:moveTo>
                        <a:pt x="32" y="34"/>
                      </a:moveTo>
                      <a:cubicBezTo>
                        <a:pt x="32" y="22"/>
                        <a:pt x="42" y="12"/>
                        <a:pt x="54" y="12"/>
                      </a:cubicBezTo>
                      <a:cubicBezTo>
                        <a:pt x="66" y="12"/>
                        <a:pt x="76" y="22"/>
                        <a:pt x="76" y="34"/>
                      </a:cubicBezTo>
                      <a:cubicBezTo>
                        <a:pt x="76" y="46"/>
                        <a:pt x="66" y="56"/>
                        <a:pt x="54" y="56"/>
                      </a:cubicBezTo>
                      <a:cubicBezTo>
                        <a:pt x="42" y="56"/>
                        <a:pt x="32" y="46"/>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grpSp>
          <p:grpSp>
            <p:nvGrpSpPr>
              <p:cNvPr id="211" name="Graphic 154">
                <a:extLst>
                  <a:ext uri="{FF2B5EF4-FFF2-40B4-BE49-F238E27FC236}">
                    <a16:creationId xmlns:a16="http://schemas.microsoft.com/office/drawing/2014/main" id="{7AE4A370-D9BD-4245-BEF3-17E58AC8087E}"/>
                  </a:ext>
                </a:extLst>
              </p:cNvPr>
              <p:cNvGrpSpPr/>
              <p:nvPr/>
            </p:nvGrpSpPr>
            <p:grpSpPr>
              <a:xfrm>
                <a:off x="8042280" y="3170798"/>
                <a:ext cx="373660" cy="416365"/>
                <a:chOff x="6461210" y="1764583"/>
                <a:chExt cx="547076" cy="609600"/>
              </a:xfrm>
            </p:grpSpPr>
            <p:sp>
              <p:nvSpPr>
                <p:cNvPr id="212" name="Freeform 39">
                  <a:extLst>
                    <a:ext uri="{FF2B5EF4-FFF2-40B4-BE49-F238E27FC236}">
                      <a16:creationId xmlns:a16="http://schemas.microsoft.com/office/drawing/2014/main" id="{83860DE3-2D7B-9142-9F9B-8769794AB923}"/>
                    </a:ext>
                  </a:extLst>
                </p:cNvPr>
                <p:cNvSpPr/>
                <p:nvPr/>
              </p:nvSpPr>
              <p:spPr>
                <a:xfrm>
                  <a:off x="6926807" y="1924459"/>
                  <a:ext cx="81479" cy="448574"/>
                </a:xfrm>
                <a:custGeom>
                  <a:avLst/>
                  <a:gdLst>
                    <a:gd name="connsiteX0" fmla="*/ 58200 w 81479"/>
                    <a:gd name="connsiteY0" fmla="*/ 0 h 448573"/>
                    <a:gd name="connsiteX1" fmla="*/ 81479 w 81479"/>
                    <a:gd name="connsiteY1" fmla="*/ 0 h 448573"/>
                    <a:gd name="connsiteX2" fmla="*/ 81479 w 81479"/>
                    <a:gd name="connsiteY2" fmla="*/ 448574 h 448573"/>
                    <a:gd name="connsiteX3" fmla="*/ 58200 w 81479"/>
                    <a:gd name="connsiteY3" fmla="*/ 448574 h 448573"/>
                    <a:gd name="connsiteX4" fmla="*/ 23280 w 81479"/>
                    <a:gd name="connsiteY4" fmla="*/ 448574 h 448573"/>
                    <a:gd name="connsiteX5" fmla="*/ 23280 w 81479"/>
                    <a:gd name="connsiteY5" fmla="*/ 0 h 448573"/>
                    <a:gd name="connsiteX6" fmla="*/ 0 w 81479"/>
                    <a:gd name="connsiteY6" fmla="*/ 0 h 448573"/>
                    <a:gd name="connsiteX7" fmla="*/ 23280 w 81479"/>
                    <a:gd name="connsiteY7" fmla="*/ 0 h 44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479" h="448573">
                      <a:moveTo>
                        <a:pt x="58200" y="0"/>
                      </a:moveTo>
                      <a:cubicBezTo>
                        <a:pt x="71057" y="0"/>
                        <a:pt x="81479" y="0"/>
                        <a:pt x="81479" y="0"/>
                      </a:cubicBezTo>
                      <a:lnTo>
                        <a:pt x="81479" y="448574"/>
                      </a:lnTo>
                      <a:cubicBezTo>
                        <a:pt x="81479" y="448574"/>
                        <a:pt x="71057" y="448574"/>
                        <a:pt x="58200" y="448574"/>
                      </a:cubicBezTo>
                      <a:lnTo>
                        <a:pt x="23280" y="448574"/>
                      </a:lnTo>
                      <a:lnTo>
                        <a:pt x="23280" y="0"/>
                      </a:lnTo>
                      <a:cubicBezTo>
                        <a:pt x="10423" y="0"/>
                        <a:pt x="0" y="0"/>
                        <a:pt x="0" y="0"/>
                      </a:cubicBezTo>
                      <a:cubicBezTo>
                        <a:pt x="0" y="0"/>
                        <a:pt x="10423" y="0"/>
                        <a:pt x="23280" y="0"/>
                      </a:cubicBezTo>
                      <a:close/>
                    </a:path>
                  </a:pathLst>
                </a:custGeom>
                <a:solidFill>
                  <a:srgbClr val="00B0F0"/>
                </a:solidFill>
                <a:ln w="11552" cap="flat">
                  <a:noFill/>
                  <a:prstDash val="solid"/>
                  <a:miter/>
                </a:ln>
              </p:spPr>
              <p:txBody>
                <a:bodyPr rtlCol="0" anchor="ct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13" name="Freeform 40">
                  <a:extLst>
                    <a:ext uri="{FF2B5EF4-FFF2-40B4-BE49-F238E27FC236}">
                      <a16:creationId xmlns:a16="http://schemas.microsoft.com/office/drawing/2014/main" id="{0AB9A396-F4D3-9242-AC77-607193263430}"/>
                    </a:ext>
                  </a:extLst>
                </p:cNvPr>
                <p:cNvSpPr/>
                <p:nvPr/>
              </p:nvSpPr>
              <p:spPr>
                <a:xfrm>
                  <a:off x="6461210" y="1764583"/>
                  <a:ext cx="535436" cy="598098"/>
                </a:xfrm>
                <a:custGeom>
                  <a:avLst/>
                  <a:gdLst>
                    <a:gd name="connsiteX0" fmla="*/ 17460 w 535436"/>
                    <a:gd name="connsiteY0" fmla="*/ 608450 h 598098"/>
                    <a:gd name="connsiteX1" fmla="*/ 0 w 535436"/>
                    <a:gd name="connsiteY1" fmla="*/ 591197 h 598098"/>
                    <a:gd name="connsiteX2" fmla="*/ 0 w 535436"/>
                    <a:gd name="connsiteY2" fmla="*/ 476178 h 598098"/>
                    <a:gd name="connsiteX3" fmla="*/ 17460 w 535436"/>
                    <a:gd name="connsiteY3" fmla="*/ 458925 h 598098"/>
                    <a:gd name="connsiteX4" fmla="*/ 34920 w 535436"/>
                    <a:gd name="connsiteY4" fmla="*/ 476178 h 598098"/>
                    <a:gd name="connsiteX5" fmla="*/ 34920 w 535436"/>
                    <a:gd name="connsiteY5" fmla="*/ 591197 h 598098"/>
                    <a:gd name="connsiteX6" fmla="*/ 17460 w 535436"/>
                    <a:gd name="connsiteY6" fmla="*/ 608450 h 598098"/>
                    <a:gd name="connsiteX7" fmla="*/ 151319 w 535436"/>
                    <a:gd name="connsiteY7" fmla="*/ 591197 h 598098"/>
                    <a:gd name="connsiteX8" fmla="*/ 151319 w 535436"/>
                    <a:gd name="connsiteY8" fmla="*/ 384163 h 598098"/>
                    <a:gd name="connsiteX9" fmla="*/ 133859 w 535436"/>
                    <a:gd name="connsiteY9" fmla="*/ 366910 h 598098"/>
                    <a:gd name="connsiteX10" fmla="*/ 116399 w 535436"/>
                    <a:gd name="connsiteY10" fmla="*/ 384163 h 598098"/>
                    <a:gd name="connsiteX11" fmla="*/ 116399 w 535436"/>
                    <a:gd name="connsiteY11" fmla="*/ 591197 h 598098"/>
                    <a:gd name="connsiteX12" fmla="*/ 133859 w 535436"/>
                    <a:gd name="connsiteY12" fmla="*/ 608450 h 598098"/>
                    <a:gd name="connsiteX13" fmla="*/ 151319 w 535436"/>
                    <a:gd name="connsiteY13" fmla="*/ 591197 h 598098"/>
                    <a:gd name="connsiteX14" fmla="*/ 384117 w 535436"/>
                    <a:gd name="connsiteY14" fmla="*/ 591197 h 598098"/>
                    <a:gd name="connsiteX15" fmla="*/ 384117 w 535436"/>
                    <a:gd name="connsiteY15" fmla="*/ 292148 h 598098"/>
                    <a:gd name="connsiteX16" fmla="*/ 366657 w 535436"/>
                    <a:gd name="connsiteY16" fmla="*/ 274895 h 598098"/>
                    <a:gd name="connsiteX17" fmla="*/ 349197 w 535436"/>
                    <a:gd name="connsiteY17" fmla="*/ 292148 h 598098"/>
                    <a:gd name="connsiteX18" fmla="*/ 349197 w 535436"/>
                    <a:gd name="connsiteY18" fmla="*/ 591197 h 598098"/>
                    <a:gd name="connsiteX19" fmla="*/ 366657 w 535436"/>
                    <a:gd name="connsiteY19" fmla="*/ 608450 h 598098"/>
                    <a:gd name="connsiteX20" fmla="*/ 384117 w 535436"/>
                    <a:gd name="connsiteY20" fmla="*/ 591197 h 598098"/>
                    <a:gd name="connsiteX21" fmla="*/ 267718 w 535436"/>
                    <a:gd name="connsiteY21" fmla="*/ 591197 h 598098"/>
                    <a:gd name="connsiteX22" fmla="*/ 267718 w 535436"/>
                    <a:gd name="connsiteY22" fmla="*/ 430171 h 598098"/>
                    <a:gd name="connsiteX23" fmla="*/ 250258 w 535436"/>
                    <a:gd name="connsiteY23" fmla="*/ 412918 h 598098"/>
                    <a:gd name="connsiteX24" fmla="*/ 232798 w 535436"/>
                    <a:gd name="connsiteY24" fmla="*/ 430171 h 598098"/>
                    <a:gd name="connsiteX25" fmla="*/ 232798 w 535436"/>
                    <a:gd name="connsiteY25" fmla="*/ 591197 h 598098"/>
                    <a:gd name="connsiteX26" fmla="*/ 250258 w 535436"/>
                    <a:gd name="connsiteY26" fmla="*/ 608450 h 598098"/>
                    <a:gd name="connsiteX27" fmla="*/ 267718 w 535436"/>
                    <a:gd name="connsiteY27" fmla="*/ 591197 h 598098"/>
                    <a:gd name="connsiteX28" fmla="*/ 20137 w 535436"/>
                    <a:gd name="connsiteY28" fmla="*/ 308021 h 598098"/>
                    <a:gd name="connsiteX29" fmla="*/ 462454 w 535436"/>
                    <a:gd name="connsiteY29" fmla="*/ 96386 h 598098"/>
                    <a:gd name="connsiteX30" fmla="*/ 475956 w 535436"/>
                    <a:gd name="connsiteY30" fmla="*/ 84884 h 598098"/>
                    <a:gd name="connsiteX31" fmla="*/ 488876 w 535436"/>
                    <a:gd name="connsiteY31" fmla="*/ 74302 h 598098"/>
                    <a:gd name="connsiteX32" fmla="*/ 492718 w 535436"/>
                    <a:gd name="connsiteY32" fmla="*/ 75682 h 598098"/>
                    <a:gd name="connsiteX33" fmla="*/ 506104 w 535436"/>
                    <a:gd name="connsiteY33" fmla="*/ 78213 h 598098"/>
                    <a:gd name="connsiteX34" fmla="*/ 545679 w 535436"/>
                    <a:gd name="connsiteY34" fmla="*/ 39106 h 598098"/>
                    <a:gd name="connsiteX35" fmla="*/ 506104 w 535436"/>
                    <a:gd name="connsiteY35" fmla="*/ 0 h 598098"/>
                    <a:gd name="connsiteX36" fmla="*/ 466528 w 535436"/>
                    <a:gd name="connsiteY36" fmla="*/ 39106 h 598098"/>
                    <a:gd name="connsiteX37" fmla="*/ 467226 w 535436"/>
                    <a:gd name="connsiteY37" fmla="*/ 45778 h 598098"/>
                    <a:gd name="connsiteX38" fmla="*/ 467226 w 535436"/>
                    <a:gd name="connsiteY38" fmla="*/ 50148 h 598098"/>
                    <a:gd name="connsiteX39" fmla="*/ 454073 w 535436"/>
                    <a:gd name="connsiteY39" fmla="*/ 61075 h 598098"/>
                    <a:gd name="connsiteX40" fmla="*/ 440804 w 535436"/>
                    <a:gd name="connsiteY40" fmla="*/ 72577 h 598098"/>
                    <a:gd name="connsiteX41" fmla="*/ 14783 w 535436"/>
                    <a:gd name="connsiteY41" fmla="*/ 276045 h 598098"/>
                    <a:gd name="connsiteX42" fmla="*/ 4190 w 535436"/>
                    <a:gd name="connsiteY42" fmla="*/ 282601 h 598098"/>
                    <a:gd name="connsiteX43" fmla="*/ 1397 w 535436"/>
                    <a:gd name="connsiteY43" fmla="*/ 294103 h 598098"/>
                    <a:gd name="connsiteX44" fmla="*/ 17460 w 535436"/>
                    <a:gd name="connsiteY44" fmla="*/ 308251 h 59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5436" h="598098">
                      <a:moveTo>
                        <a:pt x="17460" y="608450"/>
                      </a:moveTo>
                      <a:cubicBezTo>
                        <a:pt x="7817" y="608450"/>
                        <a:pt x="0" y="600726"/>
                        <a:pt x="0" y="591197"/>
                      </a:cubicBezTo>
                      <a:lnTo>
                        <a:pt x="0" y="476178"/>
                      </a:lnTo>
                      <a:cubicBezTo>
                        <a:pt x="0" y="466650"/>
                        <a:pt x="7817" y="458925"/>
                        <a:pt x="17460" y="458925"/>
                      </a:cubicBezTo>
                      <a:cubicBezTo>
                        <a:pt x="27103" y="458925"/>
                        <a:pt x="34920" y="466650"/>
                        <a:pt x="34920" y="476178"/>
                      </a:cubicBezTo>
                      <a:lnTo>
                        <a:pt x="34920" y="591197"/>
                      </a:lnTo>
                      <a:cubicBezTo>
                        <a:pt x="34920" y="600726"/>
                        <a:pt x="27103" y="608450"/>
                        <a:pt x="17460" y="608450"/>
                      </a:cubicBezTo>
                      <a:close/>
                      <a:moveTo>
                        <a:pt x="151319" y="591197"/>
                      </a:moveTo>
                      <a:lnTo>
                        <a:pt x="151319" y="384163"/>
                      </a:lnTo>
                      <a:cubicBezTo>
                        <a:pt x="151319" y="374635"/>
                        <a:pt x="143502" y="366910"/>
                        <a:pt x="133859" y="366910"/>
                      </a:cubicBezTo>
                      <a:cubicBezTo>
                        <a:pt x="124216" y="366910"/>
                        <a:pt x="116399" y="374635"/>
                        <a:pt x="116399" y="384163"/>
                      </a:cubicBezTo>
                      <a:lnTo>
                        <a:pt x="116399" y="591197"/>
                      </a:lnTo>
                      <a:cubicBezTo>
                        <a:pt x="116399" y="600726"/>
                        <a:pt x="124216" y="608450"/>
                        <a:pt x="133859" y="608450"/>
                      </a:cubicBezTo>
                      <a:cubicBezTo>
                        <a:pt x="143502" y="608450"/>
                        <a:pt x="151319" y="600726"/>
                        <a:pt x="151319" y="591197"/>
                      </a:cubicBezTo>
                      <a:close/>
                      <a:moveTo>
                        <a:pt x="384117" y="591197"/>
                      </a:moveTo>
                      <a:lnTo>
                        <a:pt x="384117" y="292148"/>
                      </a:lnTo>
                      <a:cubicBezTo>
                        <a:pt x="384117" y="282619"/>
                        <a:pt x="376300" y="274895"/>
                        <a:pt x="366657" y="274895"/>
                      </a:cubicBezTo>
                      <a:cubicBezTo>
                        <a:pt x="357015" y="274895"/>
                        <a:pt x="349197" y="282619"/>
                        <a:pt x="349197" y="292148"/>
                      </a:cubicBezTo>
                      <a:lnTo>
                        <a:pt x="349197" y="591197"/>
                      </a:lnTo>
                      <a:cubicBezTo>
                        <a:pt x="349197" y="600726"/>
                        <a:pt x="357015" y="608450"/>
                        <a:pt x="366657" y="608450"/>
                      </a:cubicBezTo>
                      <a:cubicBezTo>
                        <a:pt x="376300" y="608450"/>
                        <a:pt x="384117" y="600726"/>
                        <a:pt x="384117" y="591197"/>
                      </a:cubicBezTo>
                      <a:close/>
                      <a:moveTo>
                        <a:pt x="267718" y="591197"/>
                      </a:moveTo>
                      <a:lnTo>
                        <a:pt x="267718" y="430171"/>
                      </a:lnTo>
                      <a:cubicBezTo>
                        <a:pt x="267718" y="420642"/>
                        <a:pt x="259901" y="412918"/>
                        <a:pt x="250258" y="412918"/>
                      </a:cubicBezTo>
                      <a:cubicBezTo>
                        <a:pt x="240615" y="412918"/>
                        <a:pt x="232798" y="420642"/>
                        <a:pt x="232798" y="430171"/>
                      </a:cubicBezTo>
                      <a:lnTo>
                        <a:pt x="232798" y="591197"/>
                      </a:lnTo>
                      <a:cubicBezTo>
                        <a:pt x="232798" y="600726"/>
                        <a:pt x="240615" y="608450"/>
                        <a:pt x="250258" y="608450"/>
                      </a:cubicBezTo>
                      <a:cubicBezTo>
                        <a:pt x="259901" y="608450"/>
                        <a:pt x="267718" y="600726"/>
                        <a:pt x="267718" y="591197"/>
                      </a:cubicBezTo>
                      <a:close/>
                      <a:moveTo>
                        <a:pt x="20137" y="308021"/>
                      </a:moveTo>
                      <a:cubicBezTo>
                        <a:pt x="259687" y="268569"/>
                        <a:pt x="367472" y="177129"/>
                        <a:pt x="462454" y="96386"/>
                      </a:cubicBezTo>
                      <a:lnTo>
                        <a:pt x="475956" y="84884"/>
                      </a:lnTo>
                      <a:lnTo>
                        <a:pt x="488876" y="74302"/>
                      </a:lnTo>
                      <a:lnTo>
                        <a:pt x="492718" y="75682"/>
                      </a:lnTo>
                      <a:cubicBezTo>
                        <a:pt x="496988" y="77320"/>
                        <a:pt x="501523" y="78177"/>
                        <a:pt x="506104" y="78213"/>
                      </a:cubicBezTo>
                      <a:cubicBezTo>
                        <a:pt x="527961" y="78213"/>
                        <a:pt x="545679" y="60704"/>
                        <a:pt x="545679" y="39106"/>
                      </a:cubicBezTo>
                      <a:cubicBezTo>
                        <a:pt x="545679" y="17509"/>
                        <a:pt x="527961" y="0"/>
                        <a:pt x="506104" y="0"/>
                      </a:cubicBezTo>
                      <a:cubicBezTo>
                        <a:pt x="484246" y="0"/>
                        <a:pt x="466528" y="17509"/>
                        <a:pt x="466528" y="39106"/>
                      </a:cubicBezTo>
                      <a:cubicBezTo>
                        <a:pt x="466582" y="41345"/>
                        <a:pt x="466815" y="43576"/>
                        <a:pt x="467226" y="45778"/>
                      </a:cubicBezTo>
                      <a:lnTo>
                        <a:pt x="467226" y="50148"/>
                      </a:lnTo>
                      <a:lnTo>
                        <a:pt x="454073" y="61075"/>
                      </a:lnTo>
                      <a:lnTo>
                        <a:pt x="440804" y="72577"/>
                      </a:lnTo>
                      <a:cubicBezTo>
                        <a:pt x="345007" y="153780"/>
                        <a:pt x="245486" y="238319"/>
                        <a:pt x="14783" y="276045"/>
                      </a:cubicBezTo>
                      <a:cubicBezTo>
                        <a:pt x="10496" y="276715"/>
                        <a:pt x="6671" y="279083"/>
                        <a:pt x="4190" y="282601"/>
                      </a:cubicBezTo>
                      <a:cubicBezTo>
                        <a:pt x="1783" y="285931"/>
                        <a:pt x="781" y="290056"/>
                        <a:pt x="1397" y="294103"/>
                      </a:cubicBezTo>
                      <a:cubicBezTo>
                        <a:pt x="2342" y="302164"/>
                        <a:pt x="9248" y="308246"/>
                        <a:pt x="17460" y="308251"/>
                      </a:cubicBezTo>
                      <a:close/>
                    </a:path>
                  </a:pathLst>
                </a:custGeom>
                <a:solidFill>
                  <a:srgbClr val="FFFFFF"/>
                </a:solidFill>
                <a:ln w="11552" cap="flat">
                  <a:noFill/>
                  <a:prstDash val="solid"/>
                  <a:miter/>
                </a:ln>
              </p:spPr>
              <p:txBody>
                <a:bodyPr rtlCol="0" anchor="ct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grpSp>
          <p:grpSp>
            <p:nvGrpSpPr>
              <p:cNvPr id="214" name="Group 53">
                <a:extLst>
                  <a:ext uri="{FF2B5EF4-FFF2-40B4-BE49-F238E27FC236}">
                    <a16:creationId xmlns:a16="http://schemas.microsoft.com/office/drawing/2014/main" id="{FA98D563-6C96-A941-8BE9-D13A8292562B}"/>
                  </a:ext>
                </a:extLst>
              </p:cNvPr>
              <p:cNvGrpSpPr>
                <a:grpSpLocks noChangeAspect="1"/>
              </p:cNvGrpSpPr>
              <p:nvPr/>
            </p:nvGrpSpPr>
            <p:grpSpPr bwMode="auto">
              <a:xfrm>
                <a:off x="8972751" y="3239529"/>
                <a:ext cx="438332" cy="339147"/>
                <a:chOff x="6827" y="954"/>
                <a:chExt cx="274" cy="212"/>
              </a:xfrm>
            </p:grpSpPr>
            <p:sp>
              <p:nvSpPr>
                <p:cNvPr id="215" name="Freeform 54">
                  <a:extLst>
                    <a:ext uri="{FF2B5EF4-FFF2-40B4-BE49-F238E27FC236}">
                      <a16:creationId xmlns:a16="http://schemas.microsoft.com/office/drawing/2014/main" id="{064FE123-9A87-A146-9363-4F8B76315206}"/>
                    </a:ext>
                  </a:extLst>
                </p:cNvPr>
                <p:cNvSpPr>
                  <a:spLocks noEditPoints="1"/>
                </p:cNvSpPr>
                <p:nvPr/>
              </p:nvSpPr>
              <p:spPr bwMode="auto">
                <a:xfrm>
                  <a:off x="6827" y="954"/>
                  <a:ext cx="274" cy="212"/>
                </a:xfrm>
                <a:custGeom>
                  <a:avLst/>
                  <a:gdLst>
                    <a:gd name="T0" fmla="*/ 249 w 252"/>
                    <a:gd name="T1" fmla="*/ 57 h 188"/>
                    <a:gd name="T2" fmla="*/ 129 w 252"/>
                    <a:gd name="T3" fmla="*/ 1 h 188"/>
                    <a:gd name="T4" fmla="*/ 123 w 252"/>
                    <a:gd name="T5" fmla="*/ 1 h 188"/>
                    <a:gd name="T6" fmla="*/ 3 w 252"/>
                    <a:gd name="T7" fmla="*/ 62 h 188"/>
                    <a:gd name="T8" fmla="*/ 0 w 252"/>
                    <a:gd name="T9" fmla="*/ 67 h 188"/>
                    <a:gd name="T10" fmla="*/ 4 w 252"/>
                    <a:gd name="T11" fmla="*/ 73 h 188"/>
                    <a:gd name="T12" fmla="*/ 56 w 252"/>
                    <a:gd name="T13" fmla="*/ 95 h 188"/>
                    <a:gd name="T14" fmla="*/ 56 w 252"/>
                    <a:gd name="T15" fmla="*/ 96 h 188"/>
                    <a:gd name="T16" fmla="*/ 56 w 252"/>
                    <a:gd name="T17" fmla="*/ 150 h 188"/>
                    <a:gd name="T18" fmla="*/ 65 w 252"/>
                    <a:gd name="T19" fmla="*/ 168 h 188"/>
                    <a:gd name="T20" fmla="*/ 126 w 252"/>
                    <a:gd name="T21" fmla="*/ 188 h 188"/>
                    <a:gd name="T22" fmla="*/ 187 w 252"/>
                    <a:gd name="T23" fmla="*/ 168 h 188"/>
                    <a:gd name="T24" fmla="*/ 196 w 252"/>
                    <a:gd name="T25" fmla="*/ 150 h 188"/>
                    <a:gd name="T26" fmla="*/ 196 w 252"/>
                    <a:gd name="T27" fmla="*/ 94 h 188"/>
                    <a:gd name="T28" fmla="*/ 196 w 252"/>
                    <a:gd name="T29" fmla="*/ 92 h 188"/>
                    <a:gd name="T30" fmla="*/ 222 w 252"/>
                    <a:gd name="T31" fmla="*/ 80 h 188"/>
                    <a:gd name="T32" fmla="*/ 224 w 252"/>
                    <a:gd name="T33" fmla="*/ 85 h 188"/>
                    <a:gd name="T34" fmla="*/ 224 w 252"/>
                    <a:gd name="T35" fmla="*/ 137 h 188"/>
                    <a:gd name="T36" fmla="*/ 230 w 252"/>
                    <a:gd name="T37" fmla="*/ 143 h 188"/>
                    <a:gd name="T38" fmla="*/ 236 w 252"/>
                    <a:gd name="T39" fmla="*/ 137 h 188"/>
                    <a:gd name="T40" fmla="*/ 236 w 252"/>
                    <a:gd name="T41" fmla="*/ 85 h 188"/>
                    <a:gd name="T42" fmla="*/ 233 w 252"/>
                    <a:gd name="T43" fmla="*/ 75 h 188"/>
                    <a:gd name="T44" fmla="*/ 249 w 252"/>
                    <a:gd name="T45" fmla="*/ 67 h 188"/>
                    <a:gd name="T46" fmla="*/ 252 w 252"/>
                    <a:gd name="T47" fmla="*/ 62 h 188"/>
                    <a:gd name="T48" fmla="*/ 249 w 252"/>
                    <a:gd name="T49" fmla="*/ 57 h 188"/>
                    <a:gd name="T50" fmla="*/ 126 w 252"/>
                    <a:gd name="T51" fmla="*/ 13 h 188"/>
                    <a:gd name="T52" fmla="*/ 232 w 252"/>
                    <a:gd name="T53" fmla="*/ 62 h 188"/>
                    <a:gd name="T54" fmla="*/ 224 w 252"/>
                    <a:gd name="T55" fmla="*/ 65 h 188"/>
                    <a:gd name="T56" fmla="*/ 216 w 252"/>
                    <a:gd name="T57" fmla="*/ 63 h 188"/>
                    <a:gd name="T58" fmla="*/ 126 w 252"/>
                    <a:gd name="T59" fmla="*/ 56 h 188"/>
                    <a:gd name="T60" fmla="*/ 120 w 252"/>
                    <a:gd name="T61" fmla="*/ 62 h 188"/>
                    <a:gd name="T62" fmla="*/ 126 w 252"/>
                    <a:gd name="T63" fmla="*/ 68 h 188"/>
                    <a:gd name="T64" fmla="*/ 206 w 252"/>
                    <a:gd name="T65" fmla="*/ 74 h 188"/>
                    <a:gd name="T66" fmla="*/ 126 w 252"/>
                    <a:gd name="T67" fmla="*/ 111 h 188"/>
                    <a:gd name="T68" fmla="*/ 20 w 252"/>
                    <a:gd name="T69" fmla="*/ 67 h 188"/>
                    <a:gd name="T70" fmla="*/ 126 w 252"/>
                    <a:gd name="T71" fmla="*/ 13 h 188"/>
                    <a:gd name="T72" fmla="*/ 184 w 252"/>
                    <a:gd name="T73" fmla="*/ 150 h 188"/>
                    <a:gd name="T74" fmla="*/ 180 w 252"/>
                    <a:gd name="T75" fmla="*/ 158 h 188"/>
                    <a:gd name="T76" fmla="*/ 126 w 252"/>
                    <a:gd name="T77" fmla="*/ 176 h 188"/>
                    <a:gd name="T78" fmla="*/ 72 w 252"/>
                    <a:gd name="T79" fmla="*/ 158 h 188"/>
                    <a:gd name="T80" fmla="*/ 68 w 252"/>
                    <a:gd name="T81" fmla="*/ 150 h 188"/>
                    <a:gd name="T82" fmla="*/ 68 w 252"/>
                    <a:gd name="T83" fmla="*/ 100 h 188"/>
                    <a:gd name="T84" fmla="*/ 124 w 252"/>
                    <a:gd name="T85" fmla="*/ 124 h 188"/>
                    <a:gd name="T86" fmla="*/ 126 w 252"/>
                    <a:gd name="T87" fmla="*/ 124 h 188"/>
                    <a:gd name="T88" fmla="*/ 129 w 252"/>
                    <a:gd name="T89" fmla="*/ 123 h 188"/>
                    <a:gd name="T90" fmla="*/ 184 w 252"/>
                    <a:gd name="T91" fmla="*/ 98 h 188"/>
                    <a:gd name="T92" fmla="*/ 184 w 252"/>
                    <a:gd name="T93" fmla="*/ 15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2" h="188">
                      <a:moveTo>
                        <a:pt x="249" y="57"/>
                      </a:moveTo>
                      <a:cubicBezTo>
                        <a:pt x="129" y="1"/>
                        <a:pt x="129" y="1"/>
                        <a:pt x="129" y="1"/>
                      </a:cubicBezTo>
                      <a:cubicBezTo>
                        <a:pt x="127" y="0"/>
                        <a:pt x="125" y="0"/>
                        <a:pt x="123" y="1"/>
                      </a:cubicBezTo>
                      <a:cubicBezTo>
                        <a:pt x="3" y="62"/>
                        <a:pt x="3" y="62"/>
                        <a:pt x="3" y="62"/>
                      </a:cubicBezTo>
                      <a:cubicBezTo>
                        <a:pt x="1" y="63"/>
                        <a:pt x="0" y="65"/>
                        <a:pt x="0" y="67"/>
                      </a:cubicBezTo>
                      <a:cubicBezTo>
                        <a:pt x="0" y="70"/>
                        <a:pt x="2" y="72"/>
                        <a:pt x="4" y="73"/>
                      </a:cubicBezTo>
                      <a:cubicBezTo>
                        <a:pt x="56" y="95"/>
                        <a:pt x="56" y="95"/>
                        <a:pt x="56" y="95"/>
                      </a:cubicBezTo>
                      <a:cubicBezTo>
                        <a:pt x="56" y="95"/>
                        <a:pt x="56" y="95"/>
                        <a:pt x="56" y="96"/>
                      </a:cubicBezTo>
                      <a:cubicBezTo>
                        <a:pt x="56" y="150"/>
                        <a:pt x="56" y="150"/>
                        <a:pt x="56" y="150"/>
                      </a:cubicBezTo>
                      <a:cubicBezTo>
                        <a:pt x="56" y="157"/>
                        <a:pt x="59" y="164"/>
                        <a:pt x="65" y="168"/>
                      </a:cubicBezTo>
                      <a:cubicBezTo>
                        <a:pt x="90" y="185"/>
                        <a:pt x="114" y="188"/>
                        <a:pt x="126" y="188"/>
                      </a:cubicBezTo>
                      <a:cubicBezTo>
                        <a:pt x="153" y="188"/>
                        <a:pt x="174" y="177"/>
                        <a:pt x="187" y="168"/>
                      </a:cubicBezTo>
                      <a:cubicBezTo>
                        <a:pt x="193" y="164"/>
                        <a:pt x="196" y="157"/>
                        <a:pt x="196" y="150"/>
                      </a:cubicBezTo>
                      <a:cubicBezTo>
                        <a:pt x="196" y="94"/>
                        <a:pt x="196" y="94"/>
                        <a:pt x="196" y="94"/>
                      </a:cubicBezTo>
                      <a:cubicBezTo>
                        <a:pt x="196" y="93"/>
                        <a:pt x="196" y="93"/>
                        <a:pt x="196" y="92"/>
                      </a:cubicBezTo>
                      <a:cubicBezTo>
                        <a:pt x="222" y="80"/>
                        <a:pt x="222" y="80"/>
                        <a:pt x="222" y="80"/>
                      </a:cubicBezTo>
                      <a:cubicBezTo>
                        <a:pt x="223" y="81"/>
                        <a:pt x="224" y="83"/>
                        <a:pt x="224" y="85"/>
                      </a:cubicBezTo>
                      <a:cubicBezTo>
                        <a:pt x="224" y="137"/>
                        <a:pt x="224" y="137"/>
                        <a:pt x="224" y="137"/>
                      </a:cubicBezTo>
                      <a:cubicBezTo>
                        <a:pt x="224" y="140"/>
                        <a:pt x="227" y="143"/>
                        <a:pt x="230" y="143"/>
                      </a:cubicBezTo>
                      <a:cubicBezTo>
                        <a:pt x="233" y="143"/>
                        <a:pt x="236" y="140"/>
                        <a:pt x="236" y="137"/>
                      </a:cubicBezTo>
                      <a:cubicBezTo>
                        <a:pt x="236" y="85"/>
                        <a:pt x="236" y="85"/>
                        <a:pt x="236" y="85"/>
                      </a:cubicBezTo>
                      <a:cubicBezTo>
                        <a:pt x="236" y="81"/>
                        <a:pt x="235" y="78"/>
                        <a:pt x="233" y="75"/>
                      </a:cubicBezTo>
                      <a:cubicBezTo>
                        <a:pt x="249" y="67"/>
                        <a:pt x="249" y="67"/>
                        <a:pt x="249" y="67"/>
                      </a:cubicBezTo>
                      <a:cubicBezTo>
                        <a:pt x="251" y="66"/>
                        <a:pt x="252" y="64"/>
                        <a:pt x="252" y="62"/>
                      </a:cubicBezTo>
                      <a:cubicBezTo>
                        <a:pt x="252" y="60"/>
                        <a:pt x="251" y="58"/>
                        <a:pt x="249" y="57"/>
                      </a:cubicBezTo>
                      <a:close/>
                      <a:moveTo>
                        <a:pt x="126" y="13"/>
                      </a:moveTo>
                      <a:cubicBezTo>
                        <a:pt x="232" y="62"/>
                        <a:pt x="232" y="62"/>
                        <a:pt x="232" y="62"/>
                      </a:cubicBezTo>
                      <a:cubicBezTo>
                        <a:pt x="224" y="65"/>
                        <a:pt x="224" y="65"/>
                        <a:pt x="224" y="65"/>
                      </a:cubicBezTo>
                      <a:cubicBezTo>
                        <a:pt x="222" y="64"/>
                        <a:pt x="219" y="63"/>
                        <a:pt x="216" y="63"/>
                      </a:cubicBezTo>
                      <a:cubicBezTo>
                        <a:pt x="126" y="56"/>
                        <a:pt x="126" y="56"/>
                        <a:pt x="126" y="56"/>
                      </a:cubicBezTo>
                      <a:cubicBezTo>
                        <a:pt x="123" y="56"/>
                        <a:pt x="120" y="58"/>
                        <a:pt x="120" y="62"/>
                      </a:cubicBezTo>
                      <a:cubicBezTo>
                        <a:pt x="120" y="65"/>
                        <a:pt x="122" y="68"/>
                        <a:pt x="126" y="68"/>
                      </a:cubicBezTo>
                      <a:cubicBezTo>
                        <a:pt x="206" y="74"/>
                        <a:pt x="206" y="74"/>
                        <a:pt x="206" y="74"/>
                      </a:cubicBezTo>
                      <a:cubicBezTo>
                        <a:pt x="126" y="111"/>
                        <a:pt x="126" y="111"/>
                        <a:pt x="126" y="111"/>
                      </a:cubicBezTo>
                      <a:cubicBezTo>
                        <a:pt x="20" y="67"/>
                        <a:pt x="20" y="67"/>
                        <a:pt x="20" y="67"/>
                      </a:cubicBezTo>
                      <a:lnTo>
                        <a:pt x="126" y="13"/>
                      </a:lnTo>
                      <a:close/>
                      <a:moveTo>
                        <a:pt x="184" y="150"/>
                      </a:moveTo>
                      <a:cubicBezTo>
                        <a:pt x="184" y="153"/>
                        <a:pt x="183" y="156"/>
                        <a:pt x="180" y="158"/>
                      </a:cubicBezTo>
                      <a:cubicBezTo>
                        <a:pt x="169" y="166"/>
                        <a:pt x="150" y="176"/>
                        <a:pt x="126" y="176"/>
                      </a:cubicBezTo>
                      <a:cubicBezTo>
                        <a:pt x="115" y="176"/>
                        <a:pt x="94" y="174"/>
                        <a:pt x="72" y="158"/>
                      </a:cubicBezTo>
                      <a:cubicBezTo>
                        <a:pt x="70" y="156"/>
                        <a:pt x="68" y="153"/>
                        <a:pt x="68" y="150"/>
                      </a:cubicBezTo>
                      <a:cubicBezTo>
                        <a:pt x="68" y="100"/>
                        <a:pt x="68" y="100"/>
                        <a:pt x="68" y="100"/>
                      </a:cubicBezTo>
                      <a:cubicBezTo>
                        <a:pt x="124" y="124"/>
                        <a:pt x="124" y="124"/>
                        <a:pt x="124" y="124"/>
                      </a:cubicBezTo>
                      <a:cubicBezTo>
                        <a:pt x="124" y="124"/>
                        <a:pt x="125" y="124"/>
                        <a:pt x="126" y="124"/>
                      </a:cubicBezTo>
                      <a:cubicBezTo>
                        <a:pt x="127" y="124"/>
                        <a:pt x="128" y="124"/>
                        <a:pt x="129" y="123"/>
                      </a:cubicBezTo>
                      <a:cubicBezTo>
                        <a:pt x="184" y="98"/>
                        <a:pt x="184" y="98"/>
                        <a:pt x="184" y="98"/>
                      </a:cubicBezTo>
                      <a:lnTo>
                        <a:pt x="184"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293E40"/>
                    </a:solidFill>
                    <a:effectLst/>
                    <a:uLnTx/>
                    <a:uFillTx/>
                    <a:latin typeface="Century Gothic" panose="020F0302020204030204"/>
                  </a:endParaRPr>
                </a:p>
              </p:txBody>
            </p:sp>
            <p:sp>
              <p:nvSpPr>
                <p:cNvPr id="216" name="Freeform 55">
                  <a:extLst>
                    <a:ext uri="{FF2B5EF4-FFF2-40B4-BE49-F238E27FC236}">
                      <a16:creationId xmlns:a16="http://schemas.microsoft.com/office/drawing/2014/main" id="{FD894D42-A5B3-CC4F-B3B9-28A657615B6E}"/>
                    </a:ext>
                  </a:extLst>
                </p:cNvPr>
                <p:cNvSpPr>
                  <a:spLocks/>
                </p:cNvSpPr>
                <p:nvPr/>
              </p:nvSpPr>
              <p:spPr bwMode="auto">
                <a:xfrm>
                  <a:off x="7060" y="1098"/>
                  <a:ext cx="34" cy="68"/>
                </a:xfrm>
                <a:custGeom>
                  <a:avLst/>
                  <a:gdLst>
                    <a:gd name="T0" fmla="*/ 28 w 32"/>
                    <a:gd name="T1" fmla="*/ 15 h 60"/>
                    <a:gd name="T2" fmla="*/ 16 w 32"/>
                    <a:gd name="T3" fmla="*/ 0 h 60"/>
                    <a:gd name="T4" fmla="*/ 4 w 32"/>
                    <a:gd name="T5" fmla="*/ 14 h 60"/>
                    <a:gd name="T6" fmla="*/ 0 w 32"/>
                    <a:gd name="T7" fmla="*/ 53 h 60"/>
                    <a:gd name="T8" fmla="*/ 2 w 32"/>
                    <a:gd name="T9" fmla="*/ 58 h 60"/>
                    <a:gd name="T10" fmla="*/ 6 w 32"/>
                    <a:gd name="T11" fmla="*/ 60 h 60"/>
                    <a:gd name="T12" fmla="*/ 26 w 32"/>
                    <a:gd name="T13" fmla="*/ 60 h 60"/>
                    <a:gd name="T14" fmla="*/ 30 w 32"/>
                    <a:gd name="T15" fmla="*/ 58 h 60"/>
                    <a:gd name="T16" fmla="*/ 32 w 32"/>
                    <a:gd name="T17" fmla="*/ 53 h 60"/>
                    <a:gd name="T18" fmla="*/ 28 w 32"/>
                    <a:gd name="T19"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60">
                      <a:moveTo>
                        <a:pt x="28" y="15"/>
                      </a:moveTo>
                      <a:cubicBezTo>
                        <a:pt x="27" y="6"/>
                        <a:pt x="22" y="0"/>
                        <a:pt x="16" y="0"/>
                      </a:cubicBezTo>
                      <a:cubicBezTo>
                        <a:pt x="10" y="0"/>
                        <a:pt x="5" y="6"/>
                        <a:pt x="4" y="14"/>
                      </a:cubicBezTo>
                      <a:cubicBezTo>
                        <a:pt x="0" y="53"/>
                        <a:pt x="0" y="53"/>
                        <a:pt x="0" y="53"/>
                      </a:cubicBezTo>
                      <a:cubicBezTo>
                        <a:pt x="0" y="55"/>
                        <a:pt x="1" y="57"/>
                        <a:pt x="2" y="58"/>
                      </a:cubicBezTo>
                      <a:cubicBezTo>
                        <a:pt x="3" y="59"/>
                        <a:pt x="5" y="60"/>
                        <a:pt x="6" y="60"/>
                      </a:cubicBezTo>
                      <a:cubicBezTo>
                        <a:pt x="26" y="60"/>
                        <a:pt x="26" y="60"/>
                        <a:pt x="26" y="60"/>
                      </a:cubicBezTo>
                      <a:cubicBezTo>
                        <a:pt x="27" y="60"/>
                        <a:pt x="29" y="59"/>
                        <a:pt x="30" y="58"/>
                      </a:cubicBezTo>
                      <a:cubicBezTo>
                        <a:pt x="31" y="57"/>
                        <a:pt x="32" y="55"/>
                        <a:pt x="32" y="53"/>
                      </a:cubicBezTo>
                      <a:lnTo>
                        <a:pt x="28" y="15"/>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grpSp>
          <p:grpSp>
            <p:nvGrpSpPr>
              <p:cNvPr id="217" name="Group 9">
                <a:extLst>
                  <a:ext uri="{FF2B5EF4-FFF2-40B4-BE49-F238E27FC236}">
                    <a16:creationId xmlns:a16="http://schemas.microsoft.com/office/drawing/2014/main" id="{68B958B9-5C56-E74B-AFC2-3ED375667162}"/>
                  </a:ext>
                </a:extLst>
              </p:cNvPr>
              <p:cNvGrpSpPr>
                <a:grpSpLocks noChangeAspect="1"/>
              </p:cNvGrpSpPr>
              <p:nvPr/>
            </p:nvGrpSpPr>
            <p:grpSpPr bwMode="auto">
              <a:xfrm>
                <a:off x="9988335" y="3217584"/>
                <a:ext cx="369741" cy="376896"/>
                <a:chOff x="1232" y="859"/>
                <a:chExt cx="310" cy="316"/>
              </a:xfrm>
            </p:grpSpPr>
            <p:sp>
              <p:nvSpPr>
                <p:cNvPr id="218" name="Freeform 10">
                  <a:extLst>
                    <a:ext uri="{FF2B5EF4-FFF2-40B4-BE49-F238E27FC236}">
                      <a16:creationId xmlns:a16="http://schemas.microsoft.com/office/drawing/2014/main" id="{833B2C60-864D-174A-81D9-7DEF0DA65679}"/>
                    </a:ext>
                  </a:extLst>
                </p:cNvPr>
                <p:cNvSpPr>
                  <a:spLocks noEditPoints="1"/>
                </p:cNvSpPr>
                <p:nvPr/>
              </p:nvSpPr>
              <p:spPr bwMode="auto">
                <a:xfrm>
                  <a:off x="1432" y="1054"/>
                  <a:ext cx="110" cy="121"/>
                </a:xfrm>
                <a:custGeom>
                  <a:avLst/>
                  <a:gdLst>
                    <a:gd name="T0" fmla="*/ 59 w 89"/>
                    <a:gd name="T1" fmla="*/ 47 h 94"/>
                    <a:gd name="T2" fmla="*/ 44 w 89"/>
                    <a:gd name="T3" fmla="*/ 61 h 94"/>
                    <a:gd name="T4" fmla="*/ 30 w 89"/>
                    <a:gd name="T5" fmla="*/ 47 h 94"/>
                    <a:gd name="T6" fmla="*/ 44 w 89"/>
                    <a:gd name="T7" fmla="*/ 33 h 94"/>
                    <a:gd name="T8" fmla="*/ 59 w 89"/>
                    <a:gd name="T9" fmla="*/ 47 h 94"/>
                    <a:gd name="T10" fmla="*/ 83 w 89"/>
                    <a:gd name="T11" fmla="*/ 75 h 94"/>
                    <a:gd name="T12" fmla="*/ 88 w 89"/>
                    <a:gd name="T13" fmla="*/ 66 h 94"/>
                    <a:gd name="T14" fmla="*/ 87 w 89"/>
                    <a:gd name="T15" fmla="*/ 61 h 94"/>
                    <a:gd name="T16" fmla="*/ 81 w 89"/>
                    <a:gd name="T17" fmla="*/ 56 h 94"/>
                    <a:gd name="T18" fmla="*/ 82 w 89"/>
                    <a:gd name="T19" fmla="*/ 47 h 94"/>
                    <a:gd name="T20" fmla="*/ 81 w 89"/>
                    <a:gd name="T21" fmla="*/ 38 h 94"/>
                    <a:gd name="T22" fmla="*/ 87 w 89"/>
                    <a:gd name="T23" fmla="*/ 33 h 94"/>
                    <a:gd name="T24" fmla="*/ 88 w 89"/>
                    <a:gd name="T25" fmla="*/ 28 h 94"/>
                    <a:gd name="T26" fmla="*/ 83 w 89"/>
                    <a:gd name="T27" fmla="*/ 19 h 94"/>
                    <a:gd name="T28" fmla="*/ 78 w 89"/>
                    <a:gd name="T29" fmla="*/ 17 h 94"/>
                    <a:gd name="T30" fmla="*/ 70 w 89"/>
                    <a:gd name="T31" fmla="*/ 20 h 94"/>
                    <a:gd name="T32" fmla="*/ 55 w 89"/>
                    <a:gd name="T33" fmla="*/ 11 h 94"/>
                    <a:gd name="T34" fmla="*/ 54 w 89"/>
                    <a:gd name="T35" fmla="*/ 3 h 94"/>
                    <a:gd name="T36" fmla="*/ 49 w 89"/>
                    <a:gd name="T37" fmla="*/ 0 h 94"/>
                    <a:gd name="T38" fmla="*/ 39 w 89"/>
                    <a:gd name="T39" fmla="*/ 0 h 94"/>
                    <a:gd name="T40" fmla="*/ 35 w 89"/>
                    <a:gd name="T41" fmla="*/ 3 h 94"/>
                    <a:gd name="T42" fmla="*/ 34 w 89"/>
                    <a:gd name="T43" fmla="*/ 11 h 94"/>
                    <a:gd name="T44" fmla="*/ 18 w 89"/>
                    <a:gd name="T45" fmla="*/ 20 h 94"/>
                    <a:gd name="T46" fmla="*/ 11 w 89"/>
                    <a:gd name="T47" fmla="*/ 17 h 94"/>
                    <a:gd name="T48" fmla="*/ 6 w 89"/>
                    <a:gd name="T49" fmla="*/ 19 h 94"/>
                    <a:gd name="T50" fmla="*/ 1 w 89"/>
                    <a:gd name="T51" fmla="*/ 28 h 94"/>
                    <a:gd name="T52" fmla="*/ 2 w 89"/>
                    <a:gd name="T53" fmla="*/ 33 h 94"/>
                    <a:gd name="T54" fmla="*/ 8 w 89"/>
                    <a:gd name="T55" fmla="*/ 38 h 94"/>
                    <a:gd name="T56" fmla="*/ 7 w 89"/>
                    <a:gd name="T57" fmla="*/ 47 h 94"/>
                    <a:gd name="T58" fmla="*/ 8 w 89"/>
                    <a:gd name="T59" fmla="*/ 56 h 94"/>
                    <a:gd name="T60" fmla="*/ 2 w 89"/>
                    <a:gd name="T61" fmla="*/ 61 h 94"/>
                    <a:gd name="T62" fmla="*/ 1 w 89"/>
                    <a:gd name="T63" fmla="*/ 66 h 94"/>
                    <a:gd name="T64" fmla="*/ 6 w 89"/>
                    <a:gd name="T65" fmla="*/ 75 h 94"/>
                    <a:gd name="T66" fmla="*/ 11 w 89"/>
                    <a:gd name="T67" fmla="*/ 77 h 94"/>
                    <a:gd name="T68" fmla="*/ 19 w 89"/>
                    <a:gd name="T69" fmla="*/ 74 h 94"/>
                    <a:gd name="T70" fmla="*/ 33 w 89"/>
                    <a:gd name="T71" fmla="*/ 83 h 94"/>
                    <a:gd name="T72" fmla="*/ 35 w 89"/>
                    <a:gd name="T73" fmla="*/ 91 h 94"/>
                    <a:gd name="T74" fmla="*/ 39 w 89"/>
                    <a:gd name="T75" fmla="*/ 94 h 94"/>
                    <a:gd name="T76" fmla="*/ 49 w 89"/>
                    <a:gd name="T77" fmla="*/ 94 h 94"/>
                    <a:gd name="T78" fmla="*/ 53 w 89"/>
                    <a:gd name="T79" fmla="*/ 91 h 94"/>
                    <a:gd name="T80" fmla="*/ 55 w 89"/>
                    <a:gd name="T81" fmla="*/ 83 h 94"/>
                    <a:gd name="T82" fmla="*/ 70 w 89"/>
                    <a:gd name="T83" fmla="*/ 74 h 94"/>
                    <a:gd name="T84" fmla="*/ 78 w 89"/>
                    <a:gd name="T85" fmla="*/ 77 h 94"/>
                    <a:gd name="T86" fmla="*/ 83 w 89"/>
                    <a:gd name="T87"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4">
                      <a:moveTo>
                        <a:pt x="59" y="47"/>
                      </a:moveTo>
                      <a:cubicBezTo>
                        <a:pt x="59" y="55"/>
                        <a:pt x="52" y="61"/>
                        <a:pt x="44" y="61"/>
                      </a:cubicBezTo>
                      <a:cubicBezTo>
                        <a:pt x="36" y="61"/>
                        <a:pt x="30" y="55"/>
                        <a:pt x="30" y="47"/>
                      </a:cubicBezTo>
                      <a:cubicBezTo>
                        <a:pt x="30" y="39"/>
                        <a:pt x="36" y="33"/>
                        <a:pt x="44" y="33"/>
                      </a:cubicBezTo>
                      <a:cubicBezTo>
                        <a:pt x="52" y="33"/>
                        <a:pt x="59" y="39"/>
                        <a:pt x="59" y="47"/>
                      </a:cubicBezTo>
                      <a:close/>
                      <a:moveTo>
                        <a:pt x="83" y="75"/>
                      </a:moveTo>
                      <a:cubicBezTo>
                        <a:pt x="88" y="66"/>
                        <a:pt x="88" y="66"/>
                        <a:pt x="88" y="66"/>
                      </a:cubicBezTo>
                      <a:cubicBezTo>
                        <a:pt x="89" y="64"/>
                        <a:pt x="88" y="62"/>
                        <a:pt x="87" y="61"/>
                      </a:cubicBezTo>
                      <a:cubicBezTo>
                        <a:pt x="81" y="56"/>
                        <a:pt x="81" y="56"/>
                        <a:pt x="81" y="56"/>
                      </a:cubicBezTo>
                      <a:cubicBezTo>
                        <a:pt x="81" y="53"/>
                        <a:pt x="82" y="50"/>
                        <a:pt x="82" y="47"/>
                      </a:cubicBezTo>
                      <a:cubicBezTo>
                        <a:pt x="82" y="44"/>
                        <a:pt x="82" y="41"/>
                        <a:pt x="81" y="38"/>
                      </a:cubicBezTo>
                      <a:cubicBezTo>
                        <a:pt x="87" y="33"/>
                        <a:pt x="87" y="33"/>
                        <a:pt x="87" y="33"/>
                      </a:cubicBezTo>
                      <a:cubicBezTo>
                        <a:pt x="88" y="32"/>
                        <a:pt x="89" y="30"/>
                        <a:pt x="88" y="28"/>
                      </a:cubicBezTo>
                      <a:cubicBezTo>
                        <a:pt x="83" y="19"/>
                        <a:pt x="83" y="19"/>
                        <a:pt x="83" y="19"/>
                      </a:cubicBezTo>
                      <a:cubicBezTo>
                        <a:pt x="82" y="17"/>
                        <a:pt x="80" y="17"/>
                        <a:pt x="78" y="17"/>
                      </a:cubicBezTo>
                      <a:cubicBezTo>
                        <a:pt x="70" y="20"/>
                        <a:pt x="70" y="20"/>
                        <a:pt x="70" y="20"/>
                      </a:cubicBezTo>
                      <a:cubicBezTo>
                        <a:pt x="66" y="16"/>
                        <a:pt x="61" y="13"/>
                        <a:pt x="55" y="11"/>
                      </a:cubicBezTo>
                      <a:cubicBezTo>
                        <a:pt x="54" y="3"/>
                        <a:pt x="54" y="3"/>
                        <a:pt x="54" y="3"/>
                      </a:cubicBezTo>
                      <a:cubicBezTo>
                        <a:pt x="53" y="1"/>
                        <a:pt x="51" y="0"/>
                        <a:pt x="49" y="0"/>
                      </a:cubicBezTo>
                      <a:cubicBezTo>
                        <a:pt x="39" y="0"/>
                        <a:pt x="39" y="0"/>
                        <a:pt x="39" y="0"/>
                      </a:cubicBezTo>
                      <a:cubicBezTo>
                        <a:pt x="37" y="0"/>
                        <a:pt x="36" y="1"/>
                        <a:pt x="35" y="3"/>
                      </a:cubicBezTo>
                      <a:cubicBezTo>
                        <a:pt x="34" y="11"/>
                        <a:pt x="34" y="11"/>
                        <a:pt x="34" y="11"/>
                      </a:cubicBezTo>
                      <a:cubicBezTo>
                        <a:pt x="28" y="13"/>
                        <a:pt x="23" y="16"/>
                        <a:pt x="18" y="20"/>
                      </a:cubicBezTo>
                      <a:cubicBezTo>
                        <a:pt x="11" y="17"/>
                        <a:pt x="11" y="17"/>
                        <a:pt x="11" y="17"/>
                      </a:cubicBezTo>
                      <a:cubicBezTo>
                        <a:pt x="9" y="17"/>
                        <a:pt x="7" y="17"/>
                        <a:pt x="6" y="19"/>
                      </a:cubicBezTo>
                      <a:cubicBezTo>
                        <a:pt x="1" y="28"/>
                        <a:pt x="1" y="28"/>
                        <a:pt x="1" y="28"/>
                      </a:cubicBezTo>
                      <a:cubicBezTo>
                        <a:pt x="0" y="30"/>
                        <a:pt x="0" y="32"/>
                        <a:pt x="2" y="33"/>
                      </a:cubicBezTo>
                      <a:cubicBezTo>
                        <a:pt x="8" y="38"/>
                        <a:pt x="8" y="38"/>
                        <a:pt x="8" y="38"/>
                      </a:cubicBezTo>
                      <a:cubicBezTo>
                        <a:pt x="7" y="41"/>
                        <a:pt x="7" y="44"/>
                        <a:pt x="7" y="47"/>
                      </a:cubicBezTo>
                      <a:cubicBezTo>
                        <a:pt x="7" y="50"/>
                        <a:pt x="7" y="53"/>
                        <a:pt x="8" y="56"/>
                      </a:cubicBezTo>
                      <a:cubicBezTo>
                        <a:pt x="2" y="61"/>
                        <a:pt x="2" y="61"/>
                        <a:pt x="2" y="61"/>
                      </a:cubicBezTo>
                      <a:cubicBezTo>
                        <a:pt x="0" y="62"/>
                        <a:pt x="0" y="64"/>
                        <a:pt x="1" y="66"/>
                      </a:cubicBezTo>
                      <a:cubicBezTo>
                        <a:pt x="6" y="75"/>
                        <a:pt x="6" y="75"/>
                        <a:pt x="6" y="75"/>
                      </a:cubicBezTo>
                      <a:cubicBezTo>
                        <a:pt x="7" y="77"/>
                        <a:pt x="9" y="77"/>
                        <a:pt x="11" y="77"/>
                      </a:cubicBezTo>
                      <a:cubicBezTo>
                        <a:pt x="19" y="74"/>
                        <a:pt x="19" y="74"/>
                        <a:pt x="19" y="74"/>
                      </a:cubicBezTo>
                      <a:cubicBezTo>
                        <a:pt x="23" y="78"/>
                        <a:pt x="28" y="81"/>
                        <a:pt x="33" y="83"/>
                      </a:cubicBezTo>
                      <a:cubicBezTo>
                        <a:pt x="35" y="91"/>
                        <a:pt x="35" y="91"/>
                        <a:pt x="35" y="91"/>
                      </a:cubicBezTo>
                      <a:cubicBezTo>
                        <a:pt x="35" y="93"/>
                        <a:pt x="37" y="94"/>
                        <a:pt x="39" y="94"/>
                      </a:cubicBezTo>
                      <a:cubicBezTo>
                        <a:pt x="49" y="94"/>
                        <a:pt x="49" y="94"/>
                        <a:pt x="49" y="94"/>
                      </a:cubicBezTo>
                      <a:cubicBezTo>
                        <a:pt x="51" y="94"/>
                        <a:pt x="53" y="93"/>
                        <a:pt x="53" y="91"/>
                      </a:cubicBezTo>
                      <a:cubicBezTo>
                        <a:pt x="55" y="83"/>
                        <a:pt x="55" y="83"/>
                        <a:pt x="55" y="83"/>
                      </a:cubicBezTo>
                      <a:cubicBezTo>
                        <a:pt x="61" y="81"/>
                        <a:pt x="66" y="78"/>
                        <a:pt x="70" y="74"/>
                      </a:cubicBezTo>
                      <a:cubicBezTo>
                        <a:pt x="78" y="77"/>
                        <a:pt x="78" y="77"/>
                        <a:pt x="78" y="77"/>
                      </a:cubicBezTo>
                      <a:cubicBezTo>
                        <a:pt x="80" y="77"/>
                        <a:pt x="82" y="77"/>
                        <a:pt x="83" y="7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19" name="Freeform 11">
                  <a:extLst>
                    <a:ext uri="{FF2B5EF4-FFF2-40B4-BE49-F238E27FC236}">
                      <a16:creationId xmlns:a16="http://schemas.microsoft.com/office/drawing/2014/main" id="{94170EE0-B667-504C-90B5-326CD99B78A4}"/>
                    </a:ext>
                  </a:extLst>
                </p:cNvPr>
                <p:cNvSpPr>
                  <a:spLocks/>
                </p:cNvSpPr>
                <p:nvPr/>
              </p:nvSpPr>
              <p:spPr bwMode="auto">
                <a:xfrm>
                  <a:off x="1232" y="859"/>
                  <a:ext cx="292" cy="281"/>
                </a:xfrm>
                <a:custGeom>
                  <a:avLst/>
                  <a:gdLst>
                    <a:gd name="T0" fmla="*/ 118 w 236"/>
                    <a:gd name="T1" fmla="*/ 0 h 219"/>
                    <a:gd name="T2" fmla="*/ 0 w 236"/>
                    <a:gd name="T3" fmla="*/ 118 h 219"/>
                    <a:gd name="T4" fmla="*/ 55 w 236"/>
                    <a:gd name="T5" fmla="*/ 218 h 219"/>
                    <a:gd name="T6" fmla="*/ 58 w 236"/>
                    <a:gd name="T7" fmla="*/ 219 h 219"/>
                    <a:gd name="T8" fmla="*/ 63 w 236"/>
                    <a:gd name="T9" fmla="*/ 216 h 219"/>
                    <a:gd name="T10" fmla="*/ 61 w 236"/>
                    <a:gd name="T11" fmla="*/ 208 h 219"/>
                    <a:gd name="T12" fmla="*/ 12 w 236"/>
                    <a:gd name="T13" fmla="*/ 118 h 219"/>
                    <a:gd name="T14" fmla="*/ 118 w 236"/>
                    <a:gd name="T15" fmla="*/ 12 h 219"/>
                    <a:gd name="T16" fmla="*/ 224 w 236"/>
                    <a:gd name="T17" fmla="*/ 118 h 219"/>
                    <a:gd name="T18" fmla="*/ 223 w 236"/>
                    <a:gd name="T19" fmla="*/ 132 h 219"/>
                    <a:gd name="T20" fmla="*/ 228 w 236"/>
                    <a:gd name="T21" fmla="*/ 139 h 219"/>
                    <a:gd name="T22" fmla="*/ 235 w 236"/>
                    <a:gd name="T23" fmla="*/ 134 h 219"/>
                    <a:gd name="T24" fmla="*/ 236 w 236"/>
                    <a:gd name="T25" fmla="*/ 118 h 219"/>
                    <a:gd name="T26" fmla="*/ 118 w 236"/>
                    <a:gd name="T2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219">
                      <a:moveTo>
                        <a:pt x="118" y="0"/>
                      </a:moveTo>
                      <a:cubicBezTo>
                        <a:pt x="53" y="0"/>
                        <a:pt x="0" y="53"/>
                        <a:pt x="0" y="118"/>
                      </a:cubicBezTo>
                      <a:cubicBezTo>
                        <a:pt x="0" y="159"/>
                        <a:pt x="21" y="196"/>
                        <a:pt x="55" y="218"/>
                      </a:cubicBezTo>
                      <a:cubicBezTo>
                        <a:pt x="56" y="218"/>
                        <a:pt x="57" y="219"/>
                        <a:pt x="58" y="219"/>
                      </a:cubicBezTo>
                      <a:cubicBezTo>
                        <a:pt x="60" y="219"/>
                        <a:pt x="62" y="218"/>
                        <a:pt x="63" y="216"/>
                      </a:cubicBezTo>
                      <a:cubicBezTo>
                        <a:pt x="65" y="213"/>
                        <a:pt x="64" y="209"/>
                        <a:pt x="61" y="208"/>
                      </a:cubicBezTo>
                      <a:cubicBezTo>
                        <a:pt x="30" y="188"/>
                        <a:pt x="12" y="155"/>
                        <a:pt x="12" y="118"/>
                      </a:cubicBezTo>
                      <a:cubicBezTo>
                        <a:pt x="12" y="60"/>
                        <a:pt x="60" y="12"/>
                        <a:pt x="118" y="12"/>
                      </a:cubicBezTo>
                      <a:cubicBezTo>
                        <a:pt x="176" y="12"/>
                        <a:pt x="224" y="60"/>
                        <a:pt x="224" y="118"/>
                      </a:cubicBezTo>
                      <a:cubicBezTo>
                        <a:pt x="224" y="123"/>
                        <a:pt x="224" y="128"/>
                        <a:pt x="223" y="132"/>
                      </a:cubicBezTo>
                      <a:cubicBezTo>
                        <a:pt x="223" y="136"/>
                        <a:pt x="225" y="139"/>
                        <a:pt x="228" y="139"/>
                      </a:cubicBezTo>
                      <a:cubicBezTo>
                        <a:pt x="231" y="140"/>
                        <a:pt x="234" y="137"/>
                        <a:pt x="235" y="134"/>
                      </a:cubicBezTo>
                      <a:cubicBezTo>
                        <a:pt x="236" y="129"/>
                        <a:pt x="236" y="123"/>
                        <a:pt x="236" y="118"/>
                      </a:cubicBezTo>
                      <a:cubicBezTo>
                        <a:pt x="236" y="53"/>
                        <a:pt x="183" y="0"/>
                        <a:pt x="1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20" name="Freeform 12">
                  <a:extLst>
                    <a:ext uri="{FF2B5EF4-FFF2-40B4-BE49-F238E27FC236}">
                      <a16:creationId xmlns:a16="http://schemas.microsoft.com/office/drawing/2014/main" id="{3FFCA21B-4ED6-E74B-8036-02ABE7000A44}"/>
                    </a:ext>
                  </a:extLst>
                </p:cNvPr>
                <p:cNvSpPr>
                  <a:spLocks/>
                </p:cNvSpPr>
                <p:nvPr/>
              </p:nvSpPr>
              <p:spPr bwMode="auto">
                <a:xfrm>
                  <a:off x="1301" y="927"/>
                  <a:ext cx="153" cy="245"/>
                </a:xfrm>
                <a:custGeom>
                  <a:avLst/>
                  <a:gdLst>
                    <a:gd name="T0" fmla="*/ 89 w 124"/>
                    <a:gd name="T1" fmla="*/ 1 h 191"/>
                    <a:gd name="T2" fmla="*/ 83 w 124"/>
                    <a:gd name="T3" fmla="*/ 1 h 191"/>
                    <a:gd name="T4" fmla="*/ 80 w 124"/>
                    <a:gd name="T5" fmla="*/ 6 h 191"/>
                    <a:gd name="T6" fmla="*/ 80 w 124"/>
                    <a:gd name="T7" fmla="*/ 51 h 191"/>
                    <a:gd name="T8" fmla="*/ 44 w 124"/>
                    <a:gd name="T9" fmla="*/ 51 h 191"/>
                    <a:gd name="T10" fmla="*/ 44 w 124"/>
                    <a:gd name="T11" fmla="*/ 6 h 191"/>
                    <a:gd name="T12" fmla="*/ 41 w 124"/>
                    <a:gd name="T13" fmla="*/ 1 h 191"/>
                    <a:gd name="T14" fmla="*/ 35 w 124"/>
                    <a:gd name="T15" fmla="*/ 1 h 191"/>
                    <a:gd name="T16" fmla="*/ 0 w 124"/>
                    <a:gd name="T17" fmla="*/ 57 h 191"/>
                    <a:gd name="T18" fmla="*/ 28 w 124"/>
                    <a:gd name="T19" fmla="*/ 109 h 191"/>
                    <a:gd name="T20" fmla="*/ 29 w 124"/>
                    <a:gd name="T21" fmla="*/ 110 h 191"/>
                    <a:gd name="T22" fmla="*/ 36 w 124"/>
                    <a:gd name="T23" fmla="*/ 127 h 191"/>
                    <a:gd name="T24" fmla="*/ 36 w 124"/>
                    <a:gd name="T25" fmla="*/ 185 h 191"/>
                    <a:gd name="T26" fmla="*/ 42 w 124"/>
                    <a:gd name="T27" fmla="*/ 191 h 191"/>
                    <a:gd name="T28" fmla="*/ 48 w 124"/>
                    <a:gd name="T29" fmla="*/ 185 h 191"/>
                    <a:gd name="T30" fmla="*/ 48 w 124"/>
                    <a:gd name="T31" fmla="*/ 127 h 191"/>
                    <a:gd name="T32" fmla="*/ 37 w 124"/>
                    <a:gd name="T33" fmla="*/ 101 h 191"/>
                    <a:gd name="T34" fmla="*/ 34 w 124"/>
                    <a:gd name="T35" fmla="*/ 99 h 191"/>
                    <a:gd name="T36" fmla="*/ 12 w 124"/>
                    <a:gd name="T37" fmla="*/ 57 h 191"/>
                    <a:gd name="T38" fmla="*/ 32 w 124"/>
                    <a:gd name="T39" fmla="*/ 17 h 191"/>
                    <a:gd name="T40" fmla="*/ 32 w 124"/>
                    <a:gd name="T41" fmla="*/ 57 h 191"/>
                    <a:gd name="T42" fmla="*/ 38 w 124"/>
                    <a:gd name="T43" fmla="*/ 63 h 191"/>
                    <a:gd name="T44" fmla="*/ 86 w 124"/>
                    <a:gd name="T45" fmla="*/ 63 h 191"/>
                    <a:gd name="T46" fmla="*/ 92 w 124"/>
                    <a:gd name="T47" fmla="*/ 57 h 191"/>
                    <a:gd name="T48" fmla="*/ 92 w 124"/>
                    <a:gd name="T49" fmla="*/ 17 h 191"/>
                    <a:gd name="T50" fmla="*/ 112 w 124"/>
                    <a:gd name="T51" fmla="*/ 57 h 191"/>
                    <a:gd name="T52" fmla="*/ 90 w 124"/>
                    <a:gd name="T53" fmla="*/ 99 h 191"/>
                    <a:gd name="T54" fmla="*/ 87 w 124"/>
                    <a:gd name="T55" fmla="*/ 101 h 191"/>
                    <a:gd name="T56" fmla="*/ 76 w 124"/>
                    <a:gd name="T57" fmla="*/ 127 h 191"/>
                    <a:gd name="T58" fmla="*/ 76 w 124"/>
                    <a:gd name="T59" fmla="*/ 185 h 191"/>
                    <a:gd name="T60" fmla="*/ 82 w 124"/>
                    <a:gd name="T61" fmla="*/ 191 h 191"/>
                    <a:gd name="T62" fmla="*/ 88 w 124"/>
                    <a:gd name="T63" fmla="*/ 185 h 191"/>
                    <a:gd name="T64" fmla="*/ 88 w 124"/>
                    <a:gd name="T65" fmla="*/ 127 h 191"/>
                    <a:gd name="T66" fmla="*/ 95 w 124"/>
                    <a:gd name="T67" fmla="*/ 110 h 191"/>
                    <a:gd name="T68" fmla="*/ 96 w 124"/>
                    <a:gd name="T69" fmla="*/ 109 h 191"/>
                    <a:gd name="T70" fmla="*/ 124 w 124"/>
                    <a:gd name="T71" fmla="*/ 57 h 191"/>
                    <a:gd name="T72" fmla="*/ 89 w 124"/>
                    <a:gd name="T73"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91">
                      <a:moveTo>
                        <a:pt x="89" y="1"/>
                      </a:moveTo>
                      <a:cubicBezTo>
                        <a:pt x="87" y="0"/>
                        <a:pt x="85" y="0"/>
                        <a:pt x="83" y="1"/>
                      </a:cubicBezTo>
                      <a:cubicBezTo>
                        <a:pt x="81" y="2"/>
                        <a:pt x="80" y="4"/>
                        <a:pt x="80" y="6"/>
                      </a:cubicBezTo>
                      <a:cubicBezTo>
                        <a:pt x="80" y="51"/>
                        <a:pt x="80" y="51"/>
                        <a:pt x="80" y="51"/>
                      </a:cubicBezTo>
                      <a:cubicBezTo>
                        <a:pt x="44" y="51"/>
                        <a:pt x="44" y="51"/>
                        <a:pt x="44" y="51"/>
                      </a:cubicBezTo>
                      <a:cubicBezTo>
                        <a:pt x="44" y="6"/>
                        <a:pt x="44" y="6"/>
                        <a:pt x="44" y="6"/>
                      </a:cubicBezTo>
                      <a:cubicBezTo>
                        <a:pt x="44" y="4"/>
                        <a:pt x="43" y="2"/>
                        <a:pt x="41" y="1"/>
                      </a:cubicBezTo>
                      <a:cubicBezTo>
                        <a:pt x="39" y="0"/>
                        <a:pt x="37" y="0"/>
                        <a:pt x="35" y="1"/>
                      </a:cubicBezTo>
                      <a:cubicBezTo>
                        <a:pt x="14" y="11"/>
                        <a:pt x="0" y="33"/>
                        <a:pt x="0" y="57"/>
                      </a:cubicBezTo>
                      <a:cubicBezTo>
                        <a:pt x="0" y="78"/>
                        <a:pt x="10" y="97"/>
                        <a:pt x="28" y="109"/>
                      </a:cubicBezTo>
                      <a:cubicBezTo>
                        <a:pt x="28" y="109"/>
                        <a:pt x="28" y="109"/>
                        <a:pt x="29" y="110"/>
                      </a:cubicBezTo>
                      <a:cubicBezTo>
                        <a:pt x="33" y="114"/>
                        <a:pt x="36" y="120"/>
                        <a:pt x="36" y="127"/>
                      </a:cubicBezTo>
                      <a:cubicBezTo>
                        <a:pt x="36" y="185"/>
                        <a:pt x="36" y="185"/>
                        <a:pt x="36" y="185"/>
                      </a:cubicBezTo>
                      <a:cubicBezTo>
                        <a:pt x="36" y="188"/>
                        <a:pt x="39" y="191"/>
                        <a:pt x="42" y="191"/>
                      </a:cubicBezTo>
                      <a:cubicBezTo>
                        <a:pt x="45" y="191"/>
                        <a:pt x="48" y="188"/>
                        <a:pt x="48" y="185"/>
                      </a:cubicBezTo>
                      <a:cubicBezTo>
                        <a:pt x="48" y="127"/>
                        <a:pt x="48" y="127"/>
                        <a:pt x="48" y="127"/>
                      </a:cubicBezTo>
                      <a:cubicBezTo>
                        <a:pt x="48" y="117"/>
                        <a:pt x="44" y="108"/>
                        <a:pt x="37" y="101"/>
                      </a:cubicBezTo>
                      <a:cubicBezTo>
                        <a:pt x="36" y="100"/>
                        <a:pt x="35" y="99"/>
                        <a:pt x="34" y="99"/>
                      </a:cubicBezTo>
                      <a:cubicBezTo>
                        <a:pt x="20" y="89"/>
                        <a:pt x="12" y="74"/>
                        <a:pt x="12" y="57"/>
                      </a:cubicBezTo>
                      <a:cubicBezTo>
                        <a:pt x="12" y="41"/>
                        <a:pt x="19" y="26"/>
                        <a:pt x="32" y="17"/>
                      </a:cubicBezTo>
                      <a:cubicBezTo>
                        <a:pt x="32" y="57"/>
                        <a:pt x="32" y="57"/>
                        <a:pt x="32" y="57"/>
                      </a:cubicBezTo>
                      <a:cubicBezTo>
                        <a:pt x="32" y="60"/>
                        <a:pt x="35" y="63"/>
                        <a:pt x="38" y="63"/>
                      </a:cubicBezTo>
                      <a:cubicBezTo>
                        <a:pt x="86" y="63"/>
                        <a:pt x="86" y="63"/>
                        <a:pt x="86" y="63"/>
                      </a:cubicBezTo>
                      <a:cubicBezTo>
                        <a:pt x="89" y="63"/>
                        <a:pt x="92" y="60"/>
                        <a:pt x="92" y="57"/>
                      </a:cubicBezTo>
                      <a:cubicBezTo>
                        <a:pt x="92" y="17"/>
                        <a:pt x="92" y="17"/>
                        <a:pt x="92" y="17"/>
                      </a:cubicBezTo>
                      <a:cubicBezTo>
                        <a:pt x="105" y="26"/>
                        <a:pt x="112" y="41"/>
                        <a:pt x="112" y="57"/>
                      </a:cubicBezTo>
                      <a:cubicBezTo>
                        <a:pt x="112" y="74"/>
                        <a:pt x="104" y="89"/>
                        <a:pt x="90" y="99"/>
                      </a:cubicBezTo>
                      <a:cubicBezTo>
                        <a:pt x="89" y="99"/>
                        <a:pt x="88" y="100"/>
                        <a:pt x="87" y="101"/>
                      </a:cubicBezTo>
                      <a:cubicBezTo>
                        <a:pt x="80" y="108"/>
                        <a:pt x="76" y="117"/>
                        <a:pt x="76" y="127"/>
                      </a:cubicBezTo>
                      <a:cubicBezTo>
                        <a:pt x="76" y="185"/>
                        <a:pt x="76" y="185"/>
                        <a:pt x="76" y="185"/>
                      </a:cubicBezTo>
                      <a:cubicBezTo>
                        <a:pt x="76" y="188"/>
                        <a:pt x="79" y="191"/>
                        <a:pt x="82" y="191"/>
                      </a:cubicBezTo>
                      <a:cubicBezTo>
                        <a:pt x="85" y="191"/>
                        <a:pt x="88" y="188"/>
                        <a:pt x="88" y="185"/>
                      </a:cubicBezTo>
                      <a:cubicBezTo>
                        <a:pt x="88" y="127"/>
                        <a:pt x="88" y="127"/>
                        <a:pt x="88" y="127"/>
                      </a:cubicBezTo>
                      <a:cubicBezTo>
                        <a:pt x="88" y="120"/>
                        <a:pt x="91" y="114"/>
                        <a:pt x="95" y="110"/>
                      </a:cubicBezTo>
                      <a:cubicBezTo>
                        <a:pt x="96" y="109"/>
                        <a:pt x="96" y="109"/>
                        <a:pt x="96" y="109"/>
                      </a:cubicBezTo>
                      <a:cubicBezTo>
                        <a:pt x="114" y="97"/>
                        <a:pt x="124" y="78"/>
                        <a:pt x="124" y="57"/>
                      </a:cubicBezTo>
                      <a:cubicBezTo>
                        <a:pt x="124" y="33"/>
                        <a:pt x="110" y="11"/>
                        <a:pt x="8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grpSp>
          <p:grpSp>
            <p:nvGrpSpPr>
              <p:cNvPr id="221" name="Group 71">
                <a:extLst>
                  <a:ext uri="{FF2B5EF4-FFF2-40B4-BE49-F238E27FC236}">
                    <a16:creationId xmlns:a16="http://schemas.microsoft.com/office/drawing/2014/main" id="{C1C9ADEF-DADA-7647-94DE-C9CC0FDCE745}"/>
                  </a:ext>
                </a:extLst>
              </p:cNvPr>
              <p:cNvGrpSpPr>
                <a:grpSpLocks noChangeAspect="1"/>
              </p:cNvGrpSpPr>
              <p:nvPr/>
            </p:nvGrpSpPr>
            <p:grpSpPr bwMode="auto">
              <a:xfrm>
                <a:off x="5976194" y="4536097"/>
                <a:ext cx="236319" cy="369655"/>
                <a:chOff x="1956" y="1891"/>
                <a:chExt cx="218" cy="341"/>
              </a:xfrm>
            </p:grpSpPr>
            <p:sp>
              <p:nvSpPr>
                <p:cNvPr id="222" name="Freeform 72">
                  <a:extLst>
                    <a:ext uri="{FF2B5EF4-FFF2-40B4-BE49-F238E27FC236}">
                      <a16:creationId xmlns:a16="http://schemas.microsoft.com/office/drawing/2014/main" id="{C4D92046-8348-E14F-B772-989533862F06}"/>
                    </a:ext>
                  </a:extLst>
                </p:cNvPr>
                <p:cNvSpPr>
                  <a:spLocks noEditPoints="1"/>
                </p:cNvSpPr>
                <p:nvPr/>
              </p:nvSpPr>
              <p:spPr bwMode="auto">
                <a:xfrm>
                  <a:off x="1956" y="1891"/>
                  <a:ext cx="218" cy="341"/>
                </a:xfrm>
                <a:custGeom>
                  <a:avLst/>
                  <a:gdLst>
                    <a:gd name="T0" fmla="*/ 150 w 156"/>
                    <a:gd name="T1" fmla="*/ 96 h 236"/>
                    <a:gd name="T2" fmla="*/ 140 w 156"/>
                    <a:gd name="T3" fmla="*/ 96 h 236"/>
                    <a:gd name="T4" fmla="*/ 140 w 156"/>
                    <a:gd name="T5" fmla="*/ 58 h 236"/>
                    <a:gd name="T6" fmla="*/ 78 w 156"/>
                    <a:gd name="T7" fmla="*/ 0 h 236"/>
                    <a:gd name="T8" fmla="*/ 16 w 156"/>
                    <a:gd name="T9" fmla="*/ 58 h 236"/>
                    <a:gd name="T10" fmla="*/ 16 w 156"/>
                    <a:gd name="T11" fmla="*/ 96 h 236"/>
                    <a:gd name="T12" fmla="*/ 6 w 156"/>
                    <a:gd name="T13" fmla="*/ 96 h 236"/>
                    <a:gd name="T14" fmla="*/ 0 w 156"/>
                    <a:gd name="T15" fmla="*/ 102 h 236"/>
                    <a:gd name="T16" fmla="*/ 0 w 156"/>
                    <a:gd name="T17" fmla="*/ 158 h 236"/>
                    <a:gd name="T18" fmla="*/ 78 w 156"/>
                    <a:gd name="T19" fmla="*/ 236 h 236"/>
                    <a:gd name="T20" fmla="*/ 156 w 156"/>
                    <a:gd name="T21" fmla="*/ 158 h 236"/>
                    <a:gd name="T22" fmla="*/ 156 w 156"/>
                    <a:gd name="T23" fmla="*/ 102 h 236"/>
                    <a:gd name="T24" fmla="*/ 150 w 156"/>
                    <a:gd name="T25" fmla="*/ 96 h 236"/>
                    <a:gd name="T26" fmla="*/ 28 w 156"/>
                    <a:gd name="T27" fmla="*/ 58 h 236"/>
                    <a:gd name="T28" fmla="*/ 78 w 156"/>
                    <a:gd name="T29" fmla="*/ 12 h 236"/>
                    <a:gd name="T30" fmla="*/ 128 w 156"/>
                    <a:gd name="T31" fmla="*/ 58 h 236"/>
                    <a:gd name="T32" fmla="*/ 128 w 156"/>
                    <a:gd name="T33" fmla="*/ 96 h 236"/>
                    <a:gd name="T34" fmla="*/ 28 w 156"/>
                    <a:gd name="T35" fmla="*/ 96 h 236"/>
                    <a:gd name="T36" fmla="*/ 28 w 156"/>
                    <a:gd name="T37" fmla="*/ 58 h 236"/>
                    <a:gd name="T38" fmla="*/ 144 w 156"/>
                    <a:gd name="T39" fmla="*/ 158 h 236"/>
                    <a:gd name="T40" fmla="*/ 78 w 156"/>
                    <a:gd name="T41" fmla="*/ 224 h 236"/>
                    <a:gd name="T42" fmla="*/ 12 w 156"/>
                    <a:gd name="T43" fmla="*/ 158 h 236"/>
                    <a:gd name="T44" fmla="*/ 12 w 156"/>
                    <a:gd name="T45" fmla="*/ 108 h 236"/>
                    <a:gd name="T46" fmla="*/ 144 w 156"/>
                    <a:gd name="T47" fmla="*/ 108 h 236"/>
                    <a:gd name="T48" fmla="*/ 144 w 156"/>
                    <a:gd name="T49" fmla="*/ 15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236">
                      <a:moveTo>
                        <a:pt x="150" y="96"/>
                      </a:moveTo>
                      <a:cubicBezTo>
                        <a:pt x="140" y="96"/>
                        <a:pt x="140" y="96"/>
                        <a:pt x="140" y="96"/>
                      </a:cubicBezTo>
                      <a:cubicBezTo>
                        <a:pt x="140" y="58"/>
                        <a:pt x="140" y="58"/>
                        <a:pt x="140" y="58"/>
                      </a:cubicBezTo>
                      <a:cubicBezTo>
                        <a:pt x="140" y="26"/>
                        <a:pt x="112" y="0"/>
                        <a:pt x="78" y="0"/>
                      </a:cubicBezTo>
                      <a:cubicBezTo>
                        <a:pt x="44" y="0"/>
                        <a:pt x="16" y="26"/>
                        <a:pt x="16" y="58"/>
                      </a:cubicBezTo>
                      <a:cubicBezTo>
                        <a:pt x="16" y="96"/>
                        <a:pt x="16" y="96"/>
                        <a:pt x="16" y="96"/>
                      </a:cubicBezTo>
                      <a:cubicBezTo>
                        <a:pt x="6" y="96"/>
                        <a:pt x="6" y="96"/>
                        <a:pt x="6" y="96"/>
                      </a:cubicBezTo>
                      <a:cubicBezTo>
                        <a:pt x="3" y="96"/>
                        <a:pt x="0" y="99"/>
                        <a:pt x="0" y="102"/>
                      </a:cubicBezTo>
                      <a:cubicBezTo>
                        <a:pt x="0" y="158"/>
                        <a:pt x="0" y="158"/>
                        <a:pt x="0" y="158"/>
                      </a:cubicBezTo>
                      <a:cubicBezTo>
                        <a:pt x="0" y="201"/>
                        <a:pt x="35" y="236"/>
                        <a:pt x="78" y="236"/>
                      </a:cubicBezTo>
                      <a:cubicBezTo>
                        <a:pt x="121" y="236"/>
                        <a:pt x="156" y="201"/>
                        <a:pt x="156" y="158"/>
                      </a:cubicBezTo>
                      <a:cubicBezTo>
                        <a:pt x="156" y="102"/>
                        <a:pt x="156" y="102"/>
                        <a:pt x="156" y="102"/>
                      </a:cubicBezTo>
                      <a:cubicBezTo>
                        <a:pt x="156" y="99"/>
                        <a:pt x="153" y="96"/>
                        <a:pt x="150" y="96"/>
                      </a:cubicBezTo>
                      <a:close/>
                      <a:moveTo>
                        <a:pt x="28" y="58"/>
                      </a:moveTo>
                      <a:cubicBezTo>
                        <a:pt x="28" y="33"/>
                        <a:pt x="50" y="12"/>
                        <a:pt x="78" y="12"/>
                      </a:cubicBezTo>
                      <a:cubicBezTo>
                        <a:pt x="106" y="12"/>
                        <a:pt x="128" y="33"/>
                        <a:pt x="128" y="58"/>
                      </a:cubicBezTo>
                      <a:cubicBezTo>
                        <a:pt x="128" y="96"/>
                        <a:pt x="128" y="96"/>
                        <a:pt x="128" y="96"/>
                      </a:cubicBezTo>
                      <a:cubicBezTo>
                        <a:pt x="28" y="96"/>
                        <a:pt x="28" y="96"/>
                        <a:pt x="28" y="96"/>
                      </a:cubicBezTo>
                      <a:lnTo>
                        <a:pt x="28" y="58"/>
                      </a:lnTo>
                      <a:close/>
                      <a:moveTo>
                        <a:pt x="144" y="158"/>
                      </a:moveTo>
                      <a:cubicBezTo>
                        <a:pt x="144" y="194"/>
                        <a:pt x="114" y="224"/>
                        <a:pt x="78" y="224"/>
                      </a:cubicBezTo>
                      <a:cubicBezTo>
                        <a:pt x="42" y="224"/>
                        <a:pt x="12" y="194"/>
                        <a:pt x="12" y="158"/>
                      </a:cubicBezTo>
                      <a:cubicBezTo>
                        <a:pt x="12" y="108"/>
                        <a:pt x="12" y="108"/>
                        <a:pt x="12" y="108"/>
                      </a:cubicBezTo>
                      <a:cubicBezTo>
                        <a:pt x="144" y="108"/>
                        <a:pt x="144" y="108"/>
                        <a:pt x="144" y="108"/>
                      </a:cubicBezTo>
                      <a:lnTo>
                        <a:pt x="144"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293E40"/>
                    </a:solidFill>
                    <a:effectLst/>
                    <a:uLnTx/>
                    <a:uFillTx/>
                    <a:latin typeface="Century Gothic" panose="020F0302020204030204"/>
                  </a:endParaRPr>
                </a:p>
              </p:txBody>
            </p:sp>
            <p:sp>
              <p:nvSpPr>
                <p:cNvPr id="223" name="Freeform 73">
                  <a:extLst>
                    <a:ext uri="{FF2B5EF4-FFF2-40B4-BE49-F238E27FC236}">
                      <a16:creationId xmlns:a16="http://schemas.microsoft.com/office/drawing/2014/main" id="{07608DA4-089E-ED40-95D1-D08DB4BC683B}"/>
                    </a:ext>
                  </a:extLst>
                </p:cNvPr>
                <p:cNvSpPr>
                  <a:spLocks/>
                </p:cNvSpPr>
                <p:nvPr/>
              </p:nvSpPr>
              <p:spPr bwMode="auto">
                <a:xfrm>
                  <a:off x="2027" y="2066"/>
                  <a:ext cx="73" cy="114"/>
                </a:xfrm>
                <a:custGeom>
                  <a:avLst/>
                  <a:gdLst>
                    <a:gd name="T0" fmla="*/ 52 w 52"/>
                    <a:gd name="T1" fmla="*/ 28 h 79"/>
                    <a:gd name="T2" fmla="*/ 21 w 52"/>
                    <a:gd name="T3" fmla="*/ 4 h 79"/>
                    <a:gd name="T4" fmla="*/ 2 w 52"/>
                    <a:gd name="T5" fmla="*/ 23 h 79"/>
                    <a:gd name="T6" fmla="*/ 19 w 52"/>
                    <a:gd name="T7" fmla="*/ 52 h 79"/>
                    <a:gd name="T8" fmla="*/ 19 w 52"/>
                    <a:gd name="T9" fmla="*/ 75 h 79"/>
                    <a:gd name="T10" fmla="*/ 23 w 52"/>
                    <a:gd name="T11" fmla="*/ 79 h 79"/>
                    <a:gd name="T12" fmla="*/ 31 w 52"/>
                    <a:gd name="T13" fmla="*/ 79 h 79"/>
                    <a:gd name="T14" fmla="*/ 35 w 52"/>
                    <a:gd name="T15" fmla="*/ 75 h 79"/>
                    <a:gd name="T16" fmla="*/ 35 w 52"/>
                    <a:gd name="T17" fmla="*/ 52 h 79"/>
                    <a:gd name="T18" fmla="*/ 52 w 52"/>
                    <a:gd name="T19"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79">
                      <a:moveTo>
                        <a:pt x="52" y="28"/>
                      </a:moveTo>
                      <a:cubicBezTo>
                        <a:pt x="52" y="13"/>
                        <a:pt x="38" y="0"/>
                        <a:pt x="21" y="4"/>
                      </a:cubicBezTo>
                      <a:cubicBezTo>
                        <a:pt x="12" y="6"/>
                        <a:pt x="4" y="14"/>
                        <a:pt x="2" y="23"/>
                      </a:cubicBezTo>
                      <a:cubicBezTo>
                        <a:pt x="0" y="36"/>
                        <a:pt x="7" y="48"/>
                        <a:pt x="19" y="52"/>
                      </a:cubicBezTo>
                      <a:cubicBezTo>
                        <a:pt x="19" y="75"/>
                        <a:pt x="19" y="75"/>
                        <a:pt x="19" y="75"/>
                      </a:cubicBezTo>
                      <a:cubicBezTo>
                        <a:pt x="19" y="77"/>
                        <a:pt x="20" y="79"/>
                        <a:pt x="23" y="79"/>
                      </a:cubicBezTo>
                      <a:cubicBezTo>
                        <a:pt x="31" y="79"/>
                        <a:pt x="31" y="79"/>
                        <a:pt x="31" y="79"/>
                      </a:cubicBezTo>
                      <a:cubicBezTo>
                        <a:pt x="34" y="79"/>
                        <a:pt x="35" y="77"/>
                        <a:pt x="35" y="75"/>
                      </a:cubicBezTo>
                      <a:cubicBezTo>
                        <a:pt x="35" y="52"/>
                        <a:pt x="35" y="52"/>
                        <a:pt x="35" y="52"/>
                      </a:cubicBezTo>
                      <a:cubicBezTo>
                        <a:pt x="45" y="49"/>
                        <a:pt x="52" y="39"/>
                        <a:pt x="52" y="2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grpSp>
          <p:grpSp>
            <p:nvGrpSpPr>
              <p:cNvPr id="224" name="Group 42">
                <a:extLst>
                  <a:ext uri="{FF2B5EF4-FFF2-40B4-BE49-F238E27FC236}">
                    <a16:creationId xmlns:a16="http://schemas.microsoft.com/office/drawing/2014/main" id="{E4D44B42-12E6-6047-AEB2-B38CFD542930}"/>
                  </a:ext>
                </a:extLst>
              </p:cNvPr>
              <p:cNvGrpSpPr>
                <a:grpSpLocks noChangeAspect="1"/>
              </p:cNvGrpSpPr>
              <p:nvPr/>
            </p:nvGrpSpPr>
            <p:grpSpPr bwMode="auto">
              <a:xfrm>
                <a:off x="7710229" y="4540469"/>
                <a:ext cx="360180" cy="373743"/>
                <a:chOff x="3720" y="2036"/>
                <a:chExt cx="239" cy="248"/>
              </a:xfrm>
            </p:grpSpPr>
            <p:sp>
              <p:nvSpPr>
                <p:cNvPr id="225" name="Freeform 43">
                  <a:extLst>
                    <a:ext uri="{FF2B5EF4-FFF2-40B4-BE49-F238E27FC236}">
                      <a16:creationId xmlns:a16="http://schemas.microsoft.com/office/drawing/2014/main" id="{1882A3D0-EED0-974B-8332-10887E3A401A}"/>
                    </a:ext>
                  </a:extLst>
                </p:cNvPr>
                <p:cNvSpPr>
                  <a:spLocks/>
                </p:cNvSpPr>
                <p:nvPr/>
              </p:nvSpPr>
              <p:spPr bwMode="auto">
                <a:xfrm>
                  <a:off x="3720" y="2036"/>
                  <a:ext cx="239" cy="248"/>
                </a:xfrm>
                <a:custGeom>
                  <a:avLst/>
                  <a:gdLst>
                    <a:gd name="T0" fmla="*/ 214 w 220"/>
                    <a:gd name="T1" fmla="*/ 220 h 220"/>
                    <a:gd name="T2" fmla="*/ 18 w 220"/>
                    <a:gd name="T3" fmla="*/ 220 h 220"/>
                    <a:gd name="T4" fmla="*/ 0 w 220"/>
                    <a:gd name="T5" fmla="*/ 202 h 220"/>
                    <a:gd name="T6" fmla="*/ 0 w 220"/>
                    <a:gd name="T7" fmla="*/ 6 h 220"/>
                    <a:gd name="T8" fmla="*/ 6 w 220"/>
                    <a:gd name="T9" fmla="*/ 0 h 220"/>
                    <a:gd name="T10" fmla="*/ 12 w 220"/>
                    <a:gd name="T11" fmla="*/ 6 h 220"/>
                    <a:gd name="T12" fmla="*/ 12 w 220"/>
                    <a:gd name="T13" fmla="*/ 202 h 220"/>
                    <a:gd name="T14" fmla="*/ 18 w 220"/>
                    <a:gd name="T15" fmla="*/ 208 h 220"/>
                    <a:gd name="T16" fmla="*/ 214 w 220"/>
                    <a:gd name="T17" fmla="*/ 208 h 220"/>
                    <a:gd name="T18" fmla="*/ 220 w 220"/>
                    <a:gd name="T19" fmla="*/ 214 h 220"/>
                    <a:gd name="T20" fmla="*/ 214 w 220"/>
                    <a:gd name="T21"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220">
                      <a:moveTo>
                        <a:pt x="214" y="220"/>
                      </a:moveTo>
                      <a:cubicBezTo>
                        <a:pt x="18" y="220"/>
                        <a:pt x="18" y="220"/>
                        <a:pt x="18" y="220"/>
                      </a:cubicBezTo>
                      <a:cubicBezTo>
                        <a:pt x="8" y="220"/>
                        <a:pt x="0" y="212"/>
                        <a:pt x="0" y="202"/>
                      </a:cubicBezTo>
                      <a:cubicBezTo>
                        <a:pt x="0" y="6"/>
                        <a:pt x="0" y="6"/>
                        <a:pt x="0" y="6"/>
                      </a:cubicBezTo>
                      <a:cubicBezTo>
                        <a:pt x="0" y="3"/>
                        <a:pt x="3" y="0"/>
                        <a:pt x="6" y="0"/>
                      </a:cubicBezTo>
                      <a:cubicBezTo>
                        <a:pt x="9" y="0"/>
                        <a:pt x="12" y="3"/>
                        <a:pt x="12" y="6"/>
                      </a:cubicBezTo>
                      <a:cubicBezTo>
                        <a:pt x="12" y="202"/>
                        <a:pt x="12" y="202"/>
                        <a:pt x="12" y="202"/>
                      </a:cubicBezTo>
                      <a:cubicBezTo>
                        <a:pt x="12" y="205"/>
                        <a:pt x="15" y="208"/>
                        <a:pt x="18" y="208"/>
                      </a:cubicBezTo>
                      <a:cubicBezTo>
                        <a:pt x="214" y="208"/>
                        <a:pt x="214" y="208"/>
                        <a:pt x="214" y="208"/>
                      </a:cubicBezTo>
                      <a:cubicBezTo>
                        <a:pt x="217" y="208"/>
                        <a:pt x="220" y="211"/>
                        <a:pt x="220" y="214"/>
                      </a:cubicBezTo>
                      <a:cubicBezTo>
                        <a:pt x="220" y="217"/>
                        <a:pt x="217" y="220"/>
                        <a:pt x="214" y="2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26" name="Freeform 44">
                  <a:extLst>
                    <a:ext uri="{FF2B5EF4-FFF2-40B4-BE49-F238E27FC236}">
                      <a16:creationId xmlns:a16="http://schemas.microsoft.com/office/drawing/2014/main" id="{CB6FB915-603A-A442-A89B-68A9ABC5BA03}"/>
                    </a:ext>
                  </a:extLst>
                </p:cNvPr>
                <p:cNvSpPr>
                  <a:spLocks/>
                </p:cNvSpPr>
                <p:nvPr/>
              </p:nvSpPr>
              <p:spPr bwMode="auto">
                <a:xfrm>
                  <a:off x="3890" y="2077"/>
                  <a:ext cx="43" cy="162"/>
                </a:xfrm>
                <a:custGeom>
                  <a:avLst/>
                  <a:gdLst>
                    <a:gd name="T0" fmla="*/ 8 w 40"/>
                    <a:gd name="T1" fmla="*/ 144 h 144"/>
                    <a:gd name="T2" fmla="*/ 32 w 40"/>
                    <a:gd name="T3" fmla="*/ 144 h 144"/>
                    <a:gd name="T4" fmla="*/ 40 w 40"/>
                    <a:gd name="T5" fmla="*/ 136 h 144"/>
                    <a:gd name="T6" fmla="*/ 40 w 40"/>
                    <a:gd name="T7" fmla="*/ 8 h 144"/>
                    <a:gd name="T8" fmla="*/ 32 w 40"/>
                    <a:gd name="T9" fmla="*/ 0 h 144"/>
                    <a:gd name="T10" fmla="*/ 8 w 40"/>
                    <a:gd name="T11" fmla="*/ 0 h 144"/>
                    <a:gd name="T12" fmla="*/ 0 w 40"/>
                    <a:gd name="T13" fmla="*/ 8 h 144"/>
                    <a:gd name="T14" fmla="*/ 0 w 40"/>
                    <a:gd name="T15" fmla="*/ 136 h 144"/>
                    <a:gd name="T16" fmla="*/ 8 w 40"/>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44">
                      <a:moveTo>
                        <a:pt x="8" y="144"/>
                      </a:moveTo>
                      <a:cubicBezTo>
                        <a:pt x="32" y="144"/>
                        <a:pt x="32" y="144"/>
                        <a:pt x="32" y="144"/>
                      </a:cubicBezTo>
                      <a:cubicBezTo>
                        <a:pt x="36" y="144"/>
                        <a:pt x="40" y="140"/>
                        <a:pt x="40" y="136"/>
                      </a:cubicBezTo>
                      <a:cubicBezTo>
                        <a:pt x="40" y="8"/>
                        <a:pt x="40" y="8"/>
                        <a:pt x="40" y="8"/>
                      </a:cubicBezTo>
                      <a:cubicBezTo>
                        <a:pt x="40" y="4"/>
                        <a:pt x="36" y="0"/>
                        <a:pt x="32" y="0"/>
                      </a:cubicBezTo>
                      <a:cubicBezTo>
                        <a:pt x="8" y="0"/>
                        <a:pt x="8" y="0"/>
                        <a:pt x="8" y="0"/>
                      </a:cubicBezTo>
                      <a:cubicBezTo>
                        <a:pt x="4" y="0"/>
                        <a:pt x="0" y="4"/>
                        <a:pt x="0" y="8"/>
                      </a:cubicBezTo>
                      <a:cubicBezTo>
                        <a:pt x="0" y="136"/>
                        <a:pt x="0" y="136"/>
                        <a:pt x="0" y="136"/>
                      </a:cubicBezTo>
                      <a:cubicBezTo>
                        <a:pt x="0" y="140"/>
                        <a:pt x="4" y="144"/>
                        <a:pt x="8" y="14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27" name="Freeform 45">
                  <a:extLst>
                    <a:ext uri="{FF2B5EF4-FFF2-40B4-BE49-F238E27FC236}">
                      <a16:creationId xmlns:a16="http://schemas.microsoft.com/office/drawing/2014/main" id="{A53D5911-9B6D-D34C-91F2-0C849FB908C6}"/>
                    </a:ext>
                  </a:extLst>
                </p:cNvPr>
                <p:cNvSpPr>
                  <a:spLocks/>
                </p:cNvSpPr>
                <p:nvPr/>
              </p:nvSpPr>
              <p:spPr bwMode="auto">
                <a:xfrm>
                  <a:off x="3829" y="2131"/>
                  <a:ext cx="43" cy="108"/>
                </a:xfrm>
                <a:custGeom>
                  <a:avLst/>
                  <a:gdLst>
                    <a:gd name="T0" fmla="*/ 8 w 40"/>
                    <a:gd name="T1" fmla="*/ 96 h 96"/>
                    <a:gd name="T2" fmla="*/ 32 w 40"/>
                    <a:gd name="T3" fmla="*/ 96 h 96"/>
                    <a:gd name="T4" fmla="*/ 40 w 40"/>
                    <a:gd name="T5" fmla="*/ 88 h 96"/>
                    <a:gd name="T6" fmla="*/ 40 w 40"/>
                    <a:gd name="T7" fmla="*/ 8 h 96"/>
                    <a:gd name="T8" fmla="*/ 32 w 40"/>
                    <a:gd name="T9" fmla="*/ 0 h 96"/>
                    <a:gd name="T10" fmla="*/ 8 w 40"/>
                    <a:gd name="T11" fmla="*/ 0 h 96"/>
                    <a:gd name="T12" fmla="*/ 0 w 40"/>
                    <a:gd name="T13" fmla="*/ 8 h 96"/>
                    <a:gd name="T14" fmla="*/ 0 w 40"/>
                    <a:gd name="T15" fmla="*/ 88 h 96"/>
                    <a:gd name="T16" fmla="*/ 8 w 4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6">
                      <a:moveTo>
                        <a:pt x="8" y="96"/>
                      </a:moveTo>
                      <a:cubicBezTo>
                        <a:pt x="32" y="96"/>
                        <a:pt x="32" y="96"/>
                        <a:pt x="32" y="96"/>
                      </a:cubicBezTo>
                      <a:cubicBezTo>
                        <a:pt x="36" y="96"/>
                        <a:pt x="40" y="92"/>
                        <a:pt x="40" y="88"/>
                      </a:cubicBezTo>
                      <a:cubicBezTo>
                        <a:pt x="40" y="8"/>
                        <a:pt x="40" y="8"/>
                        <a:pt x="40" y="8"/>
                      </a:cubicBezTo>
                      <a:cubicBezTo>
                        <a:pt x="40" y="4"/>
                        <a:pt x="36" y="0"/>
                        <a:pt x="32" y="0"/>
                      </a:cubicBezTo>
                      <a:cubicBezTo>
                        <a:pt x="8" y="0"/>
                        <a:pt x="8" y="0"/>
                        <a:pt x="8" y="0"/>
                      </a:cubicBezTo>
                      <a:cubicBezTo>
                        <a:pt x="4" y="0"/>
                        <a:pt x="0" y="4"/>
                        <a:pt x="0" y="8"/>
                      </a:cubicBezTo>
                      <a:cubicBezTo>
                        <a:pt x="0" y="88"/>
                        <a:pt x="0" y="88"/>
                        <a:pt x="0" y="88"/>
                      </a:cubicBezTo>
                      <a:cubicBezTo>
                        <a:pt x="0" y="92"/>
                        <a:pt x="4" y="96"/>
                        <a:pt x="8" y="9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28" name="Freeform 46">
                  <a:extLst>
                    <a:ext uri="{FF2B5EF4-FFF2-40B4-BE49-F238E27FC236}">
                      <a16:creationId xmlns:a16="http://schemas.microsoft.com/office/drawing/2014/main" id="{303C9A41-9653-3447-BDDB-0F66EE405B23}"/>
                    </a:ext>
                  </a:extLst>
                </p:cNvPr>
                <p:cNvSpPr>
                  <a:spLocks/>
                </p:cNvSpPr>
                <p:nvPr/>
              </p:nvSpPr>
              <p:spPr bwMode="auto">
                <a:xfrm>
                  <a:off x="3768" y="2185"/>
                  <a:ext cx="43" cy="54"/>
                </a:xfrm>
                <a:custGeom>
                  <a:avLst/>
                  <a:gdLst>
                    <a:gd name="T0" fmla="*/ 8 w 40"/>
                    <a:gd name="T1" fmla="*/ 48 h 48"/>
                    <a:gd name="T2" fmla="*/ 32 w 40"/>
                    <a:gd name="T3" fmla="*/ 48 h 48"/>
                    <a:gd name="T4" fmla="*/ 40 w 40"/>
                    <a:gd name="T5" fmla="*/ 40 h 48"/>
                    <a:gd name="T6" fmla="*/ 40 w 40"/>
                    <a:gd name="T7" fmla="*/ 8 h 48"/>
                    <a:gd name="T8" fmla="*/ 32 w 40"/>
                    <a:gd name="T9" fmla="*/ 0 h 48"/>
                    <a:gd name="T10" fmla="*/ 8 w 40"/>
                    <a:gd name="T11" fmla="*/ 0 h 48"/>
                    <a:gd name="T12" fmla="*/ 0 w 40"/>
                    <a:gd name="T13" fmla="*/ 8 h 48"/>
                    <a:gd name="T14" fmla="*/ 0 w 40"/>
                    <a:gd name="T15" fmla="*/ 40 h 48"/>
                    <a:gd name="T16" fmla="*/ 8 w 40"/>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8">
                      <a:moveTo>
                        <a:pt x="8" y="48"/>
                      </a:moveTo>
                      <a:cubicBezTo>
                        <a:pt x="32" y="48"/>
                        <a:pt x="32" y="48"/>
                        <a:pt x="32" y="48"/>
                      </a:cubicBezTo>
                      <a:cubicBezTo>
                        <a:pt x="36" y="48"/>
                        <a:pt x="40" y="44"/>
                        <a:pt x="40" y="40"/>
                      </a:cubicBezTo>
                      <a:cubicBezTo>
                        <a:pt x="40" y="8"/>
                        <a:pt x="40" y="8"/>
                        <a:pt x="40" y="8"/>
                      </a:cubicBezTo>
                      <a:cubicBezTo>
                        <a:pt x="40" y="4"/>
                        <a:pt x="36" y="0"/>
                        <a:pt x="32" y="0"/>
                      </a:cubicBezTo>
                      <a:cubicBezTo>
                        <a:pt x="8" y="0"/>
                        <a:pt x="8" y="0"/>
                        <a:pt x="8" y="0"/>
                      </a:cubicBezTo>
                      <a:cubicBezTo>
                        <a:pt x="4" y="0"/>
                        <a:pt x="0" y="4"/>
                        <a:pt x="0" y="8"/>
                      </a:cubicBezTo>
                      <a:cubicBezTo>
                        <a:pt x="0" y="40"/>
                        <a:pt x="0" y="40"/>
                        <a:pt x="0" y="40"/>
                      </a:cubicBezTo>
                      <a:cubicBezTo>
                        <a:pt x="0" y="44"/>
                        <a:pt x="4" y="48"/>
                        <a:pt x="8" y="4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grpSp>
          <p:grpSp>
            <p:nvGrpSpPr>
              <p:cNvPr id="229" name="Group 67">
                <a:extLst>
                  <a:ext uri="{FF2B5EF4-FFF2-40B4-BE49-F238E27FC236}">
                    <a16:creationId xmlns:a16="http://schemas.microsoft.com/office/drawing/2014/main" id="{E00AD88E-B755-A148-A1DC-C3DD71F20411}"/>
                  </a:ext>
                </a:extLst>
              </p:cNvPr>
              <p:cNvGrpSpPr>
                <a:grpSpLocks noChangeAspect="1"/>
              </p:cNvGrpSpPr>
              <p:nvPr/>
            </p:nvGrpSpPr>
            <p:grpSpPr bwMode="auto">
              <a:xfrm>
                <a:off x="4117667" y="4577543"/>
                <a:ext cx="367355" cy="342309"/>
                <a:chOff x="5517" y="1180"/>
                <a:chExt cx="308" cy="287"/>
              </a:xfrm>
            </p:grpSpPr>
            <p:sp>
              <p:nvSpPr>
                <p:cNvPr id="230" name="Freeform 68">
                  <a:extLst>
                    <a:ext uri="{FF2B5EF4-FFF2-40B4-BE49-F238E27FC236}">
                      <a16:creationId xmlns:a16="http://schemas.microsoft.com/office/drawing/2014/main" id="{DA70710A-CFE0-C649-98C7-71899B25607D}"/>
                    </a:ext>
                  </a:extLst>
                </p:cNvPr>
                <p:cNvSpPr>
                  <a:spLocks/>
                </p:cNvSpPr>
                <p:nvPr/>
              </p:nvSpPr>
              <p:spPr bwMode="auto">
                <a:xfrm>
                  <a:off x="5517" y="1274"/>
                  <a:ext cx="96" cy="99"/>
                </a:xfrm>
                <a:custGeom>
                  <a:avLst/>
                  <a:gdLst>
                    <a:gd name="T0" fmla="*/ 70 w 76"/>
                    <a:gd name="T1" fmla="*/ 0 h 76"/>
                    <a:gd name="T2" fmla="*/ 6 w 76"/>
                    <a:gd name="T3" fmla="*/ 0 h 76"/>
                    <a:gd name="T4" fmla="*/ 0 w 76"/>
                    <a:gd name="T5" fmla="*/ 6 h 76"/>
                    <a:gd name="T6" fmla="*/ 0 w 76"/>
                    <a:gd name="T7" fmla="*/ 70 h 76"/>
                    <a:gd name="T8" fmla="*/ 6 w 76"/>
                    <a:gd name="T9" fmla="*/ 76 h 76"/>
                    <a:gd name="T10" fmla="*/ 70 w 76"/>
                    <a:gd name="T11" fmla="*/ 76 h 76"/>
                    <a:gd name="T12" fmla="*/ 76 w 76"/>
                    <a:gd name="T13" fmla="*/ 70 h 76"/>
                    <a:gd name="T14" fmla="*/ 76 w 76"/>
                    <a:gd name="T15" fmla="*/ 6 h 76"/>
                    <a:gd name="T16" fmla="*/ 70 w 76"/>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70" y="0"/>
                      </a:moveTo>
                      <a:cubicBezTo>
                        <a:pt x="6" y="0"/>
                        <a:pt x="6" y="0"/>
                        <a:pt x="6" y="0"/>
                      </a:cubicBezTo>
                      <a:cubicBezTo>
                        <a:pt x="3" y="0"/>
                        <a:pt x="0" y="3"/>
                        <a:pt x="0" y="6"/>
                      </a:cubicBezTo>
                      <a:cubicBezTo>
                        <a:pt x="0" y="70"/>
                        <a:pt x="0" y="70"/>
                        <a:pt x="0" y="70"/>
                      </a:cubicBezTo>
                      <a:cubicBezTo>
                        <a:pt x="0" y="73"/>
                        <a:pt x="3" y="76"/>
                        <a:pt x="6" y="76"/>
                      </a:cubicBezTo>
                      <a:cubicBezTo>
                        <a:pt x="70" y="76"/>
                        <a:pt x="70" y="76"/>
                        <a:pt x="70" y="76"/>
                      </a:cubicBezTo>
                      <a:cubicBezTo>
                        <a:pt x="73" y="76"/>
                        <a:pt x="76" y="73"/>
                        <a:pt x="76" y="70"/>
                      </a:cubicBezTo>
                      <a:cubicBezTo>
                        <a:pt x="76" y="6"/>
                        <a:pt x="76" y="6"/>
                        <a:pt x="76" y="6"/>
                      </a:cubicBezTo>
                      <a:cubicBezTo>
                        <a:pt x="76" y="3"/>
                        <a:pt x="73" y="0"/>
                        <a:pt x="70"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sp>
              <p:nvSpPr>
                <p:cNvPr id="231" name="Freeform 69">
                  <a:extLst>
                    <a:ext uri="{FF2B5EF4-FFF2-40B4-BE49-F238E27FC236}">
                      <a16:creationId xmlns:a16="http://schemas.microsoft.com/office/drawing/2014/main" id="{0D39F677-C8E2-E442-956B-107ABB929B09}"/>
                    </a:ext>
                  </a:extLst>
                </p:cNvPr>
                <p:cNvSpPr>
                  <a:spLocks noEditPoints="1"/>
                </p:cNvSpPr>
                <p:nvPr/>
              </p:nvSpPr>
              <p:spPr bwMode="auto">
                <a:xfrm>
                  <a:off x="5627" y="1180"/>
                  <a:ext cx="198" cy="287"/>
                </a:xfrm>
                <a:custGeom>
                  <a:avLst/>
                  <a:gdLst>
                    <a:gd name="T0" fmla="*/ 151 w 157"/>
                    <a:gd name="T1" fmla="*/ 0 h 220"/>
                    <a:gd name="T2" fmla="*/ 87 w 157"/>
                    <a:gd name="T3" fmla="*/ 0 h 220"/>
                    <a:gd name="T4" fmla="*/ 81 w 157"/>
                    <a:gd name="T5" fmla="*/ 6 h 220"/>
                    <a:gd name="T6" fmla="*/ 81 w 157"/>
                    <a:gd name="T7" fmla="*/ 70 h 220"/>
                    <a:gd name="T8" fmla="*/ 87 w 157"/>
                    <a:gd name="T9" fmla="*/ 76 h 220"/>
                    <a:gd name="T10" fmla="*/ 151 w 157"/>
                    <a:gd name="T11" fmla="*/ 76 h 220"/>
                    <a:gd name="T12" fmla="*/ 157 w 157"/>
                    <a:gd name="T13" fmla="*/ 70 h 220"/>
                    <a:gd name="T14" fmla="*/ 157 w 157"/>
                    <a:gd name="T15" fmla="*/ 6 h 220"/>
                    <a:gd name="T16" fmla="*/ 151 w 157"/>
                    <a:gd name="T17" fmla="*/ 0 h 220"/>
                    <a:gd name="T18" fmla="*/ 145 w 157"/>
                    <a:gd name="T19" fmla="*/ 64 h 220"/>
                    <a:gd name="T20" fmla="*/ 93 w 157"/>
                    <a:gd name="T21" fmla="*/ 64 h 220"/>
                    <a:gd name="T22" fmla="*/ 93 w 157"/>
                    <a:gd name="T23" fmla="*/ 12 h 220"/>
                    <a:gd name="T24" fmla="*/ 145 w 157"/>
                    <a:gd name="T25" fmla="*/ 12 h 220"/>
                    <a:gd name="T26" fmla="*/ 145 w 157"/>
                    <a:gd name="T27" fmla="*/ 64 h 220"/>
                    <a:gd name="T28" fmla="*/ 151 w 157"/>
                    <a:gd name="T29" fmla="*/ 144 h 220"/>
                    <a:gd name="T30" fmla="*/ 87 w 157"/>
                    <a:gd name="T31" fmla="*/ 144 h 220"/>
                    <a:gd name="T32" fmla="*/ 81 w 157"/>
                    <a:gd name="T33" fmla="*/ 150 h 220"/>
                    <a:gd name="T34" fmla="*/ 81 w 157"/>
                    <a:gd name="T35" fmla="*/ 214 h 220"/>
                    <a:gd name="T36" fmla="*/ 87 w 157"/>
                    <a:gd name="T37" fmla="*/ 220 h 220"/>
                    <a:gd name="T38" fmla="*/ 151 w 157"/>
                    <a:gd name="T39" fmla="*/ 220 h 220"/>
                    <a:gd name="T40" fmla="*/ 157 w 157"/>
                    <a:gd name="T41" fmla="*/ 214 h 220"/>
                    <a:gd name="T42" fmla="*/ 157 w 157"/>
                    <a:gd name="T43" fmla="*/ 150 h 220"/>
                    <a:gd name="T44" fmla="*/ 151 w 157"/>
                    <a:gd name="T45" fmla="*/ 144 h 220"/>
                    <a:gd name="T46" fmla="*/ 145 w 157"/>
                    <a:gd name="T47" fmla="*/ 208 h 220"/>
                    <a:gd name="T48" fmla="*/ 93 w 157"/>
                    <a:gd name="T49" fmla="*/ 208 h 220"/>
                    <a:gd name="T50" fmla="*/ 93 w 157"/>
                    <a:gd name="T51" fmla="*/ 156 h 220"/>
                    <a:gd name="T52" fmla="*/ 145 w 157"/>
                    <a:gd name="T53" fmla="*/ 156 h 220"/>
                    <a:gd name="T54" fmla="*/ 145 w 157"/>
                    <a:gd name="T55" fmla="*/ 208 h 220"/>
                    <a:gd name="T56" fmla="*/ 68 w 157"/>
                    <a:gd name="T57" fmla="*/ 35 h 220"/>
                    <a:gd name="T58" fmla="*/ 66 w 157"/>
                    <a:gd name="T59" fmla="*/ 43 h 220"/>
                    <a:gd name="T60" fmla="*/ 10 w 157"/>
                    <a:gd name="T61" fmla="*/ 75 h 220"/>
                    <a:gd name="T62" fmla="*/ 7 w 157"/>
                    <a:gd name="T63" fmla="*/ 76 h 220"/>
                    <a:gd name="T64" fmla="*/ 2 w 157"/>
                    <a:gd name="T65" fmla="*/ 73 h 220"/>
                    <a:gd name="T66" fmla="*/ 4 w 157"/>
                    <a:gd name="T67" fmla="*/ 65 h 220"/>
                    <a:gd name="T68" fmla="*/ 60 w 157"/>
                    <a:gd name="T69" fmla="*/ 33 h 220"/>
                    <a:gd name="T70" fmla="*/ 68 w 157"/>
                    <a:gd name="T71" fmla="*/ 35 h 220"/>
                    <a:gd name="T72" fmla="*/ 68 w 157"/>
                    <a:gd name="T73" fmla="*/ 185 h 220"/>
                    <a:gd name="T74" fmla="*/ 63 w 157"/>
                    <a:gd name="T75" fmla="*/ 188 h 220"/>
                    <a:gd name="T76" fmla="*/ 60 w 157"/>
                    <a:gd name="T77" fmla="*/ 187 h 220"/>
                    <a:gd name="T78" fmla="*/ 4 w 157"/>
                    <a:gd name="T79" fmla="*/ 155 h 220"/>
                    <a:gd name="T80" fmla="*/ 2 w 157"/>
                    <a:gd name="T81" fmla="*/ 147 h 220"/>
                    <a:gd name="T82" fmla="*/ 10 w 157"/>
                    <a:gd name="T83" fmla="*/ 145 h 220"/>
                    <a:gd name="T84" fmla="*/ 66 w 157"/>
                    <a:gd name="T85" fmla="*/ 177 h 220"/>
                    <a:gd name="T86" fmla="*/ 68 w 157"/>
                    <a:gd name="T87" fmla="*/ 18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220">
                      <a:moveTo>
                        <a:pt x="151" y="0"/>
                      </a:moveTo>
                      <a:cubicBezTo>
                        <a:pt x="87" y="0"/>
                        <a:pt x="87" y="0"/>
                        <a:pt x="87" y="0"/>
                      </a:cubicBezTo>
                      <a:cubicBezTo>
                        <a:pt x="84" y="0"/>
                        <a:pt x="81" y="3"/>
                        <a:pt x="81" y="6"/>
                      </a:cubicBezTo>
                      <a:cubicBezTo>
                        <a:pt x="81" y="70"/>
                        <a:pt x="81" y="70"/>
                        <a:pt x="81" y="70"/>
                      </a:cubicBezTo>
                      <a:cubicBezTo>
                        <a:pt x="81" y="73"/>
                        <a:pt x="84" y="76"/>
                        <a:pt x="87" y="76"/>
                      </a:cubicBezTo>
                      <a:cubicBezTo>
                        <a:pt x="151" y="76"/>
                        <a:pt x="151" y="76"/>
                        <a:pt x="151" y="76"/>
                      </a:cubicBezTo>
                      <a:cubicBezTo>
                        <a:pt x="154" y="76"/>
                        <a:pt x="157" y="73"/>
                        <a:pt x="157" y="70"/>
                      </a:cubicBezTo>
                      <a:cubicBezTo>
                        <a:pt x="157" y="6"/>
                        <a:pt x="157" y="6"/>
                        <a:pt x="157" y="6"/>
                      </a:cubicBezTo>
                      <a:cubicBezTo>
                        <a:pt x="157" y="3"/>
                        <a:pt x="154" y="0"/>
                        <a:pt x="151" y="0"/>
                      </a:cubicBezTo>
                      <a:close/>
                      <a:moveTo>
                        <a:pt x="145" y="64"/>
                      </a:moveTo>
                      <a:cubicBezTo>
                        <a:pt x="93" y="64"/>
                        <a:pt x="93" y="64"/>
                        <a:pt x="93" y="64"/>
                      </a:cubicBezTo>
                      <a:cubicBezTo>
                        <a:pt x="93" y="12"/>
                        <a:pt x="93" y="12"/>
                        <a:pt x="93" y="12"/>
                      </a:cubicBezTo>
                      <a:cubicBezTo>
                        <a:pt x="145" y="12"/>
                        <a:pt x="145" y="12"/>
                        <a:pt x="145" y="12"/>
                      </a:cubicBezTo>
                      <a:lnTo>
                        <a:pt x="145" y="64"/>
                      </a:lnTo>
                      <a:close/>
                      <a:moveTo>
                        <a:pt x="151" y="144"/>
                      </a:moveTo>
                      <a:cubicBezTo>
                        <a:pt x="87" y="144"/>
                        <a:pt x="87" y="144"/>
                        <a:pt x="87" y="144"/>
                      </a:cubicBezTo>
                      <a:cubicBezTo>
                        <a:pt x="84" y="144"/>
                        <a:pt x="81" y="147"/>
                        <a:pt x="81" y="150"/>
                      </a:cubicBezTo>
                      <a:cubicBezTo>
                        <a:pt x="81" y="214"/>
                        <a:pt x="81" y="214"/>
                        <a:pt x="81" y="214"/>
                      </a:cubicBezTo>
                      <a:cubicBezTo>
                        <a:pt x="81" y="217"/>
                        <a:pt x="84" y="220"/>
                        <a:pt x="87" y="220"/>
                      </a:cubicBezTo>
                      <a:cubicBezTo>
                        <a:pt x="151" y="220"/>
                        <a:pt x="151" y="220"/>
                        <a:pt x="151" y="220"/>
                      </a:cubicBezTo>
                      <a:cubicBezTo>
                        <a:pt x="154" y="220"/>
                        <a:pt x="157" y="217"/>
                        <a:pt x="157" y="214"/>
                      </a:cubicBezTo>
                      <a:cubicBezTo>
                        <a:pt x="157" y="150"/>
                        <a:pt x="157" y="150"/>
                        <a:pt x="157" y="150"/>
                      </a:cubicBezTo>
                      <a:cubicBezTo>
                        <a:pt x="157" y="147"/>
                        <a:pt x="154" y="144"/>
                        <a:pt x="151" y="144"/>
                      </a:cubicBezTo>
                      <a:close/>
                      <a:moveTo>
                        <a:pt x="145" y="208"/>
                      </a:moveTo>
                      <a:cubicBezTo>
                        <a:pt x="93" y="208"/>
                        <a:pt x="93" y="208"/>
                        <a:pt x="93" y="208"/>
                      </a:cubicBezTo>
                      <a:cubicBezTo>
                        <a:pt x="93" y="156"/>
                        <a:pt x="93" y="156"/>
                        <a:pt x="93" y="156"/>
                      </a:cubicBezTo>
                      <a:cubicBezTo>
                        <a:pt x="145" y="156"/>
                        <a:pt x="145" y="156"/>
                        <a:pt x="145" y="156"/>
                      </a:cubicBezTo>
                      <a:lnTo>
                        <a:pt x="145" y="208"/>
                      </a:lnTo>
                      <a:close/>
                      <a:moveTo>
                        <a:pt x="68" y="35"/>
                      </a:moveTo>
                      <a:cubicBezTo>
                        <a:pt x="70" y="38"/>
                        <a:pt x="69" y="42"/>
                        <a:pt x="66" y="43"/>
                      </a:cubicBezTo>
                      <a:cubicBezTo>
                        <a:pt x="10" y="75"/>
                        <a:pt x="10" y="75"/>
                        <a:pt x="10" y="75"/>
                      </a:cubicBezTo>
                      <a:cubicBezTo>
                        <a:pt x="9" y="76"/>
                        <a:pt x="8" y="76"/>
                        <a:pt x="7" y="76"/>
                      </a:cubicBezTo>
                      <a:cubicBezTo>
                        <a:pt x="5" y="76"/>
                        <a:pt x="3" y="75"/>
                        <a:pt x="2" y="73"/>
                      </a:cubicBezTo>
                      <a:cubicBezTo>
                        <a:pt x="0" y="70"/>
                        <a:pt x="1" y="66"/>
                        <a:pt x="4" y="65"/>
                      </a:cubicBezTo>
                      <a:cubicBezTo>
                        <a:pt x="60" y="33"/>
                        <a:pt x="60" y="33"/>
                        <a:pt x="60" y="33"/>
                      </a:cubicBezTo>
                      <a:cubicBezTo>
                        <a:pt x="63" y="31"/>
                        <a:pt x="67" y="32"/>
                        <a:pt x="68" y="35"/>
                      </a:cubicBezTo>
                      <a:close/>
                      <a:moveTo>
                        <a:pt x="68" y="185"/>
                      </a:moveTo>
                      <a:cubicBezTo>
                        <a:pt x="67" y="187"/>
                        <a:pt x="65" y="188"/>
                        <a:pt x="63" y="188"/>
                      </a:cubicBezTo>
                      <a:cubicBezTo>
                        <a:pt x="62" y="188"/>
                        <a:pt x="61" y="188"/>
                        <a:pt x="60" y="187"/>
                      </a:cubicBezTo>
                      <a:cubicBezTo>
                        <a:pt x="4" y="155"/>
                        <a:pt x="4" y="155"/>
                        <a:pt x="4" y="155"/>
                      </a:cubicBezTo>
                      <a:cubicBezTo>
                        <a:pt x="1" y="154"/>
                        <a:pt x="0" y="150"/>
                        <a:pt x="2" y="147"/>
                      </a:cubicBezTo>
                      <a:cubicBezTo>
                        <a:pt x="3" y="144"/>
                        <a:pt x="7" y="143"/>
                        <a:pt x="10" y="145"/>
                      </a:cubicBezTo>
                      <a:cubicBezTo>
                        <a:pt x="66" y="177"/>
                        <a:pt x="66" y="177"/>
                        <a:pt x="66" y="177"/>
                      </a:cubicBezTo>
                      <a:cubicBezTo>
                        <a:pt x="69" y="178"/>
                        <a:pt x="70" y="182"/>
                        <a:pt x="68"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04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293E40"/>
                    </a:solidFill>
                    <a:effectLst/>
                    <a:uLnTx/>
                    <a:uFillTx/>
                    <a:latin typeface="Century Gothic" panose="020F0302020204030204"/>
                  </a:endParaRPr>
                </a:p>
              </p:txBody>
            </p:sp>
          </p:grpSp>
        </p:grpSp>
      </p:grpSp>
      <p:grpSp>
        <p:nvGrpSpPr>
          <p:cNvPr id="161" name="Group 160">
            <a:extLst>
              <a:ext uri="{FF2B5EF4-FFF2-40B4-BE49-F238E27FC236}">
                <a16:creationId xmlns:a16="http://schemas.microsoft.com/office/drawing/2014/main" id="{1EC80C80-E2D1-0544-B4FD-2C0784E2C7DB}"/>
              </a:ext>
            </a:extLst>
          </p:cNvPr>
          <p:cNvGrpSpPr/>
          <p:nvPr/>
        </p:nvGrpSpPr>
        <p:grpSpPr>
          <a:xfrm>
            <a:off x="1419855" y="1583231"/>
            <a:ext cx="9352289" cy="1125269"/>
            <a:chOff x="1156226" y="1308793"/>
            <a:chExt cx="9974885" cy="1336430"/>
          </a:xfrm>
        </p:grpSpPr>
        <p:grpSp>
          <p:nvGrpSpPr>
            <p:cNvPr id="162" name="Group 161">
              <a:extLst>
                <a:ext uri="{FF2B5EF4-FFF2-40B4-BE49-F238E27FC236}">
                  <a16:creationId xmlns:a16="http://schemas.microsoft.com/office/drawing/2014/main" id="{9F3B0F37-CA2B-934A-BB64-7A2AC4368184}"/>
                </a:ext>
              </a:extLst>
            </p:cNvPr>
            <p:cNvGrpSpPr/>
            <p:nvPr/>
          </p:nvGrpSpPr>
          <p:grpSpPr>
            <a:xfrm>
              <a:off x="9190318" y="1308793"/>
              <a:ext cx="1940793" cy="1336428"/>
              <a:chOff x="8991123" y="2416307"/>
              <a:chExt cx="1726154" cy="1188627"/>
            </a:xfrm>
          </p:grpSpPr>
          <p:sp>
            <p:nvSpPr>
              <p:cNvPr id="180" name="Rectangle 179">
                <a:extLst>
                  <a:ext uri="{FF2B5EF4-FFF2-40B4-BE49-F238E27FC236}">
                    <a16:creationId xmlns:a16="http://schemas.microsoft.com/office/drawing/2014/main" id="{5BF909ED-F1A4-2F46-90F3-8716FF5EF676}"/>
                  </a:ext>
                </a:extLst>
              </p:cNvPr>
              <p:cNvSpPr/>
              <p:nvPr/>
            </p:nvSpPr>
            <p:spPr>
              <a:xfrm>
                <a:off x="8991123" y="2416307"/>
                <a:ext cx="1726154" cy="946673"/>
              </a:xfrm>
              <a:prstGeom prst="rect">
                <a:avLst/>
              </a:prstGeom>
              <a:solidFill>
                <a:srgbClr val="FFFFFF">
                  <a:alpha val="90000"/>
                </a:srgbClr>
              </a:solidFill>
              <a:ln w="9525" cap="flat" cmpd="sng" algn="ctr">
                <a:solidFill>
                  <a:srgbClr val="68A1AF"/>
                </a:solidFill>
                <a:prstDash val="solid"/>
              </a:ln>
              <a:effectLst/>
            </p:spPr>
            <p:txBody>
              <a:bodyPr rtlCol="0" anchor="ctr"/>
              <a:lstStyle/>
              <a:p>
                <a:pPr marL="0" marR="0" lvl="0" indent="0" algn="ctr" defTabSz="457063"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venir Book"/>
                </a:endParaRPr>
              </a:p>
            </p:txBody>
          </p:sp>
          <p:sp>
            <p:nvSpPr>
              <p:cNvPr id="181" name="TextBox 180">
                <a:extLst>
                  <a:ext uri="{FF2B5EF4-FFF2-40B4-BE49-F238E27FC236}">
                    <a16:creationId xmlns:a16="http://schemas.microsoft.com/office/drawing/2014/main" id="{C9AA42A5-59EC-BA4A-B579-43149AFE46DC}"/>
                  </a:ext>
                </a:extLst>
              </p:cNvPr>
              <p:cNvSpPr txBox="1"/>
              <p:nvPr/>
            </p:nvSpPr>
            <p:spPr>
              <a:xfrm>
                <a:off x="8991123" y="3362980"/>
                <a:ext cx="1726154" cy="241954"/>
              </a:xfrm>
              <a:prstGeom prst="rect">
                <a:avLst/>
              </a:prstGeom>
              <a:solidFill>
                <a:srgbClr val="00B0F0"/>
              </a:solidFill>
              <a:ln>
                <a:solidFill>
                  <a:srgbClr val="00B0F0"/>
                </a:solidFill>
              </a:ln>
              <a:effectLst/>
            </p:spPr>
            <p:txBody>
              <a:bodyPr wrap="square" lIns="0" tIns="27425" rIns="0" bIns="27425" rtlCol="0" anchor="ctr" anchorCtr="0">
                <a:noAutofit/>
              </a:bodyPr>
              <a:lstStyle/>
              <a:p>
                <a:pPr marL="0" marR="0" lvl="0" indent="0" algn="ctr" defTabSz="457063" eaLnBrk="1" fontAlgn="auto" latinLnBrk="0" hangingPunct="1">
                  <a:lnSpc>
                    <a:spcPct val="100000"/>
                  </a:lnSpc>
                  <a:spcBef>
                    <a:spcPts val="1200"/>
                  </a:spcBef>
                  <a:spcAft>
                    <a:spcPts val="0"/>
                  </a:spcAft>
                  <a:buClr>
                    <a:srgbClr val="D1232B"/>
                  </a:buClr>
                  <a:buSzTx/>
                  <a:buFontTx/>
                  <a:buNone/>
                  <a:tabLst/>
                  <a:defRPr/>
                </a:pPr>
                <a:r>
                  <a:rPr kumimoji="0" lang="en-US" sz="1050" b="1" i="0" u="none" strike="noStrike" kern="0" cap="none" spc="0" normalizeH="0" baseline="0" noProof="0" dirty="0">
                    <a:ln>
                      <a:noFill/>
                    </a:ln>
                    <a:solidFill>
                      <a:srgbClr val="FFFFFF"/>
                    </a:solidFill>
                    <a:effectLst/>
                    <a:uLnTx/>
                    <a:uFillTx/>
                    <a:latin typeface="Century Gothic" panose="020F0302020204030204"/>
                  </a:rPr>
                  <a:t>WORKPLACE</a:t>
                </a:r>
              </a:p>
            </p:txBody>
          </p:sp>
        </p:grpSp>
        <p:grpSp>
          <p:nvGrpSpPr>
            <p:cNvPr id="163" name="Group 162">
              <a:extLst>
                <a:ext uri="{FF2B5EF4-FFF2-40B4-BE49-F238E27FC236}">
                  <a16:creationId xmlns:a16="http://schemas.microsoft.com/office/drawing/2014/main" id="{397BAA65-175B-E845-8682-1CE79FEE39CA}"/>
                </a:ext>
              </a:extLst>
            </p:cNvPr>
            <p:cNvGrpSpPr/>
            <p:nvPr/>
          </p:nvGrpSpPr>
          <p:grpSpPr>
            <a:xfrm>
              <a:off x="1156226" y="1308793"/>
              <a:ext cx="1940794" cy="1336428"/>
              <a:chOff x="1604606" y="2416307"/>
              <a:chExt cx="1726155" cy="1188627"/>
            </a:xfrm>
          </p:grpSpPr>
          <p:sp>
            <p:nvSpPr>
              <p:cNvPr id="178" name="Rectangle 177">
                <a:extLst>
                  <a:ext uri="{FF2B5EF4-FFF2-40B4-BE49-F238E27FC236}">
                    <a16:creationId xmlns:a16="http://schemas.microsoft.com/office/drawing/2014/main" id="{99622DDA-3CF7-5E4C-9602-AFB300EF4015}"/>
                  </a:ext>
                </a:extLst>
              </p:cNvPr>
              <p:cNvSpPr/>
              <p:nvPr/>
            </p:nvSpPr>
            <p:spPr>
              <a:xfrm>
                <a:off x="1604607" y="2416307"/>
                <a:ext cx="1726154" cy="946673"/>
              </a:xfrm>
              <a:prstGeom prst="rect">
                <a:avLst/>
              </a:prstGeom>
              <a:solidFill>
                <a:srgbClr val="FFFFFF">
                  <a:alpha val="90000"/>
                </a:srgbClr>
              </a:solidFill>
              <a:ln w="9525" cap="flat" cmpd="sng" algn="ctr">
                <a:solidFill>
                  <a:srgbClr val="2F4141"/>
                </a:solidFill>
                <a:prstDash val="solid"/>
              </a:ln>
              <a:effectLst/>
            </p:spPr>
            <p:txBody>
              <a:bodyPr rtlCol="0" anchor="ctr"/>
              <a:lstStyle/>
              <a:p>
                <a:pPr marL="0" marR="0" lvl="0" indent="0" algn="ctr" defTabSz="457063"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venir Book"/>
                </a:endParaRPr>
              </a:p>
            </p:txBody>
          </p:sp>
          <p:sp>
            <p:nvSpPr>
              <p:cNvPr id="179" name="TextBox 178">
                <a:extLst>
                  <a:ext uri="{FF2B5EF4-FFF2-40B4-BE49-F238E27FC236}">
                    <a16:creationId xmlns:a16="http://schemas.microsoft.com/office/drawing/2014/main" id="{E01601A1-191F-F943-80EB-99889B77A913}"/>
                  </a:ext>
                </a:extLst>
              </p:cNvPr>
              <p:cNvSpPr txBox="1"/>
              <p:nvPr/>
            </p:nvSpPr>
            <p:spPr>
              <a:xfrm>
                <a:off x="1604606" y="3362980"/>
                <a:ext cx="1726154" cy="241954"/>
              </a:xfrm>
              <a:prstGeom prst="rect">
                <a:avLst/>
              </a:prstGeom>
              <a:solidFill>
                <a:srgbClr val="2F4141"/>
              </a:solidFill>
              <a:ln>
                <a:solidFill>
                  <a:srgbClr val="2F4141"/>
                </a:solidFill>
              </a:ln>
              <a:effectLst/>
            </p:spPr>
            <p:txBody>
              <a:bodyPr wrap="square" lIns="0" tIns="27425" rIns="0" bIns="27425" rtlCol="0" anchor="ctr" anchorCtr="0">
                <a:noAutofit/>
              </a:bodyPr>
              <a:lstStyle/>
              <a:p>
                <a:pPr marL="0" marR="0" lvl="0" indent="0" algn="ctr" defTabSz="457063" eaLnBrk="1" fontAlgn="auto" latinLnBrk="0" hangingPunct="1">
                  <a:lnSpc>
                    <a:spcPct val="100000"/>
                  </a:lnSpc>
                  <a:spcBef>
                    <a:spcPts val="1200"/>
                  </a:spcBef>
                  <a:spcAft>
                    <a:spcPts val="0"/>
                  </a:spcAft>
                  <a:buClr>
                    <a:srgbClr val="D1232B"/>
                  </a:buClr>
                  <a:buSzTx/>
                  <a:buFontTx/>
                  <a:buNone/>
                  <a:tabLst/>
                  <a:defRPr/>
                </a:pPr>
                <a:r>
                  <a:rPr kumimoji="0" lang="en-US" sz="1050" b="1" i="0" u="none" strike="noStrike" kern="0" cap="none" spc="0" normalizeH="0" baseline="0" noProof="0" dirty="0">
                    <a:ln>
                      <a:noFill/>
                    </a:ln>
                    <a:solidFill>
                      <a:srgbClr val="FFFFFF"/>
                    </a:solidFill>
                    <a:effectLst/>
                    <a:uLnTx/>
                    <a:uFillTx/>
                    <a:latin typeface="Century Gothic" panose="020F0302020204030204"/>
                  </a:rPr>
                  <a:t>IT</a:t>
                </a:r>
              </a:p>
            </p:txBody>
          </p:sp>
        </p:grpSp>
        <p:grpSp>
          <p:nvGrpSpPr>
            <p:cNvPr id="164" name="Group 163">
              <a:extLst>
                <a:ext uri="{FF2B5EF4-FFF2-40B4-BE49-F238E27FC236}">
                  <a16:creationId xmlns:a16="http://schemas.microsoft.com/office/drawing/2014/main" id="{A5741059-ACF3-3045-AD09-FAEE1C9590BA}"/>
                </a:ext>
              </a:extLst>
            </p:cNvPr>
            <p:cNvGrpSpPr/>
            <p:nvPr/>
          </p:nvGrpSpPr>
          <p:grpSpPr>
            <a:xfrm>
              <a:off x="3164749" y="1308796"/>
              <a:ext cx="1940794" cy="1336427"/>
              <a:chOff x="3451235" y="2416307"/>
              <a:chExt cx="1726155" cy="1188626"/>
            </a:xfrm>
          </p:grpSpPr>
          <p:sp>
            <p:nvSpPr>
              <p:cNvPr id="176" name="Rectangle 175">
                <a:extLst>
                  <a:ext uri="{FF2B5EF4-FFF2-40B4-BE49-F238E27FC236}">
                    <a16:creationId xmlns:a16="http://schemas.microsoft.com/office/drawing/2014/main" id="{FE8EFD10-8381-2C4E-BD01-FBA09DE61799}"/>
                  </a:ext>
                </a:extLst>
              </p:cNvPr>
              <p:cNvSpPr/>
              <p:nvPr/>
            </p:nvSpPr>
            <p:spPr>
              <a:xfrm>
                <a:off x="3451236" y="2416307"/>
                <a:ext cx="1726154" cy="946673"/>
              </a:xfrm>
              <a:prstGeom prst="rect">
                <a:avLst/>
              </a:prstGeom>
              <a:solidFill>
                <a:srgbClr val="FFFFFF">
                  <a:alpha val="90000"/>
                </a:srgbClr>
              </a:solidFill>
              <a:ln w="6350" cap="flat" cmpd="sng" algn="ctr">
                <a:solidFill>
                  <a:srgbClr val="2F4141"/>
                </a:solidFill>
                <a:prstDash val="solid"/>
              </a:ln>
              <a:effectLst/>
            </p:spPr>
            <p:txBody>
              <a:bodyPr rtlCol="0" anchor="ctr"/>
              <a:lstStyle/>
              <a:p>
                <a:pPr marL="0" marR="0" lvl="0" indent="0" algn="ctr" defTabSz="457063"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venir Book"/>
                </a:endParaRPr>
              </a:p>
            </p:txBody>
          </p:sp>
          <p:sp>
            <p:nvSpPr>
              <p:cNvPr id="177" name="TextBox 176">
                <a:extLst>
                  <a:ext uri="{FF2B5EF4-FFF2-40B4-BE49-F238E27FC236}">
                    <a16:creationId xmlns:a16="http://schemas.microsoft.com/office/drawing/2014/main" id="{427686CC-9CCF-7743-BCB5-A5AE637B0FEC}"/>
                  </a:ext>
                </a:extLst>
              </p:cNvPr>
              <p:cNvSpPr txBox="1"/>
              <p:nvPr/>
            </p:nvSpPr>
            <p:spPr>
              <a:xfrm>
                <a:off x="3451235" y="3362980"/>
                <a:ext cx="1726154" cy="241953"/>
              </a:xfrm>
              <a:prstGeom prst="rect">
                <a:avLst/>
              </a:prstGeom>
              <a:solidFill>
                <a:srgbClr val="2F4141"/>
              </a:solidFill>
              <a:ln w="9525">
                <a:solidFill>
                  <a:srgbClr val="2F4141"/>
                </a:solidFill>
              </a:ln>
              <a:effectLst/>
            </p:spPr>
            <p:txBody>
              <a:bodyPr wrap="square" lIns="0" tIns="27425" rIns="0" bIns="27425" rtlCol="0" anchor="ctr" anchorCtr="0">
                <a:noAutofit/>
              </a:bodyPr>
              <a:lstStyle/>
              <a:p>
                <a:pPr marL="0" marR="0" lvl="0" indent="0" algn="ctr" defTabSz="457063" eaLnBrk="1" fontAlgn="auto" latinLnBrk="0" hangingPunct="1">
                  <a:lnSpc>
                    <a:spcPct val="100000"/>
                  </a:lnSpc>
                  <a:spcBef>
                    <a:spcPts val="1200"/>
                  </a:spcBef>
                  <a:spcAft>
                    <a:spcPts val="0"/>
                  </a:spcAft>
                  <a:buClr>
                    <a:srgbClr val="D1232B"/>
                  </a:buClr>
                  <a:buSzTx/>
                  <a:buFontTx/>
                  <a:buNone/>
                  <a:tabLst/>
                  <a:defRPr/>
                </a:pPr>
                <a:r>
                  <a:rPr kumimoji="0" lang="en-US" sz="1050" b="1" i="0" u="none" strike="noStrike" kern="0" cap="none" spc="0" normalizeH="0" baseline="0" noProof="0" dirty="0">
                    <a:ln>
                      <a:noFill/>
                    </a:ln>
                    <a:solidFill>
                      <a:srgbClr val="FFFFFF"/>
                    </a:solidFill>
                    <a:effectLst/>
                    <a:uLnTx/>
                    <a:uFillTx/>
                    <a:latin typeface="Century Gothic" panose="020F0302020204030204"/>
                  </a:rPr>
                  <a:t>SECURITY OPERATIONS</a:t>
                </a:r>
              </a:p>
            </p:txBody>
          </p:sp>
        </p:grpSp>
        <p:grpSp>
          <p:nvGrpSpPr>
            <p:cNvPr id="165" name="Group 164">
              <a:extLst>
                <a:ext uri="{FF2B5EF4-FFF2-40B4-BE49-F238E27FC236}">
                  <a16:creationId xmlns:a16="http://schemas.microsoft.com/office/drawing/2014/main" id="{F251649B-B8FD-D84B-839B-C356327F7ED7}"/>
                </a:ext>
              </a:extLst>
            </p:cNvPr>
            <p:cNvGrpSpPr/>
            <p:nvPr/>
          </p:nvGrpSpPr>
          <p:grpSpPr>
            <a:xfrm>
              <a:off x="7181797" y="1308793"/>
              <a:ext cx="1940793" cy="1336428"/>
              <a:chOff x="7144494" y="2416307"/>
              <a:chExt cx="1726154" cy="1188627"/>
            </a:xfrm>
          </p:grpSpPr>
          <p:sp>
            <p:nvSpPr>
              <p:cNvPr id="174" name="Rectangle 173">
                <a:extLst>
                  <a:ext uri="{FF2B5EF4-FFF2-40B4-BE49-F238E27FC236}">
                    <a16:creationId xmlns:a16="http://schemas.microsoft.com/office/drawing/2014/main" id="{73A8B59D-756E-BD4C-8D9D-A574AFA4D12C}"/>
                  </a:ext>
                </a:extLst>
              </p:cNvPr>
              <p:cNvSpPr/>
              <p:nvPr/>
            </p:nvSpPr>
            <p:spPr>
              <a:xfrm>
                <a:off x="7144494" y="2416307"/>
                <a:ext cx="1726154" cy="946673"/>
              </a:xfrm>
              <a:prstGeom prst="rect">
                <a:avLst/>
              </a:prstGeom>
              <a:solidFill>
                <a:srgbClr val="FFFFFF">
                  <a:alpha val="90000"/>
                </a:srgbClr>
              </a:solidFill>
              <a:ln w="9525" cap="flat" cmpd="sng" algn="ctr">
                <a:solidFill>
                  <a:srgbClr val="2F4141"/>
                </a:solidFill>
                <a:prstDash val="solid"/>
              </a:ln>
              <a:effectLst/>
            </p:spPr>
            <p:txBody>
              <a:bodyPr rtlCol="0" anchor="ctr"/>
              <a:lstStyle/>
              <a:p>
                <a:pPr marL="0" marR="0" lvl="0" indent="0" algn="ctr" defTabSz="457063"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venir Book"/>
                </a:endParaRPr>
              </a:p>
            </p:txBody>
          </p:sp>
          <p:sp>
            <p:nvSpPr>
              <p:cNvPr id="175" name="TextBox 174">
                <a:extLst>
                  <a:ext uri="{FF2B5EF4-FFF2-40B4-BE49-F238E27FC236}">
                    <a16:creationId xmlns:a16="http://schemas.microsoft.com/office/drawing/2014/main" id="{25E4B0E2-8786-1146-8A6F-9B5C6E016D4A}"/>
                  </a:ext>
                </a:extLst>
              </p:cNvPr>
              <p:cNvSpPr txBox="1"/>
              <p:nvPr/>
            </p:nvSpPr>
            <p:spPr>
              <a:xfrm>
                <a:off x="7144494" y="3362980"/>
                <a:ext cx="1726154" cy="241954"/>
              </a:xfrm>
              <a:prstGeom prst="rect">
                <a:avLst/>
              </a:prstGeom>
              <a:solidFill>
                <a:srgbClr val="2F4141"/>
              </a:solidFill>
              <a:ln>
                <a:solidFill>
                  <a:srgbClr val="2F4141"/>
                </a:solidFill>
              </a:ln>
              <a:effectLst/>
            </p:spPr>
            <p:txBody>
              <a:bodyPr wrap="square" lIns="0" tIns="27425" rIns="0" bIns="27425" rtlCol="0" anchor="ctr" anchorCtr="0">
                <a:noAutofit/>
              </a:bodyPr>
              <a:lstStyle/>
              <a:p>
                <a:pPr marL="0" marR="0" lvl="0" indent="0" algn="ctr" defTabSz="457063" eaLnBrk="1" fontAlgn="auto" latinLnBrk="0" hangingPunct="1">
                  <a:lnSpc>
                    <a:spcPct val="100000"/>
                  </a:lnSpc>
                  <a:spcBef>
                    <a:spcPts val="1200"/>
                  </a:spcBef>
                  <a:spcAft>
                    <a:spcPts val="0"/>
                  </a:spcAft>
                  <a:buClr>
                    <a:srgbClr val="D1232B"/>
                  </a:buClr>
                  <a:buSzTx/>
                  <a:buFontTx/>
                  <a:buNone/>
                  <a:tabLst/>
                  <a:defRPr/>
                </a:pPr>
                <a:r>
                  <a:rPr kumimoji="0" lang="en-US" sz="1050" b="1" i="0" u="none" strike="noStrike" kern="0" cap="none" spc="0" normalizeH="0" baseline="0" noProof="0" dirty="0">
                    <a:ln>
                      <a:noFill/>
                    </a:ln>
                    <a:solidFill>
                      <a:srgbClr val="FFFFFF"/>
                    </a:solidFill>
                    <a:effectLst/>
                    <a:uLnTx/>
                    <a:uFillTx/>
                    <a:latin typeface="Century Gothic" panose="020F0302020204030204"/>
                  </a:rPr>
                  <a:t>HUMAN RESOURCES</a:t>
                </a:r>
              </a:p>
            </p:txBody>
          </p:sp>
        </p:grpSp>
        <p:grpSp>
          <p:nvGrpSpPr>
            <p:cNvPr id="166" name="Group 165">
              <a:extLst>
                <a:ext uri="{FF2B5EF4-FFF2-40B4-BE49-F238E27FC236}">
                  <a16:creationId xmlns:a16="http://schemas.microsoft.com/office/drawing/2014/main" id="{211CB842-AF7A-3C4C-ABF1-23D35E1A7CEE}"/>
                </a:ext>
              </a:extLst>
            </p:cNvPr>
            <p:cNvGrpSpPr/>
            <p:nvPr/>
          </p:nvGrpSpPr>
          <p:grpSpPr>
            <a:xfrm>
              <a:off x="5173271" y="1308793"/>
              <a:ext cx="1940794" cy="1336428"/>
              <a:chOff x="5297864" y="2416307"/>
              <a:chExt cx="1726155" cy="1188627"/>
            </a:xfrm>
          </p:grpSpPr>
          <p:sp>
            <p:nvSpPr>
              <p:cNvPr id="172" name="Rectangle 171">
                <a:extLst>
                  <a:ext uri="{FF2B5EF4-FFF2-40B4-BE49-F238E27FC236}">
                    <a16:creationId xmlns:a16="http://schemas.microsoft.com/office/drawing/2014/main" id="{518E076B-EA03-CF4F-9F4E-7FB8B95F6E92}"/>
                  </a:ext>
                </a:extLst>
              </p:cNvPr>
              <p:cNvSpPr/>
              <p:nvPr/>
            </p:nvSpPr>
            <p:spPr>
              <a:xfrm>
                <a:off x="5297865" y="2416307"/>
                <a:ext cx="1726154" cy="946673"/>
              </a:xfrm>
              <a:prstGeom prst="rect">
                <a:avLst/>
              </a:prstGeom>
              <a:solidFill>
                <a:srgbClr val="FFFFFF">
                  <a:alpha val="90000"/>
                </a:srgbClr>
              </a:solidFill>
              <a:ln w="9525" cap="flat" cmpd="sng" algn="ctr">
                <a:solidFill>
                  <a:srgbClr val="2F4141"/>
                </a:solidFill>
                <a:prstDash val="solid"/>
              </a:ln>
              <a:effectLst/>
            </p:spPr>
            <p:txBody>
              <a:bodyPr rtlCol="0" anchor="ctr"/>
              <a:lstStyle/>
              <a:p>
                <a:pPr marL="0" marR="0" lvl="0" indent="0" algn="ctr" defTabSz="457063"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venir Book"/>
                </a:endParaRPr>
              </a:p>
            </p:txBody>
          </p:sp>
          <p:sp>
            <p:nvSpPr>
              <p:cNvPr id="173" name="TextBox 172">
                <a:extLst>
                  <a:ext uri="{FF2B5EF4-FFF2-40B4-BE49-F238E27FC236}">
                    <a16:creationId xmlns:a16="http://schemas.microsoft.com/office/drawing/2014/main" id="{A7359531-A900-DB49-AC55-4410C711A35C}"/>
                  </a:ext>
                </a:extLst>
              </p:cNvPr>
              <p:cNvSpPr txBox="1"/>
              <p:nvPr/>
            </p:nvSpPr>
            <p:spPr>
              <a:xfrm>
                <a:off x="5297864" y="3362980"/>
                <a:ext cx="1726154" cy="241954"/>
              </a:xfrm>
              <a:prstGeom prst="rect">
                <a:avLst/>
              </a:prstGeom>
              <a:solidFill>
                <a:srgbClr val="2F4141"/>
              </a:solidFill>
              <a:ln>
                <a:solidFill>
                  <a:srgbClr val="2F4141"/>
                </a:solidFill>
              </a:ln>
              <a:effectLst/>
            </p:spPr>
            <p:txBody>
              <a:bodyPr wrap="square" lIns="0" tIns="27425" rIns="0" bIns="27425" rtlCol="0" anchor="ctr" anchorCtr="0">
                <a:noAutofit/>
              </a:bodyPr>
              <a:lstStyle/>
              <a:p>
                <a:pPr marL="0" marR="0" lvl="0" indent="0" algn="ctr" defTabSz="457063" eaLnBrk="1" fontAlgn="auto" latinLnBrk="0" hangingPunct="1">
                  <a:lnSpc>
                    <a:spcPct val="100000"/>
                  </a:lnSpc>
                  <a:spcBef>
                    <a:spcPts val="1200"/>
                  </a:spcBef>
                  <a:spcAft>
                    <a:spcPts val="0"/>
                  </a:spcAft>
                  <a:buClr>
                    <a:srgbClr val="D1232B"/>
                  </a:buClr>
                  <a:buSzTx/>
                  <a:buFontTx/>
                  <a:buNone/>
                  <a:tabLst/>
                  <a:defRPr/>
                </a:pPr>
                <a:r>
                  <a:rPr kumimoji="0" lang="en-US" sz="1050" b="1" i="0" u="none" strike="noStrike" kern="0" cap="none" spc="0" normalizeH="0" baseline="0" noProof="0" dirty="0">
                    <a:ln>
                      <a:noFill/>
                    </a:ln>
                    <a:solidFill>
                      <a:srgbClr val="FFFFFF"/>
                    </a:solidFill>
                    <a:effectLst/>
                    <a:uLnTx/>
                    <a:uFillTx/>
                    <a:latin typeface="Century Gothic" panose="020F0302020204030204"/>
                  </a:rPr>
                  <a:t>CUSTOMER SERVICE</a:t>
                </a:r>
              </a:p>
            </p:txBody>
          </p:sp>
        </p:grpSp>
        <p:pic>
          <p:nvPicPr>
            <p:cNvPr id="167" name="Picture 166">
              <a:extLst>
                <a:ext uri="{FF2B5EF4-FFF2-40B4-BE49-F238E27FC236}">
                  <a16:creationId xmlns:a16="http://schemas.microsoft.com/office/drawing/2014/main" id="{20B3471A-396C-F64E-83F9-E5CE47A787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7237"/>
            <a:stretch/>
          </p:blipFill>
          <p:spPr>
            <a:xfrm>
              <a:off x="1667758" y="1384385"/>
              <a:ext cx="917729" cy="920743"/>
            </a:xfrm>
            <a:prstGeom prst="ellipse">
              <a:avLst/>
            </a:prstGeom>
            <a:solidFill>
              <a:sysClr val="window" lastClr="FFFFFF"/>
            </a:solidFill>
          </p:spPr>
        </p:pic>
        <p:pic>
          <p:nvPicPr>
            <p:cNvPr id="168" name="Picture 167">
              <a:extLst>
                <a:ext uri="{FF2B5EF4-FFF2-40B4-BE49-F238E27FC236}">
                  <a16:creationId xmlns:a16="http://schemas.microsoft.com/office/drawing/2014/main" id="{A73FA3AC-4697-6642-B051-7E859266DC6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46288" y="1389451"/>
              <a:ext cx="946095" cy="937301"/>
            </a:xfrm>
            <a:prstGeom prst="ellipse">
              <a:avLst/>
            </a:prstGeom>
          </p:spPr>
        </p:pic>
        <p:pic>
          <p:nvPicPr>
            <p:cNvPr id="169" name="Picture 168">
              <a:extLst>
                <a:ext uri="{FF2B5EF4-FFF2-40B4-BE49-F238E27FC236}">
                  <a16:creationId xmlns:a16="http://schemas.microsoft.com/office/drawing/2014/main" id="{A2182D6D-4039-1C45-8EC2-E565DB16CF5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
            <a:stretch/>
          </p:blipFill>
          <p:spPr>
            <a:xfrm>
              <a:off x="7648557" y="1376454"/>
              <a:ext cx="917688" cy="920744"/>
            </a:xfrm>
            <a:prstGeom prst="ellipse">
              <a:avLst/>
            </a:prstGeom>
          </p:spPr>
        </p:pic>
        <p:pic>
          <p:nvPicPr>
            <p:cNvPr id="170" name="Picture 169">
              <a:extLst>
                <a:ext uri="{FF2B5EF4-FFF2-40B4-BE49-F238E27FC236}">
                  <a16:creationId xmlns:a16="http://schemas.microsoft.com/office/drawing/2014/main" id="{8A73EC4D-810C-3C41-A075-A3DCC0D76AF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641263" y="1405133"/>
              <a:ext cx="917729" cy="920785"/>
            </a:xfrm>
            <a:prstGeom prst="ellipse">
              <a:avLst/>
            </a:prstGeom>
          </p:spPr>
        </p:pic>
      </p:grpSp>
      <p:pic>
        <p:nvPicPr>
          <p:cNvPr id="7" name="Picture 6" descr="A picture containing device&#10;&#10;Description automatically generated">
            <a:extLst>
              <a:ext uri="{FF2B5EF4-FFF2-40B4-BE49-F238E27FC236}">
                <a16:creationId xmlns:a16="http://schemas.microsoft.com/office/drawing/2014/main" id="{DBB8C997-CCA2-4EA7-B060-B01AB653529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48960" y="1621164"/>
            <a:ext cx="1187991" cy="848565"/>
          </a:xfrm>
          <a:prstGeom prst="rect">
            <a:avLst/>
          </a:prstGeom>
        </p:spPr>
      </p:pic>
      <p:pic>
        <p:nvPicPr>
          <p:cNvPr id="102" name="Picture 101">
            <a:extLst>
              <a:ext uri="{FF2B5EF4-FFF2-40B4-BE49-F238E27FC236}">
                <a16:creationId xmlns:a16="http://schemas.microsoft.com/office/drawing/2014/main" id="{CF1EA39F-9023-864C-A7E4-A180CB8B168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24196" y="5080"/>
            <a:ext cx="1743607" cy="195089"/>
          </a:xfrm>
          <a:prstGeom prst="rect">
            <a:avLst/>
          </a:prstGeom>
        </p:spPr>
      </p:pic>
    </p:spTree>
    <p:extLst>
      <p:ext uri="{BB962C8B-B14F-4D97-AF65-F5344CB8AC3E}">
        <p14:creationId xmlns:p14="http://schemas.microsoft.com/office/powerpoint/2010/main" val="235339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 y="0"/>
            <a:ext cx="7696159" cy="5331417"/>
          </a:xfrm>
          <a:prstGeom prst="rect">
            <a:avLst/>
          </a:prstGeom>
        </p:spPr>
      </p:pic>
      <p:sp>
        <p:nvSpPr>
          <p:cNvPr id="23" name="Título 1"/>
          <p:cNvSpPr txBox="1">
            <a:spLocks/>
          </p:cNvSpPr>
          <p:nvPr/>
        </p:nvSpPr>
        <p:spPr>
          <a:xfrm>
            <a:off x="556355" y="259302"/>
            <a:ext cx="10892412" cy="864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5300"/>
              </a:lnSpc>
              <a:spcBef>
                <a:spcPts val="0"/>
              </a:spcBef>
              <a:spcAft>
                <a:spcPts val="0"/>
              </a:spcAft>
              <a:buClrTx/>
              <a:buSzTx/>
              <a:buFontTx/>
              <a:buNone/>
              <a:tabLst/>
              <a:defRPr/>
            </a:pPr>
            <a:r>
              <a:rPr lang="en-US" sz="4000" dirty="0">
                <a:latin typeface="Constantia" panose="02030602050306030303" pitchFamily="18" charset="0"/>
                <a:ea typeface="Cambria Math" panose="02040503050406030204" pitchFamily="18" charset="0"/>
                <a:cs typeface="+mn-cs"/>
              </a:rPr>
              <a:t>Connected Workplace Solutions</a:t>
            </a:r>
          </a:p>
        </p:txBody>
      </p:sp>
      <p:sp>
        <p:nvSpPr>
          <p:cNvPr id="5" name="AutoShape 2" descr="https://files.slack.com/files-pri/T0BPE9HAS-F016PDFC0RZ/nuvolo3.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Imagen 1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750732" y="5769860"/>
            <a:ext cx="1254034" cy="683191"/>
          </a:xfrm>
          <a:prstGeom prst="rect">
            <a:avLst/>
          </a:prstGeom>
        </p:spPr>
      </p:pic>
      <p:pic>
        <p:nvPicPr>
          <p:cNvPr id="4" name="Picture 3" descr="A picture containing person, device, table, standing&#10;&#10;Description automatically generated">
            <a:extLst>
              <a:ext uri="{FF2B5EF4-FFF2-40B4-BE49-F238E27FC236}">
                <a16:creationId xmlns:a16="http://schemas.microsoft.com/office/drawing/2014/main" id="{57F099B0-E5F5-804A-B4F4-DDFEE418EE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3392" y="1225888"/>
            <a:ext cx="5425215" cy="5227163"/>
          </a:xfrm>
          <a:prstGeom prst="rect">
            <a:avLst/>
          </a:prstGeom>
        </p:spPr>
      </p:pic>
      <p:sp>
        <p:nvSpPr>
          <p:cNvPr id="7" name="Text Placeholder 13">
            <a:extLst>
              <a:ext uri="{FF2B5EF4-FFF2-40B4-BE49-F238E27FC236}">
                <a16:creationId xmlns:a16="http://schemas.microsoft.com/office/drawing/2014/main" id="{E3D2ABB1-A26F-374A-8BA8-D9A5A81C1D33}"/>
              </a:ext>
            </a:extLst>
          </p:cNvPr>
          <p:cNvSpPr txBox="1">
            <a:spLocks/>
          </p:cNvSpPr>
          <p:nvPr/>
        </p:nvSpPr>
        <p:spPr>
          <a:xfrm>
            <a:off x="756751" y="2232106"/>
            <a:ext cx="1459797" cy="409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b="1">
                <a:solidFill>
                  <a:srgbClr val="E69F24"/>
                </a:solidFill>
              </a:rPr>
              <a:t>COLLABORATE</a:t>
            </a:r>
            <a:r>
              <a:rPr kumimoji="0" lang="en-US" sz="1600" b="1" i="0" u="none" strike="noStrike" kern="1200" cap="none" spc="300" normalizeH="0" baseline="0" noProof="0">
                <a:ln>
                  <a:noFill/>
                </a:ln>
                <a:solidFill>
                  <a:srgbClr val="00D679"/>
                </a:solidFill>
                <a:effectLst/>
                <a:uLnTx/>
                <a:uFillTx/>
              </a:rPr>
              <a:t> </a:t>
            </a:r>
            <a:endParaRPr kumimoji="0" lang="id-ID" sz="1600" b="1" i="0" u="none" strike="noStrike" kern="1200" cap="none" spc="300" normalizeH="0" baseline="0" noProof="0">
              <a:ln>
                <a:noFill/>
              </a:ln>
              <a:solidFill>
                <a:srgbClr val="00D679"/>
              </a:solidFill>
              <a:effectLst/>
              <a:uLnTx/>
              <a:uFillTx/>
            </a:endParaRPr>
          </a:p>
        </p:txBody>
      </p:sp>
      <p:sp>
        <p:nvSpPr>
          <p:cNvPr id="8" name="Text Placeholder 16">
            <a:extLst>
              <a:ext uri="{FF2B5EF4-FFF2-40B4-BE49-F238E27FC236}">
                <a16:creationId xmlns:a16="http://schemas.microsoft.com/office/drawing/2014/main" id="{F5A3F2D5-8780-DB47-A8C6-8EC8E698D672}"/>
              </a:ext>
            </a:extLst>
          </p:cNvPr>
          <p:cNvSpPr txBox="1">
            <a:spLocks/>
          </p:cNvSpPr>
          <p:nvPr/>
        </p:nvSpPr>
        <p:spPr>
          <a:xfrm>
            <a:off x="614856" y="2464638"/>
            <a:ext cx="1990779" cy="1339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Across the organization </a:t>
            </a:r>
            <a:endParaRPr kumimoji="0" lang="id-ID"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9" name="Text Placeholder 13">
            <a:extLst>
              <a:ext uri="{FF2B5EF4-FFF2-40B4-BE49-F238E27FC236}">
                <a16:creationId xmlns:a16="http://schemas.microsoft.com/office/drawing/2014/main" id="{ECBB995D-C82B-364B-860D-FB71AC8AFEC7}"/>
              </a:ext>
            </a:extLst>
          </p:cNvPr>
          <p:cNvSpPr txBox="1">
            <a:spLocks/>
          </p:cNvSpPr>
          <p:nvPr/>
        </p:nvSpPr>
        <p:spPr>
          <a:xfrm>
            <a:off x="9486429" y="2232105"/>
            <a:ext cx="1830919" cy="409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defRPr/>
            </a:pPr>
            <a:r>
              <a:rPr lang="en-US" sz="1600" b="1">
                <a:solidFill>
                  <a:srgbClr val="E69F24"/>
                </a:solidFill>
              </a:rPr>
              <a:t>TRACK &amp; REPORT </a:t>
            </a:r>
            <a:endParaRPr lang="id-ID" sz="1600" b="1">
              <a:solidFill>
                <a:srgbClr val="E69F24"/>
              </a:solidFill>
            </a:endParaRPr>
          </a:p>
        </p:txBody>
      </p:sp>
      <p:sp>
        <p:nvSpPr>
          <p:cNvPr id="10" name="Text Placeholder 16">
            <a:extLst>
              <a:ext uri="{FF2B5EF4-FFF2-40B4-BE49-F238E27FC236}">
                <a16:creationId xmlns:a16="http://schemas.microsoft.com/office/drawing/2014/main" id="{C0A2DC30-CCE4-0846-AD8F-6734205AFE1A}"/>
              </a:ext>
            </a:extLst>
          </p:cNvPr>
          <p:cNvSpPr txBox="1">
            <a:spLocks/>
          </p:cNvSpPr>
          <p:nvPr/>
        </p:nvSpPr>
        <p:spPr>
          <a:xfrm>
            <a:off x="9917591" y="2472935"/>
            <a:ext cx="1252990" cy="421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lumMod val="50000"/>
                  </a:prstClr>
                </a:solidFill>
                <a:effectLst/>
                <a:uLnTx/>
                <a:uFillTx/>
                <a:latin typeface="Calibri" panose="020F0502020204030204"/>
              </a:rPr>
              <a:t>On all </a:t>
            </a:r>
            <a:r>
              <a:rPr lang="en-US" sz="1400" b="1" noProof="0" dirty="0">
                <a:solidFill>
                  <a:prstClr val="white">
                    <a:lumMod val="50000"/>
                  </a:prstClr>
                </a:solidFill>
                <a:latin typeface="Calibri" panose="020F0502020204030204"/>
              </a:rPr>
              <a:t>p</a:t>
            </a:r>
            <a:r>
              <a:rPr kumimoji="0" lang="en-US" sz="1400" b="1" i="0" u="none" strike="noStrike" kern="1200" cap="none" spc="0" normalizeH="0" baseline="0" noProof="0" dirty="0">
                <a:ln>
                  <a:noFill/>
                </a:ln>
                <a:solidFill>
                  <a:prstClr val="white">
                    <a:lumMod val="50000"/>
                  </a:prstClr>
                </a:solidFill>
                <a:effectLst/>
                <a:uLnTx/>
                <a:uFillTx/>
                <a:latin typeface="Calibri" panose="020F0502020204030204"/>
              </a:rPr>
              <a:t>rojects </a:t>
            </a:r>
            <a:endParaRPr kumimoji="0" lang="id-ID" sz="1400" b="1" i="0" u="none" strike="noStrike" kern="1200" cap="none" spc="0" normalizeH="0" baseline="0" noProof="0" dirty="0">
              <a:ln>
                <a:noFill/>
              </a:ln>
              <a:solidFill>
                <a:prstClr val="white">
                  <a:lumMod val="50000"/>
                </a:prstClr>
              </a:solidFill>
              <a:effectLst/>
              <a:uLnTx/>
              <a:uFillTx/>
              <a:latin typeface="Calibri" panose="020F0502020204030204"/>
            </a:endParaRPr>
          </a:p>
        </p:txBody>
      </p:sp>
      <p:sp>
        <p:nvSpPr>
          <p:cNvPr id="11" name="Text Placeholder 13">
            <a:extLst>
              <a:ext uri="{FF2B5EF4-FFF2-40B4-BE49-F238E27FC236}">
                <a16:creationId xmlns:a16="http://schemas.microsoft.com/office/drawing/2014/main" id="{EE04502A-1265-954D-89AD-75E3826D0645}"/>
              </a:ext>
            </a:extLst>
          </p:cNvPr>
          <p:cNvSpPr txBox="1">
            <a:spLocks/>
          </p:cNvSpPr>
          <p:nvPr/>
        </p:nvSpPr>
        <p:spPr>
          <a:xfrm>
            <a:off x="766368" y="5155167"/>
            <a:ext cx="1409257" cy="407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defRPr/>
            </a:pPr>
            <a:r>
              <a:rPr lang="en-US" sz="1600" b="1">
                <a:solidFill>
                  <a:srgbClr val="E69F24"/>
                </a:solidFill>
              </a:rPr>
              <a:t>COORDINATE</a:t>
            </a:r>
            <a:r>
              <a:rPr lang="en-US" sz="1800" b="1">
                <a:solidFill>
                  <a:prstClr val="black"/>
                </a:solidFill>
              </a:rPr>
              <a:t> </a:t>
            </a:r>
            <a:endParaRPr lang="id-ID" sz="1800" b="1">
              <a:solidFill>
                <a:prstClr val="black"/>
              </a:solidFill>
            </a:endParaRPr>
          </a:p>
        </p:txBody>
      </p:sp>
      <p:sp>
        <p:nvSpPr>
          <p:cNvPr id="12" name="Text Placeholder 16">
            <a:extLst>
              <a:ext uri="{FF2B5EF4-FFF2-40B4-BE49-F238E27FC236}">
                <a16:creationId xmlns:a16="http://schemas.microsoft.com/office/drawing/2014/main" id="{26929D9F-0963-B241-AF48-B80909725BF8}"/>
              </a:ext>
            </a:extLst>
          </p:cNvPr>
          <p:cNvSpPr txBox="1">
            <a:spLocks/>
          </p:cNvSpPr>
          <p:nvPr/>
        </p:nvSpPr>
        <p:spPr>
          <a:xfrm>
            <a:off x="-604122" y="5359161"/>
            <a:ext cx="4322762" cy="603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lumMod val="50000"/>
                  </a:prstClr>
                </a:solidFill>
                <a:effectLst/>
                <a:uLnTx/>
                <a:uFillTx/>
                <a:latin typeface="Calibri" panose="020F0502020204030204"/>
              </a:rPr>
              <a:t>Activities </a:t>
            </a:r>
            <a:r>
              <a:rPr lang="en-US" sz="1400" b="1" dirty="0">
                <a:solidFill>
                  <a:prstClr val="white">
                    <a:lumMod val="50000"/>
                  </a:prstClr>
                </a:solidFill>
                <a:latin typeface="Calibri" panose="020F0502020204030204"/>
              </a:rPr>
              <a:t>t</a:t>
            </a:r>
            <a:r>
              <a:rPr kumimoji="0" lang="en-US" sz="1400" b="1" i="0" u="none" strike="noStrike" kern="1200" cap="none" spc="0" normalizeH="0" baseline="0" noProof="0" dirty="0">
                <a:ln>
                  <a:noFill/>
                </a:ln>
                <a:solidFill>
                  <a:prstClr val="white">
                    <a:lumMod val="50000"/>
                  </a:prstClr>
                </a:solidFill>
                <a:effectLst/>
                <a:uLnTx/>
                <a:uFillTx/>
                <a:latin typeface="Calibri" panose="020F0502020204030204"/>
              </a:rPr>
              <a:t>o streamline operations </a:t>
            </a:r>
            <a:endParaRPr kumimoji="0" lang="id-ID" sz="1400" b="1" i="0" u="none" strike="noStrike" kern="1200" cap="none" spc="0" normalizeH="0" baseline="0" noProof="0" dirty="0">
              <a:ln>
                <a:noFill/>
              </a:ln>
              <a:solidFill>
                <a:prstClr val="white">
                  <a:lumMod val="50000"/>
                </a:prstClr>
              </a:solidFill>
              <a:effectLst/>
              <a:uLnTx/>
              <a:uFillTx/>
              <a:latin typeface="Calibri" panose="020F0502020204030204"/>
            </a:endParaRPr>
          </a:p>
        </p:txBody>
      </p:sp>
      <p:sp>
        <p:nvSpPr>
          <p:cNvPr id="13" name="Text Placeholder 13">
            <a:extLst>
              <a:ext uri="{FF2B5EF4-FFF2-40B4-BE49-F238E27FC236}">
                <a16:creationId xmlns:a16="http://schemas.microsoft.com/office/drawing/2014/main" id="{8D9A4F2A-711A-FA4C-B2A0-B2FF161F7914}"/>
              </a:ext>
            </a:extLst>
          </p:cNvPr>
          <p:cNvSpPr txBox="1">
            <a:spLocks/>
          </p:cNvSpPr>
          <p:nvPr/>
        </p:nvSpPr>
        <p:spPr>
          <a:xfrm>
            <a:off x="9680504" y="5159494"/>
            <a:ext cx="1252991" cy="407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defRPr/>
            </a:pPr>
            <a:r>
              <a:rPr lang="en-US" sz="1600" b="1">
                <a:solidFill>
                  <a:srgbClr val="E69F24"/>
                </a:solidFill>
              </a:rPr>
              <a:t>IMPROVE </a:t>
            </a:r>
            <a:r>
              <a:rPr lang="en-US" sz="1800" b="1">
                <a:solidFill>
                  <a:prstClr val="black"/>
                </a:solidFill>
              </a:rPr>
              <a:t> </a:t>
            </a:r>
            <a:endParaRPr lang="id-ID" sz="1800" b="1">
              <a:solidFill>
                <a:prstClr val="black"/>
              </a:solidFill>
            </a:endParaRPr>
          </a:p>
        </p:txBody>
      </p:sp>
      <p:sp>
        <p:nvSpPr>
          <p:cNvPr id="14" name="Text Placeholder 16">
            <a:extLst>
              <a:ext uri="{FF2B5EF4-FFF2-40B4-BE49-F238E27FC236}">
                <a16:creationId xmlns:a16="http://schemas.microsoft.com/office/drawing/2014/main" id="{BC8BD724-B800-F248-9089-14E07CEC1EE5}"/>
              </a:ext>
            </a:extLst>
          </p:cNvPr>
          <p:cNvSpPr txBox="1">
            <a:spLocks/>
          </p:cNvSpPr>
          <p:nvPr/>
        </p:nvSpPr>
        <p:spPr>
          <a:xfrm>
            <a:off x="9110146" y="5359161"/>
            <a:ext cx="2616893" cy="603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sz="1400" b="1" dirty="0">
                <a:solidFill>
                  <a:prstClr val="white">
                    <a:lumMod val="50000"/>
                  </a:prstClr>
                </a:solidFill>
                <a:latin typeface="Calibri" panose="020F0502020204030204"/>
              </a:rPr>
              <a:t>O</a:t>
            </a:r>
            <a:r>
              <a:rPr kumimoji="0" lang="en-US" sz="1400" b="1" i="0" u="none" strike="noStrike" kern="1200" cap="none" spc="0" normalizeH="0" baseline="0" noProof="0" dirty="0" err="1">
                <a:ln>
                  <a:noFill/>
                </a:ln>
                <a:solidFill>
                  <a:prstClr val="white">
                    <a:lumMod val="50000"/>
                  </a:prstClr>
                </a:solidFill>
                <a:effectLst/>
                <a:uLnTx/>
                <a:uFillTx/>
                <a:latin typeface="Calibri" panose="020F0502020204030204"/>
              </a:rPr>
              <a:t>verall</a:t>
            </a:r>
            <a:r>
              <a:rPr kumimoji="0" lang="en-US" sz="1400" b="1" i="0" u="none" strike="noStrike" kern="1200" cap="none" spc="0" normalizeH="0" baseline="0" noProof="0" dirty="0">
                <a:ln>
                  <a:noFill/>
                </a:ln>
                <a:solidFill>
                  <a:prstClr val="white">
                    <a:lumMod val="50000"/>
                  </a:prstClr>
                </a:solidFill>
                <a:effectLst/>
                <a:uLnTx/>
                <a:uFillTx/>
                <a:latin typeface="Calibri" panose="020F0502020204030204"/>
              </a:rPr>
              <a:t> </a:t>
            </a:r>
            <a:r>
              <a:rPr lang="en-US" sz="1400" b="1" dirty="0">
                <a:solidFill>
                  <a:prstClr val="white">
                    <a:lumMod val="50000"/>
                  </a:prstClr>
                </a:solidFill>
                <a:latin typeface="Calibri" panose="020F0502020204030204"/>
              </a:rPr>
              <a:t>e</a:t>
            </a:r>
            <a:r>
              <a:rPr kumimoji="0" lang="en-US" sz="1400" b="1" i="0" u="none" strike="noStrike" kern="1200" cap="none" spc="0" normalizeH="0" baseline="0" noProof="0" dirty="0" err="1">
                <a:ln>
                  <a:noFill/>
                </a:ln>
                <a:solidFill>
                  <a:prstClr val="white">
                    <a:lumMod val="50000"/>
                  </a:prstClr>
                </a:solidFill>
                <a:effectLst/>
                <a:uLnTx/>
                <a:uFillTx/>
                <a:latin typeface="Calibri" panose="020F0502020204030204"/>
              </a:rPr>
              <a:t>mployee</a:t>
            </a:r>
            <a:r>
              <a:rPr kumimoji="0" lang="en-US" sz="1400" b="1" i="0" u="none" strike="noStrike" kern="1200" cap="none" spc="0" normalizeH="0" baseline="0" noProof="0" dirty="0">
                <a:ln>
                  <a:noFill/>
                </a:ln>
                <a:solidFill>
                  <a:prstClr val="white">
                    <a:lumMod val="50000"/>
                  </a:prstClr>
                </a:solidFill>
                <a:effectLst/>
                <a:uLnTx/>
                <a:uFillTx/>
                <a:latin typeface="Calibri" panose="020F0502020204030204"/>
              </a:rPr>
              <a:t> </a:t>
            </a:r>
            <a:r>
              <a:rPr lang="en-US" sz="1400" b="1" dirty="0">
                <a:solidFill>
                  <a:prstClr val="white">
                    <a:lumMod val="50000"/>
                  </a:prstClr>
                </a:solidFill>
                <a:latin typeface="Calibri" panose="020F0502020204030204"/>
              </a:rPr>
              <a:t>e</a:t>
            </a:r>
            <a:r>
              <a:rPr kumimoji="0" lang="en-US" sz="1400" b="1" i="0" u="none" strike="noStrike" kern="1200" cap="none" spc="0" normalizeH="0" baseline="0" noProof="0" dirty="0" err="1">
                <a:ln>
                  <a:noFill/>
                </a:ln>
                <a:solidFill>
                  <a:prstClr val="white">
                    <a:lumMod val="50000"/>
                  </a:prstClr>
                </a:solidFill>
                <a:effectLst/>
                <a:uLnTx/>
                <a:uFillTx/>
                <a:latin typeface="Calibri" panose="020F0502020204030204"/>
              </a:rPr>
              <a:t>xperience</a:t>
            </a:r>
            <a:r>
              <a:rPr kumimoji="0" lang="en-US" sz="1400" b="1" i="0" u="none" strike="noStrike" kern="1200" cap="none" spc="0" normalizeH="0" baseline="0" noProof="0" dirty="0">
                <a:ln>
                  <a:noFill/>
                </a:ln>
                <a:solidFill>
                  <a:prstClr val="white">
                    <a:lumMod val="50000"/>
                  </a:prstClr>
                </a:solidFill>
                <a:effectLst/>
                <a:uLnTx/>
                <a:uFillTx/>
                <a:latin typeface="Calibri" panose="020F0502020204030204"/>
              </a:rPr>
              <a:t> </a:t>
            </a:r>
            <a:endParaRPr kumimoji="0" lang="id-ID" sz="1400" b="1" i="0" u="none" strike="noStrike" kern="1200" cap="none" spc="0" normalizeH="0" baseline="0" noProof="0" dirty="0">
              <a:ln>
                <a:noFill/>
              </a:ln>
              <a:solidFill>
                <a:prstClr val="white">
                  <a:lumMod val="50000"/>
                </a:prstClr>
              </a:solidFill>
              <a:effectLst/>
              <a:uLnTx/>
              <a:uFillTx/>
              <a:latin typeface="Calibri" panose="020F0502020204030204"/>
            </a:endParaRPr>
          </a:p>
        </p:txBody>
      </p:sp>
    </p:spTree>
    <p:extLst>
      <p:ext uri="{BB962C8B-B14F-4D97-AF65-F5344CB8AC3E}">
        <p14:creationId xmlns:p14="http://schemas.microsoft.com/office/powerpoint/2010/main" val="206373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strips(downRight)">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strips(downRight)">
                                      <p:cBhvr>
                                        <p:cTn id="19" dur="500"/>
                                        <p:tgtEl>
                                          <p:spTgt spid="10">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strips(downRight)">
                                      <p:cBhvr>
                                        <p:cTn id="27" dur="500"/>
                                        <p:tgtEl>
                                          <p:spTgt spid="12">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strips(downRigh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1" grpId="0" build="p"/>
      <p:bldP spid="12" grpId="0" build="p"/>
      <p:bldP spid="13" grpId="0" build="p"/>
      <p:bldP spid="14"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7B5D873B90274A827DD89E893B957A" ma:contentTypeVersion="6" ma:contentTypeDescription="Create a new document." ma:contentTypeScope="" ma:versionID="d974cc3d3b1f9e81d76b651f5a3d4348">
  <xsd:schema xmlns:xsd="http://www.w3.org/2001/XMLSchema" xmlns:xs="http://www.w3.org/2001/XMLSchema" xmlns:p="http://schemas.microsoft.com/office/2006/metadata/properties" xmlns:ns2="d0056156-5b05-45ab-a0a1-c172b0e29c0d" xmlns:ns3="89161c5e-2ac3-4e78-b97a-f50a302a74f3" targetNamespace="http://schemas.microsoft.com/office/2006/metadata/properties" ma:root="true" ma:fieldsID="ed39758a7a9c7bfaf970918573c89e7f" ns2:_="" ns3:_="">
    <xsd:import namespace="d0056156-5b05-45ab-a0a1-c172b0e29c0d"/>
    <xsd:import namespace="89161c5e-2ac3-4e78-b97a-f50a302a74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56156-5b05-45ab-a0a1-c172b0e29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161c5e-2ac3-4e78-b97a-f50a302a74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47E3B5-A37D-49AC-AC93-16B46D292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56156-5b05-45ab-a0a1-c172b0e29c0d"/>
    <ds:schemaRef ds:uri="89161c5e-2ac3-4e78-b97a-f50a302a7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81DB39-D906-4862-8608-270CDAA09A4B}">
  <ds:schemaRefs>
    <ds:schemaRef ds:uri="http://schemas.microsoft.com/sharepoint/v3/contenttype/forms"/>
  </ds:schemaRefs>
</ds:datastoreItem>
</file>

<file path=customXml/itemProps3.xml><?xml version="1.0" encoding="utf-8"?>
<ds:datastoreItem xmlns:ds="http://schemas.openxmlformats.org/officeDocument/2006/customXml" ds:itemID="{D7DFFBD2-ECD5-4E5A-AC17-63920633855B}">
  <ds:schemaRefs>
    <ds:schemaRef ds:uri="89161c5e-2ac3-4e78-b97a-f50a302a74f3"/>
    <ds:schemaRef ds:uri="http://schemas.microsoft.com/office/2006/metadata/properties"/>
    <ds:schemaRef ds:uri="http://schemas.microsoft.com/office/infopath/2007/PartnerControls"/>
    <ds:schemaRef ds:uri="http://www.w3.org/XML/1998/namespace"/>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d0056156-5b05-45ab-a0a1-c172b0e29c0d"/>
  </ds:schemaRefs>
</ds:datastoreItem>
</file>

<file path=docProps/app.xml><?xml version="1.0" encoding="utf-8"?>
<Properties xmlns="http://schemas.openxmlformats.org/officeDocument/2006/extended-properties" xmlns:vt="http://schemas.openxmlformats.org/officeDocument/2006/docPropsVTypes">
  <TotalTime>5707</TotalTime>
  <Words>301</Words>
  <Application>Microsoft Macintosh PowerPoint</Application>
  <PresentationFormat>Widescreen</PresentationFormat>
  <Paragraphs>67</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Avenir Book</vt:lpstr>
      <vt:lpstr>Calibri</vt:lpstr>
      <vt:lpstr>Calibri Light</vt:lpstr>
      <vt:lpstr>Century Gothic</vt:lpstr>
      <vt:lpstr>Constantia</vt:lpstr>
      <vt:lpstr>Tema de Office</vt:lpstr>
      <vt:lpstr>PowerPoint Presentation</vt:lpstr>
      <vt:lpstr>We’re powered 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Person</dc:creator>
  <cp:lastModifiedBy>Ben Martinez</cp:lastModifiedBy>
  <cp:revision>33</cp:revision>
  <dcterms:created xsi:type="dcterms:W3CDTF">2020-07-22T12:07:43Z</dcterms:created>
  <dcterms:modified xsi:type="dcterms:W3CDTF">2021-10-19T12:37:58Z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0x010100707B5D873B90274A827DD89E893B957A</vt:lpwstr>
  </property>
</Properties>
</file>