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9" r:id="rId3"/>
    <p:sldId id="263" r:id="rId4"/>
    <p:sldId id="268" r:id="rId5"/>
    <p:sldId id="260" r:id="rId6"/>
    <p:sldId id="261" r:id="rId7"/>
    <p:sldId id="264" r:id="rId8"/>
    <p:sldId id="265" r:id="rId9"/>
    <p:sldId id="266" r:id="rId10"/>
    <p:sldId id="267" r:id="rId11"/>
    <p:sldId id="258" r:id="rId12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414D"/>
    <a:srgbClr val="4F6F80"/>
    <a:srgbClr val="1B597F"/>
    <a:srgbClr val="91ECFF"/>
    <a:srgbClr val="5BE3FF"/>
    <a:srgbClr val="00C4EC"/>
    <a:srgbClr val="0093B1"/>
    <a:srgbClr val="002357"/>
    <a:srgbClr val="85DFFF"/>
    <a:srgbClr val="EE7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9" autoAdjust="0"/>
    <p:restoredTop sz="77487" autoAdjust="0"/>
  </p:normalViewPr>
  <p:slideViewPr>
    <p:cSldViewPr snapToGrid="0">
      <p:cViewPr varScale="1">
        <p:scale>
          <a:sx n="53" d="100"/>
          <a:sy n="53" d="100"/>
        </p:scale>
        <p:origin x="1140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3" d="100"/>
          <a:sy n="93" d="100"/>
        </p:scale>
        <p:origin x="277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428232" y="8790057"/>
            <a:ext cx="429768" cy="353943"/>
          </a:xfrm>
          <a:prstGeom prst="rect">
            <a:avLst/>
          </a:prstGeom>
        </p:spPr>
        <p:txBody>
          <a:bodyPr vert="horz" wrap="square" lIns="91440" tIns="91440" rIns="91440" bIns="91440" rtlCol="0" anchor="ctr">
            <a:spAutoFit/>
          </a:bodyPr>
          <a:lstStyle/>
          <a:p>
            <a:pPr algn="r"/>
            <a:fld id="{8867BAFA-F9AB-4560-A938-9DA49E6B9E45}" type="slidenum">
              <a:rPr lang="en-US" sz="1100">
                <a:solidFill>
                  <a:schemeClr val="tx1">
                    <a:tint val="75000"/>
                  </a:schemeClr>
                </a:solidFill>
              </a:rPr>
              <a:pPr algn="r"/>
              <a:t>‹#›</a:t>
            </a:fld>
            <a:endParaRPr lang="en-US" sz="110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4226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93871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428232" y="8790057"/>
            <a:ext cx="429768" cy="353943"/>
          </a:xfrm>
          <a:prstGeom prst="rect">
            <a:avLst/>
          </a:prstGeom>
        </p:spPr>
        <p:txBody>
          <a:bodyPr vert="horz" wrap="square" lIns="91440" tIns="91440" rIns="91440" bIns="91440" rtlCol="0" anchor="ctr">
            <a:spAutoFit/>
          </a:bodyPr>
          <a:lstStyle>
            <a:lvl1pPr>
              <a:defRPr lang="en-US" sz="11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A1A0F3F3-8039-42C2-97FF-7B70D6AA907C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5800" y="103361"/>
            <a:ext cx="5486400" cy="1384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900" cap="all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Classify as Appropriate</a:t>
            </a:r>
            <a:endParaRPr lang="en-US" sz="900" cap="all" dirty="0"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8928468"/>
            <a:ext cx="5486400" cy="1384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>
            <a:defPPr>
              <a:defRPr lang="en-US"/>
            </a:defPPr>
            <a:lvl1pPr algn="ctr">
              <a:defRPr sz="1100">
                <a:solidFill>
                  <a:srgbClr val="00CC00"/>
                </a:solidFill>
                <a:effectLst>
                  <a:outerShdw blurRad="50800" dist="25400" dir="5400000" algn="t" rotWithShape="0">
                    <a:prstClr val="black">
                      <a:alpha val="50000"/>
                    </a:prst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r>
              <a:rPr lang="en-US" sz="900" cap="all" dirty="0" smtClean="0">
                <a:solidFill>
                  <a:schemeClr val="tx1"/>
                </a:solidFill>
                <a:effectLst/>
              </a:rPr>
              <a:t>Classify as Appropriate</a:t>
            </a:r>
            <a:endParaRPr lang="en-US" sz="900" cap="all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41760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15888" indent="-115888" algn="l" defTabSz="914400" rtl="0" eaLnBrk="1" latinLnBrk="0" hangingPunct="1">
      <a:spcBef>
        <a:spcPts val="1000"/>
      </a:spcBef>
      <a:buFont typeface="Arial" panose="020B0604020202020204" pitchFamily="34" charset="0"/>
      <a:buChar char="•"/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288925" indent="-114300" algn="l" defTabSz="914400" rtl="0" eaLnBrk="1" latinLnBrk="0" hangingPunct="1">
      <a:spcBef>
        <a:spcPts val="300"/>
      </a:spcBef>
      <a:buFont typeface="Arial" panose="020B0604020202020204" pitchFamily="34" charset="0"/>
      <a:buChar char="•"/>
      <a:tabLst/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460375" indent="-115888" algn="l" defTabSz="914400" rtl="0" eaLnBrk="1" latinLnBrk="0" hangingPunct="1">
      <a:spcBef>
        <a:spcPts val="300"/>
      </a:spcBef>
      <a:buFont typeface="Arial" panose="020B0604020202020204" pitchFamily="34" charset="0"/>
      <a:buChar char="•"/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625475" indent="-114300" algn="l" defTabSz="914400" rtl="0" eaLnBrk="1" latinLnBrk="0" hangingPunct="1">
      <a:spcBef>
        <a:spcPts val="300"/>
      </a:spcBef>
      <a:buFont typeface="Arial" panose="020B0604020202020204" pitchFamily="34" charset="0"/>
      <a:buChar char="•"/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798513" indent="-115888" algn="l" defTabSz="914400" rtl="0" eaLnBrk="1" latinLnBrk="0" hangingPunct="1">
      <a:spcBef>
        <a:spcPts val="300"/>
      </a:spcBef>
      <a:buFont typeface="Arial" panose="020B0604020202020204" pitchFamily="34" charset="0"/>
      <a:buChar char="•"/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A1A0F3F3-8039-42C2-97FF-7B70D6AA907C}" type="slidenum">
              <a:rPr lang="en-US" smtClean="0"/>
              <a:pPr algn="r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420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A1A0F3F3-8039-42C2-97FF-7B70D6AA907C}" type="slidenum">
              <a:rPr lang="en-US" smtClean="0"/>
              <a:pPr algn="r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73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A1A0F3F3-8039-42C2-97FF-7B70D6AA907C}" type="slidenum">
              <a:rPr lang="en-US" smtClean="0"/>
              <a:pPr algn="r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987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DF5D2B-37C1-457D-B558-D32F7E5E66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9013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A1A0F3F3-8039-42C2-97FF-7B70D6AA907C}" type="slidenum">
              <a:rPr lang="en-US" smtClean="0"/>
              <a:pPr algn="r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9302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A1A0F3F3-8039-42C2-97FF-7B70D6AA907C}" type="slidenum">
              <a:rPr lang="en-US" smtClean="0"/>
              <a:pPr algn="r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669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A1A0F3F3-8039-42C2-97FF-7B70D6AA907C}" type="slidenum">
              <a:rPr lang="en-US" smtClean="0"/>
              <a:pPr algn="r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8737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A1A0F3F3-8039-42C2-97FF-7B70D6AA907C}" type="slidenum">
              <a:rPr lang="en-US" smtClean="0"/>
              <a:pPr algn="r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5248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A1A0F3F3-8039-42C2-97FF-7B70D6AA907C}" type="slidenum">
              <a:rPr lang="en-US" smtClean="0"/>
              <a:pPr algn="r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612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867" y="5209954"/>
            <a:ext cx="1533040" cy="15538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85800"/>
            <a:ext cx="10515600" cy="590931"/>
          </a:xfrm>
        </p:spPr>
        <p:txBody>
          <a:bodyPr anchor="t" anchorCtr="0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207008"/>
            <a:ext cx="10515600" cy="400110"/>
          </a:xfrm>
        </p:spPr>
        <p:txBody>
          <a:bodyPr>
            <a:sp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000" y="1825984"/>
            <a:ext cx="3193009" cy="319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392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25"/>
          <a:stretch/>
        </p:blipFill>
        <p:spPr>
          <a:xfrm>
            <a:off x="0" y="44212"/>
            <a:ext cx="12192001" cy="655455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 rot="5400000">
            <a:off x="5665383" y="-5653062"/>
            <a:ext cx="861248" cy="12191999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  <a:gs pos="28000">
                <a:srgbClr val="FFFFFF"/>
              </a:gs>
              <a:gs pos="55000">
                <a:schemeClr val="bg1">
                  <a:alpha val="5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 userDrawn="1"/>
        </p:nvSpPr>
        <p:spPr>
          <a:xfrm rot="16200000">
            <a:off x="5665378" y="337954"/>
            <a:ext cx="861248" cy="12191999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  <a:gs pos="28000">
                <a:srgbClr val="FFFFFF"/>
              </a:gs>
              <a:gs pos="55000">
                <a:schemeClr val="bg1">
                  <a:alpha val="5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8167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64994"/>
            <a:ext cx="10515600" cy="53553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227513"/>
            <a:ext cx="10515600" cy="400110"/>
          </a:xfrm>
        </p:spPr>
        <p:txBody>
          <a:bodyPr>
            <a:sp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03DF8-EEEC-44F9-9340-B88C69386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132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03DF8-EEEC-44F9-9340-B88C69386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015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(2-line)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13966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0" y="365125"/>
            <a:ext cx="10058400" cy="48013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03DF8-EEEC-44F9-9340-B88C6938610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1396651"/>
            <a:ext cx="12192000" cy="0"/>
          </a:xfrm>
          <a:prstGeom prst="line">
            <a:avLst/>
          </a:prstGeom>
          <a:ln w="38100">
            <a:solidFill>
              <a:srgbClr val="00C4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2" y="117256"/>
            <a:ext cx="1260741" cy="1277855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17" y="128469"/>
            <a:ext cx="1185975" cy="11859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1273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03DF8-EEEC-44F9-9340-B88C69386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675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(2-line)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1396651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0" y="1396651"/>
            <a:ext cx="12192000" cy="0"/>
          </a:xfrm>
          <a:prstGeom prst="line">
            <a:avLst/>
          </a:prstGeom>
          <a:ln w="38100">
            <a:solidFill>
              <a:srgbClr val="00C4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2" y="117256"/>
            <a:ext cx="1260741" cy="1277855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17" y="128469"/>
            <a:ext cx="1185975" cy="11859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03DF8-EEEC-44F9-9340-B88C69386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710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03DF8-EEEC-44F9-9340-B88C69386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369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03DF8-EEEC-44F9-9340-B88C69386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560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867" y="5209954"/>
            <a:ext cx="1533040" cy="15538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685800"/>
            <a:ext cx="10515600" cy="590931"/>
          </a:xfrm>
        </p:spPr>
        <p:txBody>
          <a:bodyPr anchor="t" anchorCtr="0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Closing title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000" y="1825984"/>
            <a:ext cx="3193009" cy="319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908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06" y="0"/>
            <a:ext cx="12213212" cy="877824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0" y="877824"/>
            <a:ext cx="12192000" cy="0"/>
          </a:xfrm>
          <a:prstGeom prst="line">
            <a:avLst/>
          </a:prstGeom>
          <a:ln w="38100">
            <a:solidFill>
              <a:srgbClr val="00C4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2" y="117256"/>
            <a:ext cx="1260741" cy="1277855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17" y="128469"/>
            <a:ext cx="1185975" cy="11859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11680" y="365125"/>
            <a:ext cx="10058400" cy="4801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fontAlgn="auto">
              <a:spcAft>
                <a:spcPts val="0"/>
              </a:spcAft>
              <a:buClrTx/>
              <a:buSzTx/>
              <a:buFontTx/>
              <a:tabLst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4592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63375" y="6504057"/>
            <a:ext cx="428625" cy="353943"/>
          </a:xfrm>
          <a:prstGeom prst="rect">
            <a:avLst/>
          </a:prstGeom>
        </p:spPr>
        <p:txBody>
          <a:bodyPr vert="horz" wrap="square" lIns="91440" tIns="91440" rIns="91440" bIns="91440" rtlCol="0" anchor="ctr">
            <a:spAutoFit/>
          </a:bodyPr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03DF8-EEEC-44F9-9340-B88C693861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171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7" r:id="rId4"/>
    <p:sldLayoutId id="2147483654" r:id="rId5"/>
    <p:sldLayoutId id="2147483658" r:id="rId6"/>
    <p:sldLayoutId id="2147483655" r:id="rId7"/>
    <p:sldLayoutId id="2147483656" r:id="rId8"/>
    <p:sldLayoutId id="2147483659" r:id="rId9"/>
    <p:sldLayoutId id="2147483660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0" lang="en-US" sz="2800" b="0" i="0" u="none" strike="noStrike" kern="1200" cap="none" spc="0" normalizeH="0" baseline="0" smtClean="0">
          <a:ln>
            <a:noFill/>
          </a:ln>
          <a:solidFill>
            <a:srgbClr val="44546A"/>
          </a:solidFill>
          <a:effectLst/>
          <a:uLnTx/>
          <a:uFillTx/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image" Target="../media/image10.png"/><Relationship Id="rId21" Type="http://schemas.openxmlformats.org/officeDocument/2006/relationships/image" Target="../media/image28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23" Type="http://schemas.openxmlformats.org/officeDocument/2006/relationships/image" Target="../media/image30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Relationship Id="rId22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DoD Software Modernization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7200" y="1207008"/>
            <a:ext cx="10515600" cy="1708160"/>
          </a:xfrm>
        </p:spPr>
        <p:txBody>
          <a:bodyPr/>
          <a:lstStyle/>
          <a:p>
            <a:r>
              <a:rPr lang="en-US" dirty="0" smtClean="0"/>
              <a:t>March 2021</a:t>
            </a:r>
          </a:p>
          <a:p>
            <a:endParaRPr lang="en-US" dirty="0"/>
          </a:p>
          <a:p>
            <a:r>
              <a:rPr lang="en-US" dirty="0" smtClean="0"/>
              <a:t>Jason Weiss</a:t>
            </a:r>
          </a:p>
          <a:p>
            <a:r>
              <a:rPr lang="en-US" smtClean="0"/>
              <a:t>Rob Vietmeyer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0" y="57150"/>
            <a:ext cx="9144000" cy="1692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100" cap="all" dirty="0" smtClean="0">
                <a:solidFill>
                  <a:srgbClr val="00CC00"/>
                </a:solidFill>
                <a:effectLst>
                  <a:outerShdw blurRad="50800" dist="12700" dir="5400000" algn="t" rotWithShape="0">
                    <a:schemeClr val="tx1">
                      <a:alpha val="50000"/>
                    </a:schemeClr>
                  </a:outerShdw>
                </a:effectLst>
                <a:latin typeface="Arial Black" panose="020B0A04020102020204" pitchFamily="34" charset="0"/>
              </a:rPr>
              <a:t>Unclassified</a:t>
            </a:r>
            <a:endParaRPr lang="en-US" sz="1100" cap="all" dirty="0">
              <a:solidFill>
                <a:srgbClr val="00CC00"/>
              </a:solidFill>
              <a:effectLst>
                <a:outerShdw blurRad="50800" dist="12700" dir="5400000" algn="t" rotWithShape="0">
                  <a:schemeClr val="tx1">
                    <a:alpha val="5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0" y="6660148"/>
            <a:ext cx="9144000" cy="1692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>
            <a:defPPr>
              <a:defRPr lang="en-US"/>
            </a:defPPr>
            <a:lvl1pPr algn="ctr">
              <a:defRPr sz="1100">
                <a:solidFill>
                  <a:srgbClr val="00CC00"/>
                </a:solidFill>
                <a:effectLst>
                  <a:outerShdw blurRad="50800" dist="25400" dir="5400000" algn="t" rotWithShape="0">
                    <a:prstClr val="black">
                      <a:alpha val="50000"/>
                    </a:prst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r>
              <a:rPr lang="en-US" cap="all" dirty="0" smtClean="0">
                <a:effectLst>
                  <a:outerShdw blurRad="50800" dist="12700" dir="5400000" algn="t" rotWithShape="0">
                    <a:schemeClr val="tx1">
                      <a:alpha val="50000"/>
                    </a:schemeClr>
                  </a:outerShdw>
                </a:effectLst>
              </a:rPr>
              <a:t>Unclassified</a:t>
            </a:r>
            <a:endParaRPr lang="en-US" cap="all" dirty="0">
              <a:effectLst>
                <a:outerShdw blurRad="50800" dist="12700" dir="5400000" algn="t" rotWithShape="0">
                  <a:schemeClr val="tx1">
                    <a:alpha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818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the DevSecOps Software Factory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03DF8-EEEC-44F9-9340-B88C69386107}" type="slidenum">
              <a:rPr lang="en-US" smtClean="0"/>
              <a:t>10</a:t>
            </a:fld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170" y="1465190"/>
            <a:ext cx="1795510" cy="817833"/>
          </a:xfrm>
          <a:prstGeom prst="rect">
            <a:avLst/>
          </a:prstGeom>
        </p:spPr>
      </p:pic>
      <p:pic>
        <p:nvPicPr>
          <p:cNvPr id="193" name="Picture 19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2198" y="2447876"/>
            <a:ext cx="9827604" cy="431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84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524000" y="57150"/>
            <a:ext cx="9144000" cy="1692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100" cap="all" dirty="0" smtClean="0">
                <a:solidFill>
                  <a:srgbClr val="00CC00"/>
                </a:solidFill>
                <a:effectLst>
                  <a:outerShdw blurRad="50800" dist="12700" dir="5400000" algn="t" rotWithShape="0">
                    <a:schemeClr val="tx1">
                      <a:alpha val="50000"/>
                    </a:schemeClr>
                  </a:outerShdw>
                </a:effectLst>
                <a:latin typeface="Arial Black" panose="020B0A04020102020204" pitchFamily="34" charset="0"/>
              </a:rPr>
              <a:t>Unclassified</a:t>
            </a:r>
            <a:endParaRPr lang="en-US" sz="1100" cap="all" dirty="0">
              <a:solidFill>
                <a:srgbClr val="00CC00"/>
              </a:solidFill>
              <a:effectLst>
                <a:outerShdw blurRad="50800" dist="12700" dir="5400000" algn="t" rotWithShape="0">
                  <a:schemeClr val="tx1">
                    <a:alpha val="5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0" y="6660148"/>
            <a:ext cx="9144000" cy="1692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>
            <a:defPPr>
              <a:defRPr lang="en-US"/>
            </a:defPPr>
            <a:lvl1pPr algn="ctr">
              <a:defRPr sz="1100">
                <a:solidFill>
                  <a:srgbClr val="00CC00"/>
                </a:solidFill>
                <a:effectLst>
                  <a:outerShdw blurRad="50800" dist="25400" dir="5400000" algn="t" rotWithShape="0">
                    <a:prstClr val="black">
                      <a:alpha val="50000"/>
                    </a:prst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r>
              <a:rPr lang="en-US" cap="all" dirty="0" smtClean="0">
                <a:effectLst>
                  <a:outerShdw blurRad="50800" dist="12700" dir="5400000" algn="t" rotWithShape="0">
                    <a:schemeClr val="tx1">
                      <a:alpha val="50000"/>
                    </a:schemeClr>
                  </a:outerShdw>
                </a:effectLst>
              </a:rPr>
              <a:t>Unclassified</a:t>
            </a:r>
            <a:endParaRPr lang="en-US" cap="all" dirty="0">
              <a:effectLst>
                <a:outerShdw blurRad="50800" dist="12700" dir="5400000" algn="t" rotWithShape="0">
                  <a:schemeClr val="tx1">
                    <a:alpha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851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78703" y="1544730"/>
            <a:ext cx="5314536" cy="1325563"/>
          </a:xfrm>
        </p:spPr>
        <p:txBody>
          <a:bodyPr anchor="t">
            <a:norm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/>
              </a:rPr>
              <a:t>Ability to Fight and Win is Software Dependent</a:t>
            </a:r>
            <a:r>
              <a:rPr lang="en-US" dirty="0">
                <a:solidFill>
                  <a:srgbClr val="D7D8D9"/>
                </a:solidFill>
                <a:latin typeface="Arial Black"/>
              </a:rPr>
              <a:t> </a:t>
            </a:r>
            <a:endParaRPr lang="en-US" dirty="0">
              <a:solidFill>
                <a:srgbClr val="D7D8D9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78703" y="2539883"/>
            <a:ext cx="5314543" cy="337592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400" b="1">
                <a:latin typeface="Calibri"/>
                <a:ea typeface="+mn-lt"/>
                <a:cs typeface="Calibri"/>
              </a:rPr>
              <a:t>New software = new capabilities: </a:t>
            </a:r>
            <a:r>
              <a:rPr lang="en-US" sz="1400">
                <a:latin typeface="Calibri"/>
                <a:ea typeface="+mn-lt"/>
                <a:cs typeface="Calibri"/>
              </a:rPr>
              <a:t>Capabilities of weapons systems and other critical systems are defined by their software</a:t>
            </a:r>
          </a:p>
          <a:p>
            <a:pPr>
              <a:lnSpc>
                <a:spcPct val="90000"/>
              </a:lnSpc>
            </a:pPr>
            <a:r>
              <a:rPr lang="en-US" sz="1400" b="1">
                <a:latin typeface="Calibri"/>
                <a:ea typeface="+mn-lt"/>
                <a:cs typeface="Calibri"/>
              </a:rPr>
              <a:t>Rapidly respond to emerging threats: </a:t>
            </a:r>
            <a:r>
              <a:rPr lang="en-US" sz="1400">
                <a:latin typeface="Calibri"/>
                <a:ea typeface="+mn-lt"/>
                <a:cs typeface="Calibri"/>
              </a:rPr>
              <a:t>Response to emerging threats is increasingly determined by the time required to develop and deploy software to the field </a:t>
            </a:r>
            <a:endParaRPr lang="en-US" sz="1400">
              <a:latin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1400" b="1">
                <a:latin typeface="Calibri"/>
                <a:ea typeface="+mn-lt"/>
                <a:cs typeface="Calibri"/>
              </a:rPr>
              <a:t>Enable innovation:</a:t>
            </a:r>
            <a:r>
              <a:rPr lang="en-US" sz="1400">
                <a:latin typeface="Calibri"/>
                <a:ea typeface="+mn-lt"/>
                <a:cs typeface="Calibri"/>
              </a:rPr>
              <a:t> Modern software practices are critical to effective use of new technologies: cloud computing, artificial intelligence, machine learning, robotics, internet of things</a:t>
            </a:r>
          </a:p>
          <a:p>
            <a:pPr>
              <a:lnSpc>
                <a:spcPct val="90000"/>
              </a:lnSpc>
            </a:pPr>
            <a:r>
              <a:rPr lang="en-US" sz="1400" b="1">
                <a:latin typeface="Calibri"/>
                <a:ea typeface="+mn-lt"/>
                <a:cs typeface="Calibri"/>
              </a:rPr>
              <a:t>Challenge: </a:t>
            </a:r>
            <a:r>
              <a:rPr lang="en-US" sz="1400">
                <a:latin typeface="Calibri"/>
                <a:ea typeface="+mn-lt"/>
                <a:cs typeface="Calibri"/>
              </a:rPr>
              <a:t>The current approach to software development is a leading source of risk to DoD: it takes too long, is too expensive, and exposes warfighters to unacceptable risk</a:t>
            </a:r>
          </a:p>
          <a:p>
            <a:pPr>
              <a:lnSpc>
                <a:spcPct val="90000"/>
              </a:lnSpc>
            </a:pPr>
            <a:r>
              <a:rPr lang="en-US" sz="1400" b="1">
                <a:latin typeface="Calibri"/>
                <a:ea typeface="+mn-lt"/>
                <a:cs typeface="Calibri"/>
              </a:rPr>
              <a:t>Need to accelerate: </a:t>
            </a:r>
            <a:r>
              <a:rPr lang="en-US" sz="1400">
                <a:latin typeface="Calibri"/>
                <a:ea typeface="+mn-lt"/>
                <a:cs typeface="Calibri"/>
              </a:rPr>
              <a:t>Improvements in how we acquire software are happening, but adoption has been limited</a:t>
            </a:r>
            <a:endParaRPr lang="en-US" sz="1400">
              <a:latin typeface="Calibri"/>
              <a:cs typeface="Calibri"/>
            </a:endParaRPr>
          </a:p>
        </p:txBody>
      </p:sp>
      <p:pic>
        <p:nvPicPr>
          <p:cNvPr id="7" name="Picture 6" descr="A picture containing photo, different, plane, boat&#10;&#10;Description automatically generated">
            <a:extLst>
              <a:ext uri="{FF2B5EF4-FFF2-40B4-BE49-F238E27FC236}">
                <a16:creationId xmlns:a16="http://schemas.microsoft.com/office/drawing/2014/main" id="{2C0133A2-B12A-4887-829B-28FCFC8FFD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4" r="18436" b="5"/>
          <a:stretch/>
        </p:blipFill>
        <p:spPr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00232" y="6108192"/>
            <a:ext cx="548640" cy="548640"/>
          </a:xfrm>
          <a:prstGeom prst="ellipse">
            <a:avLst/>
          </a:prstGeom>
          <a:solidFill>
            <a:srgbClr val="29765F"/>
          </a:solidFill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EA03DF8-EEEC-44F9-9340-B88C69386107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252A85B2-1078-4D2F-9326-C9E2FE4559CB}"/>
              </a:ext>
            </a:extLst>
          </p:cNvPr>
          <p:cNvSpPr txBox="1">
            <a:spLocks/>
          </p:cNvSpPr>
          <p:nvPr/>
        </p:nvSpPr>
        <p:spPr>
          <a:xfrm>
            <a:off x="837513" y="6192243"/>
            <a:ext cx="10133671" cy="76950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en-US" sz="2800" b="0" i="0" u="none" strike="noStrike" kern="1200" cap="none" spc="0" normalizeH="0" baseline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F7F87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Software is a foundational component of the modern military</a:t>
            </a:r>
          </a:p>
        </p:txBody>
      </p:sp>
      <p:sp>
        <p:nvSpPr>
          <p:cNvPr id="10" name="TextBox 3"/>
          <p:cNvSpPr txBox="1"/>
          <p:nvPr/>
        </p:nvSpPr>
        <p:spPr>
          <a:xfrm>
            <a:off x="0" y="31772"/>
            <a:ext cx="12183747" cy="1431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11" name="TextBox 4"/>
          <p:cNvSpPr txBox="1"/>
          <p:nvPr/>
        </p:nvSpPr>
        <p:spPr>
          <a:xfrm>
            <a:off x="0" y="6684680"/>
            <a:ext cx="12192000" cy="1431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101519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Modernization Coalition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75" y="1374323"/>
            <a:ext cx="12028451" cy="504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03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Modernization Focus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03DF8-EEEC-44F9-9340-B88C69386107}" type="slidenum">
              <a:rPr lang="en-US" smtClean="0"/>
              <a:t>4</a:t>
            </a:fld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4641067" y="2683666"/>
            <a:ext cx="3288988" cy="2202888"/>
            <a:chOff x="5077117" y="2727580"/>
            <a:chExt cx="2028006" cy="1358313"/>
          </a:xfrm>
        </p:grpSpPr>
        <p:sp>
          <p:nvSpPr>
            <p:cNvPr id="5" name="Half Frame 4"/>
            <p:cNvSpPr/>
            <p:nvPr/>
          </p:nvSpPr>
          <p:spPr>
            <a:xfrm>
              <a:off x="5077117" y="2727580"/>
              <a:ext cx="677918" cy="593834"/>
            </a:xfrm>
            <a:prstGeom prst="halfFrame">
              <a:avLst>
                <a:gd name="adj1" fmla="val 23599"/>
                <a:gd name="adj2" fmla="val 25368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5363615" y="3032306"/>
              <a:ext cx="1455009" cy="748861"/>
              <a:chOff x="5368494" y="3033549"/>
              <a:chExt cx="1455009" cy="748861"/>
            </a:xfrm>
          </p:grpSpPr>
          <p:sp>
            <p:nvSpPr>
              <p:cNvPr id="10" name="Freeform 9"/>
              <p:cNvSpPr/>
              <p:nvPr/>
            </p:nvSpPr>
            <p:spPr>
              <a:xfrm>
                <a:off x="5368494" y="3033549"/>
                <a:ext cx="1455009" cy="748861"/>
              </a:xfrm>
              <a:custGeom>
                <a:avLst/>
                <a:gdLst>
                  <a:gd name="connsiteX0" fmla="*/ 727504 w 1455009"/>
                  <a:gd name="connsiteY0" fmla="*/ 0 h 748861"/>
                  <a:gd name="connsiteX1" fmla="*/ 1453835 w 1455009"/>
                  <a:gd name="connsiteY1" fmla="*/ 371514 h 748861"/>
                  <a:gd name="connsiteX2" fmla="*/ 1455009 w 1455009"/>
                  <a:gd name="connsiteY2" fmla="*/ 374431 h 748861"/>
                  <a:gd name="connsiteX3" fmla="*/ 1453835 w 1455009"/>
                  <a:gd name="connsiteY3" fmla="*/ 377347 h 748861"/>
                  <a:gd name="connsiteX4" fmla="*/ 727504 w 1455009"/>
                  <a:gd name="connsiteY4" fmla="*/ 748861 h 748861"/>
                  <a:gd name="connsiteX5" fmla="*/ 1173 w 1455009"/>
                  <a:gd name="connsiteY5" fmla="*/ 377347 h 748861"/>
                  <a:gd name="connsiteX6" fmla="*/ 0 w 1455009"/>
                  <a:gd name="connsiteY6" fmla="*/ 374431 h 748861"/>
                  <a:gd name="connsiteX7" fmla="*/ 1173 w 1455009"/>
                  <a:gd name="connsiteY7" fmla="*/ 371514 h 748861"/>
                  <a:gd name="connsiteX8" fmla="*/ 727504 w 1455009"/>
                  <a:gd name="connsiteY8" fmla="*/ 0 h 748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55009" h="748861">
                    <a:moveTo>
                      <a:pt x="727504" y="0"/>
                    </a:moveTo>
                    <a:cubicBezTo>
                      <a:pt x="1054020" y="0"/>
                      <a:pt x="1334168" y="153191"/>
                      <a:pt x="1453835" y="371514"/>
                    </a:cubicBezTo>
                    <a:lnTo>
                      <a:pt x="1455009" y="374431"/>
                    </a:lnTo>
                    <a:lnTo>
                      <a:pt x="1453835" y="377347"/>
                    </a:lnTo>
                    <a:cubicBezTo>
                      <a:pt x="1334168" y="595670"/>
                      <a:pt x="1054020" y="748861"/>
                      <a:pt x="727504" y="748861"/>
                    </a:cubicBezTo>
                    <a:cubicBezTo>
                      <a:pt x="400989" y="748861"/>
                      <a:pt x="120840" y="595670"/>
                      <a:pt x="1173" y="377347"/>
                    </a:cubicBezTo>
                    <a:lnTo>
                      <a:pt x="0" y="374431"/>
                    </a:lnTo>
                    <a:lnTo>
                      <a:pt x="1173" y="371514"/>
                    </a:lnTo>
                    <a:cubicBezTo>
                      <a:pt x="120840" y="153191"/>
                      <a:pt x="400989" y="0"/>
                      <a:pt x="72750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5433848" y="3088823"/>
                <a:ext cx="1324302" cy="638314"/>
              </a:xfrm>
              <a:custGeom>
                <a:avLst/>
                <a:gdLst>
                  <a:gd name="connsiteX0" fmla="*/ 727504 w 1455009"/>
                  <a:gd name="connsiteY0" fmla="*/ 0 h 748861"/>
                  <a:gd name="connsiteX1" fmla="*/ 1453835 w 1455009"/>
                  <a:gd name="connsiteY1" fmla="*/ 371514 h 748861"/>
                  <a:gd name="connsiteX2" fmla="*/ 1455009 w 1455009"/>
                  <a:gd name="connsiteY2" fmla="*/ 374431 h 748861"/>
                  <a:gd name="connsiteX3" fmla="*/ 1453835 w 1455009"/>
                  <a:gd name="connsiteY3" fmla="*/ 377347 h 748861"/>
                  <a:gd name="connsiteX4" fmla="*/ 727504 w 1455009"/>
                  <a:gd name="connsiteY4" fmla="*/ 748861 h 748861"/>
                  <a:gd name="connsiteX5" fmla="*/ 1173 w 1455009"/>
                  <a:gd name="connsiteY5" fmla="*/ 377347 h 748861"/>
                  <a:gd name="connsiteX6" fmla="*/ 0 w 1455009"/>
                  <a:gd name="connsiteY6" fmla="*/ 374431 h 748861"/>
                  <a:gd name="connsiteX7" fmla="*/ 1173 w 1455009"/>
                  <a:gd name="connsiteY7" fmla="*/ 371514 h 748861"/>
                  <a:gd name="connsiteX8" fmla="*/ 727504 w 1455009"/>
                  <a:gd name="connsiteY8" fmla="*/ 0 h 748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55009" h="748861">
                    <a:moveTo>
                      <a:pt x="727504" y="0"/>
                    </a:moveTo>
                    <a:cubicBezTo>
                      <a:pt x="1054020" y="0"/>
                      <a:pt x="1334168" y="153191"/>
                      <a:pt x="1453835" y="371514"/>
                    </a:cubicBezTo>
                    <a:lnTo>
                      <a:pt x="1455009" y="374431"/>
                    </a:lnTo>
                    <a:lnTo>
                      <a:pt x="1453835" y="377347"/>
                    </a:lnTo>
                    <a:cubicBezTo>
                      <a:pt x="1334168" y="595670"/>
                      <a:pt x="1054020" y="748861"/>
                      <a:pt x="727504" y="748861"/>
                    </a:cubicBezTo>
                    <a:cubicBezTo>
                      <a:pt x="400989" y="748861"/>
                      <a:pt x="120840" y="595670"/>
                      <a:pt x="1173" y="377347"/>
                    </a:cubicBezTo>
                    <a:lnTo>
                      <a:pt x="0" y="374431"/>
                    </a:lnTo>
                    <a:lnTo>
                      <a:pt x="1173" y="371514"/>
                    </a:lnTo>
                    <a:cubicBezTo>
                      <a:pt x="120840" y="153191"/>
                      <a:pt x="400989" y="0"/>
                      <a:pt x="72750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4" name="Group 13"/>
              <p:cNvGrpSpPr/>
              <p:nvPr/>
            </p:nvGrpSpPr>
            <p:grpSpPr>
              <a:xfrm>
                <a:off x="5728135" y="3040116"/>
                <a:ext cx="735726" cy="742293"/>
                <a:chOff x="5764923" y="4315404"/>
                <a:chExt cx="735726" cy="742293"/>
              </a:xfrm>
            </p:grpSpPr>
            <p:sp>
              <p:nvSpPr>
                <p:cNvPr id="12" name="Oval 11"/>
                <p:cNvSpPr/>
                <p:nvPr/>
              </p:nvSpPr>
              <p:spPr>
                <a:xfrm>
                  <a:off x="5764923" y="4315404"/>
                  <a:ext cx="735726" cy="742293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5815817" y="4374620"/>
                  <a:ext cx="625178" cy="62517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" name="Group 14"/>
              <p:cNvGrpSpPr/>
              <p:nvPr/>
            </p:nvGrpSpPr>
            <p:grpSpPr>
              <a:xfrm>
                <a:off x="5929770" y="3243550"/>
                <a:ext cx="332457" cy="335424"/>
                <a:chOff x="5764923" y="4315404"/>
                <a:chExt cx="735726" cy="742293"/>
              </a:xfrm>
            </p:grpSpPr>
            <p:sp>
              <p:nvSpPr>
                <p:cNvPr id="16" name="Oval 15"/>
                <p:cNvSpPr/>
                <p:nvPr/>
              </p:nvSpPr>
              <p:spPr>
                <a:xfrm>
                  <a:off x="5764923" y="4315404"/>
                  <a:ext cx="735726" cy="742293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>
                  <a:off x="5815817" y="4374620"/>
                  <a:ext cx="625178" cy="62517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9" name="Half Frame 18"/>
            <p:cNvSpPr/>
            <p:nvPr/>
          </p:nvSpPr>
          <p:spPr>
            <a:xfrm rot="10800000">
              <a:off x="6427205" y="3492059"/>
              <a:ext cx="677918" cy="593834"/>
            </a:xfrm>
            <a:prstGeom prst="halfFrame">
              <a:avLst>
                <a:gd name="adj1" fmla="val 23599"/>
                <a:gd name="adj2" fmla="val 25368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1098331" y="1590876"/>
            <a:ext cx="102002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Shifting secure software delivery left by betting big on </a:t>
            </a:r>
            <a:r>
              <a:rPr lang="en-US" sz="2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infrastructure and platforms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098331" y="5542533"/>
            <a:ext cx="102002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Cementing speed and security with true process transformation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4487917" y="1923394"/>
            <a:ext cx="3683876" cy="3686732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33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ounded Rectangle 67">
            <a:extLst>
              <a:ext uri="{FF2B5EF4-FFF2-40B4-BE49-F238E27FC236}">
                <a16:creationId xmlns:a16="http://schemas.microsoft.com/office/drawing/2014/main" id="{D18B4DA4-6E5E-41CD-AB7E-F550565A11C7}"/>
              </a:ext>
            </a:extLst>
          </p:cNvPr>
          <p:cNvSpPr/>
          <p:nvPr/>
        </p:nvSpPr>
        <p:spPr>
          <a:xfrm>
            <a:off x="10058401" y="5315863"/>
            <a:ext cx="914400" cy="442712"/>
          </a:xfrm>
          <a:prstGeom prst="roundRect">
            <a:avLst/>
          </a:prstGeom>
          <a:solidFill>
            <a:srgbClr val="00A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Automated Deployment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029877A6-C580-4886-BCC8-A3295A2C45D0}"/>
              </a:ext>
            </a:extLst>
          </p:cNvPr>
          <p:cNvSpPr txBox="1"/>
          <p:nvPr/>
        </p:nvSpPr>
        <p:spPr>
          <a:xfrm>
            <a:off x="2858274" y="4639065"/>
            <a:ext cx="2889157" cy="1395367"/>
          </a:xfrm>
          <a:prstGeom prst="round2SameRect">
            <a:avLst/>
          </a:prstGeom>
          <a:gradFill>
            <a:gsLst>
              <a:gs pos="0">
                <a:srgbClr val="92A1B8"/>
              </a:gs>
              <a:gs pos="51000">
                <a:srgbClr val="92A1B8">
                  <a:alpha val="50000"/>
                </a:srgbClr>
              </a:gs>
              <a:gs pos="100000">
                <a:srgbClr val="92A1B8">
                  <a:alpha val="0"/>
                </a:srgbClr>
              </a:gs>
            </a:gsLst>
            <a:lin ang="5400000" scaled="1"/>
          </a:gradFill>
        </p:spPr>
        <p:txBody>
          <a:bodyPr wrap="square" bIns="91440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DEVELOPMENT </a:t>
            </a:r>
          </a:p>
          <a:p>
            <a:pPr marL="0" marR="0" lvl="0" indent="0" algn="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SPECTRUM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29877A6-C580-4886-BCC8-A3295A2C45D0}"/>
              </a:ext>
            </a:extLst>
          </p:cNvPr>
          <p:cNvSpPr txBox="1"/>
          <p:nvPr/>
        </p:nvSpPr>
        <p:spPr>
          <a:xfrm>
            <a:off x="326920" y="1390311"/>
            <a:ext cx="3208563" cy="1204595"/>
          </a:xfrm>
          <a:prstGeom prst="round2SameRect">
            <a:avLst/>
          </a:prstGeom>
          <a:gradFill>
            <a:gsLst>
              <a:gs pos="0">
                <a:srgbClr val="92A1B8"/>
              </a:gs>
              <a:gs pos="51000">
                <a:srgbClr val="92A1B8">
                  <a:alpha val="50000"/>
                </a:srgbClr>
              </a:gs>
              <a:gs pos="100000">
                <a:srgbClr val="92A1B8">
                  <a:alpha val="0"/>
                </a:srgbClr>
              </a:gs>
            </a:gsLst>
            <a:lin ang="5400000" scaled="1"/>
          </a:gradFill>
        </p:spPr>
        <p:txBody>
          <a:bodyPr wrap="square" bIns="9144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TECHNICAL COMPONENTS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029877A6-C580-4886-BCC8-A3295A2C45D0}"/>
              </a:ext>
            </a:extLst>
          </p:cNvPr>
          <p:cNvSpPr txBox="1"/>
          <p:nvPr/>
        </p:nvSpPr>
        <p:spPr>
          <a:xfrm>
            <a:off x="8373502" y="1390311"/>
            <a:ext cx="3209544" cy="1242239"/>
          </a:xfrm>
          <a:prstGeom prst="round2SameRect">
            <a:avLst/>
          </a:prstGeom>
          <a:gradFill>
            <a:gsLst>
              <a:gs pos="0">
                <a:srgbClr val="92A1B8"/>
              </a:gs>
              <a:gs pos="51000">
                <a:srgbClr val="92A1B8">
                  <a:alpha val="50000"/>
                </a:srgbClr>
              </a:gs>
              <a:gs pos="100000">
                <a:srgbClr val="92A1B8">
                  <a:alpha val="0"/>
                </a:srgbClr>
              </a:gs>
            </a:gsLst>
            <a:lin ang="5400000" scaled="1"/>
          </a:gradFill>
        </p:spPr>
        <p:txBody>
          <a:bodyPr wrap="square" bIns="9144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OUTCOMES</a:t>
            </a:r>
          </a:p>
        </p:txBody>
      </p:sp>
      <p:sp>
        <p:nvSpPr>
          <p:cNvPr id="65" name="Right Arrow 64"/>
          <p:cNvSpPr/>
          <p:nvPr/>
        </p:nvSpPr>
        <p:spPr>
          <a:xfrm>
            <a:off x="3692477" y="3004883"/>
            <a:ext cx="5425184" cy="1076746"/>
          </a:xfrm>
          <a:prstGeom prst="rightArrow">
            <a:avLst/>
          </a:prstGeom>
          <a:gradFill>
            <a:gsLst>
              <a:gs pos="56900">
                <a:srgbClr val="FFFFFF">
                  <a:alpha val="29000"/>
                </a:srgb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7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120896" y="2949405"/>
            <a:ext cx="5793202" cy="1165354"/>
            <a:chOff x="2235200" y="2896886"/>
            <a:chExt cx="5793202" cy="1165354"/>
          </a:xfrm>
        </p:grpSpPr>
        <p:sp>
          <p:nvSpPr>
            <p:cNvPr id="7" name="Rectangle 6"/>
            <p:cNvSpPr/>
            <p:nvPr/>
          </p:nvSpPr>
          <p:spPr>
            <a:xfrm>
              <a:off x="3089027" y="2896886"/>
              <a:ext cx="4903126" cy="251435"/>
            </a:xfrm>
            <a:prstGeom prst="rect">
              <a:avLst/>
            </a:prstGeom>
            <a:gradFill>
              <a:gsLst>
                <a:gs pos="0">
                  <a:srgbClr val="27414D">
                    <a:alpha val="0"/>
                  </a:srgbClr>
                </a:gs>
                <a:gs pos="16000">
                  <a:srgbClr val="27414D">
                    <a:alpha val="70000"/>
                  </a:srgbClr>
                </a:gs>
                <a:gs pos="86000">
                  <a:srgbClr val="27414D">
                    <a:alpha val="70000"/>
                  </a:srgbClr>
                </a:gs>
                <a:gs pos="100000">
                  <a:srgbClr val="27414D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3089027" y="3198070"/>
              <a:ext cx="4939374" cy="251435"/>
            </a:xfrm>
            <a:prstGeom prst="rect">
              <a:avLst/>
            </a:prstGeom>
            <a:gradFill>
              <a:gsLst>
                <a:gs pos="0">
                  <a:srgbClr val="4F6F80">
                    <a:alpha val="0"/>
                  </a:srgbClr>
                </a:gs>
                <a:gs pos="16000">
                  <a:srgbClr val="4F6F80">
                    <a:alpha val="70000"/>
                  </a:srgbClr>
                </a:gs>
                <a:gs pos="89000">
                  <a:srgbClr val="4F6F80">
                    <a:alpha val="70000"/>
                  </a:srgbClr>
                </a:gs>
                <a:gs pos="100000">
                  <a:srgbClr val="4F6F8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880612" y="3503656"/>
              <a:ext cx="5147790" cy="251435"/>
            </a:xfrm>
            <a:prstGeom prst="rect">
              <a:avLst/>
            </a:prstGeom>
            <a:gradFill>
              <a:gsLst>
                <a:gs pos="15000">
                  <a:srgbClr val="1B597F">
                    <a:alpha val="70000"/>
                  </a:srgbClr>
                </a:gs>
                <a:gs pos="0">
                  <a:srgbClr val="1B597F">
                    <a:alpha val="0"/>
                  </a:srgbClr>
                </a:gs>
                <a:gs pos="86000">
                  <a:srgbClr val="1B597F">
                    <a:alpha val="70000"/>
                  </a:srgbClr>
                </a:gs>
                <a:gs pos="100000">
                  <a:srgbClr val="1B597F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2235200" y="3810805"/>
              <a:ext cx="5793201" cy="251435"/>
            </a:xfrm>
            <a:prstGeom prst="rect">
              <a:avLst/>
            </a:prstGeom>
            <a:gradFill>
              <a:gsLst>
                <a:gs pos="0">
                  <a:srgbClr val="00A5D5">
                    <a:alpha val="0"/>
                  </a:srgbClr>
                </a:gs>
                <a:gs pos="27000">
                  <a:srgbClr val="00A5D5">
                    <a:alpha val="70000"/>
                  </a:srgbClr>
                </a:gs>
                <a:gs pos="72000">
                  <a:srgbClr val="00A5D5">
                    <a:alpha val="70000"/>
                  </a:srgbClr>
                </a:gs>
                <a:gs pos="100000">
                  <a:srgbClr val="00A5D5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442968" y="3202742"/>
            <a:ext cx="4058111" cy="1155182"/>
            <a:chOff x="4557272" y="2891651"/>
            <a:chExt cx="4058111" cy="1155182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91327582-79DB-49DD-A766-2FCC039600F6}"/>
                </a:ext>
              </a:extLst>
            </p:cNvPr>
            <p:cNvSpPr/>
            <p:nvPr/>
          </p:nvSpPr>
          <p:spPr>
            <a:xfrm>
              <a:off x="4557272" y="3513559"/>
              <a:ext cx="3870849" cy="228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6457A982-2D72-4C47-AA79-28E00B760D3D}"/>
                </a:ext>
              </a:extLst>
            </p:cNvPr>
            <p:cNvSpPr/>
            <p:nvPr/>
          </p:nvSpPr>
          <p:spPr>
            <a:xfrm>
              <a:off x="4557272" y="3818233"/>
              <a:ext cx="3748895" cy="228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CDBCA1EB-D96F-4300-8E76-7112B4D356AB}"/>
                </a:ext>
              </a:extLst>
            </p:cNvPr>
            <p:cNvSpPr/>
            <p:nvPr/>
          </p:nvSpPr>
          <p:spPr>
            <a:xfrm>
              <a:off x="7357822" y="3202605"/>
              <a:ext cx="1257561" cy="228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53BBAEDB-43AA-4AA1-B2B8-A8A2A7FCC194}"/>
                </a:ext>
              </a:extLst>
            </p:cNvPr>
            <p:cNvSpPr/>
            <p:nvPr/>
          </p:nvSpPr>
          <p:spPr>
            <a:xfrm>
              <a:off x="4557273" y="2891651"/>
              <a:ext cx="1548758" cy="228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08211">
            <a:off x="9117654" y="2127963"/>
            <a:ext cx="2391496" cy="3204375"/>
          </a:xfrm>
          <a:prstGeom prst="rect">
            <a:avLst/>
          </a:prstGeom>
        </p:spPr>
      </p:pic>
      <p:sp>
        <p:nvSpPr>
          <p:cNvPr id="5" name="TextBox 3"/>
          <p:cNvSpPr txBox="1"/>
          <p:nvPr/>
        </p:nvSpPr>
        <p:spPr>
          <a:xfrm>
            <a:off x="0" y="31772"/>
            <a:ext cx="12183747" cy="1431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6" name="TextBox 4"/>
          <p:cNvSpPr txBox="1"/>
          <p:nvPr/>
        </p:nvSpPr>
        <p:spPr>
          <a:xfrm>
            <a:off x="0" y="6684680"/>
            <a:ext cx="12192000" cy="1431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109" name="Title 1"/>
          <p:cNvSpPr txBox="1">
            <a:spLocks/>
          </p:cNvSpPr>
          <p:nvPr/>
        </p:nvSpPr>
        <p:spPr>
          <a:xfrm>
            <a:off x="2171887" y="302191"/>
            <a:ext cx="7886514" cy="550870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DOD SOFTWARE MODERNIZATION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  <p:pic>
        <p:nvPicPr>
          <p:cNvPr id="110" name="Picture 10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51" y="149273"/>
            <a:ext cx="832937" cy="8428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398" y="171892"/>
            <a:ext cx="816982" cy="81698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90" name="TextBox 89">
            <a:extLst>
              <a:ext uri="{FF2B5EF4-FFF2-40B4-BE49-F238E27FC236}">
                <a16:creationId xmlns:a16="http://schemas.microsoft.com/office/drawing/2014/main" id="{F0E16DB7-CCB9-4A48-9EE1-04A6A8C5E1CD}"/>
              </a:ext>
            </a:extLst>
          </p:cNvPr>
          <p:cNvSpPr txBox="1"/>
          <p:nvPr/>
        </p:nvSpPr>
        <p:spPr>
          <a:xfrm>
            <a:off x="2184441" y="741971"/>
            <a:ext cx="8194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Deliver Resilient Software Capability at the Speed of Relevance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21" name="Picture 120">
            <a:extLst>
              <a:ext uri="{FF2B5EF4-FFF2-40B4-BE49-F238E27FC236}">
                <a16:creationId xmlns:a16="http://schemas.microsoft.com/office/drawing/2014/main" id="{353B308E-9858-465A-AEAF-13A2F7ED824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7395" y="2572955"/>
            <a:ext cx="1892891" cy="1848497"/>
          </a:xfrm>
          <a:prstGeom prst="flowChartConnector">
            <a:avLst/>
          </a:prstGeom>
          <a:effectLst>
            <a:outerShdw blurRad="139700" dist="38100" dir="2700000" algn="tl" rotWithShape="0">
              <a:schemeClr val="accent5">
                <a:lumMod val="75000"/>
                <a:alpha val="78000"/>
              </a:schemeClr>
            </a:outerShdw>
          </a:effectLst>
        </p:spPr>
      </p:pic>
      <p:sp>
        <p:nvSpPr>
          <p:cNvPr id="88" name="Rectangle 87">
            <a:extLst>
              <a:ext uri="{FF2B5EF4-FFF2-40B4-BE49-F238E27FC236}">
                <a16:creationId xmlns:a16="http://schemas.microsoft.com/office/drawing/2014/main" id="{8E861B0A-3D65-4F2C-9C2E-35BCE7FA39AC}"/>
              </a:ext>
            </a:extLst>
          </p:cNvPr>
          <p:cNvSpPr/>
          <p:nvPr/>
        </p:nvSpPr>
        <p:spPr>
          <a:xfrm rot="5400000">
            <a:off x="7443681" y="3827828"/>
            <a:ext cx="228600" cy="228600"/>
          </a:xfrm>
          <a:prstGeom prst="rect">
            <a:avLst/>
          </a:prstGeom>
          <a:solidFill>
            <a:srgbClr val="1B597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>
                  <a:alpha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AC505471-6BC4-485D-B41C-96F928A3A4AF}"/>
              </a:ext>
            </a:extLst>
          </p:cNvPr>
          <p:cNvSpPr/>
          <p:nvPr/>
        </p:nvSpPr>
        <p:spPr>
          <a:xfrm>
            <a:off x="10647162" y="2344893"/>
            <a:ext cx="914400" cy="442712"/>
          </a:xfrm>
          <a:prstGeom prst="roundRect">
            <a:avLst/>
          </a:prstGeom>
          <a:solidFill>
            <a:srgbClr val="00A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Plug and Play for Rapid Assembly</a:t>
            </a:r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A028BE4A-9DA2-4C88-B47C-784DEEF3C93E}"/>
              </a:ext>
            </a:extLst>
          </p:cNvPr>
          <p:cNvSpPr/>
          <p:nvPr/>
        </p:nvSpPr>
        <p:spPr>
          <a:xfrm>
            <a:off x="11203460" y="3986895"/>
            <a:ext cx="914400" cy="442712"/>
          </a:xfrm>
          <a:prstGeom prst="roundRect">
            <a:avLst/>
          </a:prstGeom>
          <a:solidFill>
            <a:srgbClr val="00A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Continuous Secure Delivery</a:t>
            </a:r>
          </a:p>
        </p:txBody>
      </p: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19C19679-1CA3-4C1B-B8E1-E3BD85BBCF84}"/>
              </a:ext>
            </a:extLst>
          </p:cNvPr>
          <p:cNvSpPr/>
          <p:nvPr/>
        </p:nvSpPr>
        <p:spPr>
          <a:xfrm>
            <a:off x="8394876" y="4899560"/>
            <a:ext cx="914400" cy="442712"/>
          </a:xfrm>
          <a:prstGeom prst="roundRect">
            <a:avLst/>
          </a:prstGeom>
          <a:solidFill>
            <a:srgbClr val="00A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Global Delivery of Elastic Compute </a:t>
            </a:r>
          </a:p>
        </p:txBody>
      </p:sp>
      <p:pic>
        <p:nvPicPr>
          <p:cNvPr id="139" name="Picture 13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56" y="1731058"/>
            <a:ext cx="3482352" cy="3493902"/>
          </a:xfrm>
          <a:prstGeom prst="rect">
            <a:avLst/>
          </a:prstGeom>
        </p:spPr>
      </p:pic>
      <p:pic>
        <p:nvPicPr>
          <p:cNvPr id="140" name="Picture 139">
            <a:extLst>
              <a:ext uri="{FF2B5EF4-FFF2-40B4-BE49-F238E27FC236}">
                <a16:creationId xmlns:a16="http://schemas.microsoft.com/office/drawing/2014/main" id="{41E97F5C-4F72-4656-B385-DDF58E8ACA6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285" y="1628890"/>
            <a:ext cx="2939817" cy="3662522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3750731" y="1390311"/>
            <a:ext cx="4132860" cy="2967614"/>
            <a:chOff x="4194198" y="1390311"/>
            <a:chExt cx="4132860" cy="2967614"/>
          </a:xfrm>
        </p:grpSpPr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029877A6-C580-4886-BCC8-A3295A2C45D0}"/>
                </a:ext>
              </a:extLst>
            </p:cNvPr>
            <p:cNvSpPr txBox="1"/>
            <p:nvPr/>
          </p:nvSpPr>
          <p:spPr>
            <a:xfrm>
              <a:off x="4528581" y="1390311"/>
              <a:ext cx="3747425" cy="1207149"/>
            </a:xfrm>
            <a:prstGeom prst="round2SameRect">
              <a:avLst/>
            </a:prstGeom>
            <a:gradFill>
              <a:gsLst>
                <a:gs pos="0">
                  <a:srgbClr val="92A1B8"/>
                </a:gs>
                <a:gs pos="51000">
                  <a:srgbClr val="92A1B8">
                    <a:alpha val="50000"/>
                  </a:srgbClr>
                </a:gs>
                <a:gs pos="100000">
                  <a:srgbClr val="92A1B8">
                    <a:alpha val="0"/>
                  </a:srgbClr>
                </a:gs>
              </a:gsLst>
              <a:lin ang="5400000" scaled="1"/>
            </a:gradFill>
          </p:spPr>
          <p:txBody>
            <a:bodyPr wrap="square" lIns="91440" tIns="45720" rIns="91440" bIns="91440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Black"/>
                  <a:ea typeface="+mn-ea"/>
                  <a:cs typeface="+mn-cs"/>
                </a:rPr>
                <a:t>PROCESS COMPONENTS</a:t>
              </a:r>
            </a:p>
          </p:txBody>
        </p:sp>
        <p:sp>
          <p:nvSpPr>
            <p:cNvPr id="86" name="Rounded Rectangle 85">
              <a:extLst>
                <a:ext uri="{FF2B5EF4-FFF2-40B4-BE49-F238E27FC236}">
                  <a16:creationId xmlns:a16="http://schemas.microsoft.com/office/drawing/2014/main" id="{1A038544-E0DC-495C-8FA6-FE3D36685AB5}"/>
                </a:ext>
              </a:extLst>
            </p:cNvPr>
            <p:cNvSpPr/>
            <p:nvPr/>
          </p:nvSpPr>
          <p:spPr>
            <a:xfrm>
              <a:off x="7342163" y="2551629"/>
              <a:ext cx="943355" cy="1806295"/>
            </a:xfrm>
            <a:prstGeom prst="round2SameRect">
              <a:avLst/>
            </a:prstGeom>
            <a:gradFill flip="none" rotWithShape="1">
              <a:gsLst>
                <a:gs pos="29000">
                  <a:srgbClr val="FCEFEA"/>
                </a:gs>
                <a:gs pos="70000">
                  <a:schemeClr val="bg1">
                    <a:alpha val="6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Rounded Rectangle 86">
              <a:extLst>
                <a:ext uri="{FF2B5EF4-FFF2-40B4-BE49-F238E27FC236}">
                  <a16:creationId xmlns:a16="http://schemas.microsoft.com/office/drawing/2014/main" id="{9DFF988E-FD20-48DB-909A-066CFA998129}"/>
                </a:ext>
              </a:extLst>
            </p:cNvPr>
            <p:cNvSpPr/>
            <p:nvPr/>
          </p:nvSpPr>
          <p:spPr>
            <a:xfrm>
              <a:off x="6401115" y="2551629"/>
              <a:ext cx="943355" cy="1806295"/>
            </a:xfrm>
            <a:prstGeom prst="round2SameRect">
              <a:avLst/>
            </a:prstGeom>
            <a:gradFill flip="none" rotWithShape="1">
              <a:gsLst>
                <a:gs pos="43000">
                  <a:schemeClr val="accent1">
                    <a:lumMod val="20000"/>
                    <a:lumOff val="80000"/>
                  </a:schemeClr>
                </a:gs>
                <a:gs pos="77000">
                  <a:srgbClr val="FCEFEA">
                    <a:alpha val="60000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Rounded Rectangle 87">
              <a:extLst>
                <a:ext uri="{FF2B5EF4-FFF2-40B4-BE49-F238E27FC236}">
                  <a16:creationId xmlns:a16="http://schemas.microsoft.com/office/drawing/2014/main" id="{DAAE9285-75EA-41DA-9D2C-CBCE340D2777}"/>
                </a:ext>
              </a:extLst>
            </p:cNvPr>
            <p:cNvSpPr/>
            <p:nvPr/>
          </p:nvSpPr>
          <p:spPr>
            <a:xfrm>
              <a:off x="5455213" y="2551629"/>
              <a:ext cx="943355" cy="1806296"/>
            </a:xfrm>
            <a:prstGeom prst="round2SameRect">
              <a:avLst/>
            </a:prstGeom>
            <a:gradFill flip="none" rotWithShape="1">
              <a:gsLst>
                <a:gs pos="43000">
                  <a:schemeClr val="accent1">
                    <a:lumMod val="40000"/>
                    <a:lumOff val="60000"/>
                  </a:schemeClr>
                </a:gs>
                <a:gs pos="83000">
                  <a:srgbClr val="FCEFEA">
                    <a:alpha val="60000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Rounded Rectangle 88">
              <a:extLst>
                <a:ext uri="{FF2B5EF4-FFF2-40B4-BE49-F238E27FC236}">
                  <a16:creationId xmlns:a16="http://schemas.microsoft.com/office/drawing/2014/main" id="{2FB6D865-A5FC-4CE4-8C0F-9A099436F9C8}"/>
                </a:ext>
              </a:extLst>
            </p:cNvPr>
            <p:cNvSpPr/>
            <p:nvPr/>
          </p:nvSpPr>
          <p:spPr>
            <a:xfrm>
              <a:off x="4509102" y="2551629"/>
              <a:ext cx="943355" cy="1798060"/>
            </a:xfrm>
            <a:prstGeom prst="round2SameRect">
              <a:avLst/>
            </a:prstGeom>
            <a:gradFill flip="none" rotWithShape="1">
              <a:gsLst>
                <a:gs pos="44000">
                  <a:schemeClr val="accent1">
                    <a:lumMod val="60000"/>
                    <a:lumOff val="40000"/>
                  </a:schemeClr>
                </a:gs>
                <a:gs pos="76000">
                  <a:schemeClr val="accent1">
                    <a:lumMod val="40000"/>
                    <a:lumOff val="60000"/>
                    <a:alpha val="6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E5EA84A1-D0F8-4441-AF85-99688E7C5031}"/>
                </a:ext>
              </a:extLst>
            </p:cNvPr>
            <p:cNvSpPr txBox="1"/>
            <p:nvPr/>
          </p:nvSpPr>
          <p:spPr>
            <a:xfrm>
              <a:off x="5427806" y="2661366"/>
              <a:ext cx="1012303" cy="127727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Business Operations </a:t>
              </a:r>
              <a:b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</a:b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Must enable internal “services economy” for reusable software within DoD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0345D9E3-D224-40A9-81CC-828E1764989D}"/>
                </a:ext>
              </a:extLst>
            </p:cNvPr>
            <p:cNvSpPr txBox="1"/>
            <p:nvPr/>
          </p:nvSpPr>
          <p:spPr>
            <a:xfrm>
              <a:off x="6372929" y="2661366"/>
              <a:ext cx="1013082" cy="113877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+mn-ea"/>
                  <a:cs typeface="+mn-cs"/>
                </a:rPr>
                <a:t>Cyber Risk Management 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/>
              </a:r>
              <a:b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</a:b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Must automate cyber testing and authorization to keep pace with software delivery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3152A0AD-F4C4-4238-9771-5453E85CE9E0}"/>
                </a:ext>
              </a:extLst>
            </p:cNvPr>
            <p:cNvSpPr txBox="1"/>
            <p:nvPr/>
          </p:nvSpPr>
          <p:spPr>
            <a:xfrm>
              <a:off x="7312203" y="2661366"/>
              <a:ext cx="1014855" cy="1292662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+mn-ea"/>
                  <a:cs typeface="+mn-cs"/>
                </a:rPr>
                <a:t>Test and Evaluation 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/>
              </a:r>
              <a:b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</a:b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Must bridge operational testing with software development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31BEF722-9DCE-4160-8F3E-CEF2ED8E0B19}"/>
                </a:ext>
              </a:extLst>
            </p:cNvPr>
            <p:cNvSpPr txBox="1"/>
            <p:nvPr/>
          </p:nvSpPr>
          <p:spPr>
            <a:xfrm>
              <a:off x="4476048" y="2661366"/>
              <a:ext cx="1012303" cy="1277273"/>
            </a:xfrm>
            <a:prstGeom prst="rect">
              <a:avLst/>
            </a:prstGeom>
            <a:noFill/>
          </p:spPr>
          <p:txBody>
            <a:bodyPr wrap="square" tIns="4572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Acquisition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/>
              </a:r>
              <a:b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</a:b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Must adapt to the unique needs and capabilities of modern software development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 rot="16200000">
              <a:off x="3631498" y="3354763"/>
              <a:ext cx="1448059" cy="322659"/>
            </a:xfrm>
            <a:prstGeom prst="round2SameRect">
              <a:avLst/>
            </a:prstGeom>
            <a:gradFill flip="none" rotWithShape="1">
              <a:gsLst>
                <a:gs pos="22000">
                  <a:schemeClr val="accent1"/>
                </a:gs>
                <a:gs pos="70000">
                  <a:schemeClr val="accent1">
                    <a:alpha val="70000"/>
                  </a:schemeClr>
                </a:gs>
                <a:gs pos="100000">
                  <a:schemeClr val="accent1">
                    <a:alpha val="16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txBody>
            <a:bodyPr wrap="none" lIns="91440" tIns="45720" rIns="91440" bIns="4572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+mn-ea"/>
                  <a:cs typeface="+mn-cs"/>
                </a:rPr>
                <a:t>CHALENGES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8340" y="1992783"/>
              <a:ext cx="606087" cy="60476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2976" y="1992783"/>
              <a:ext cx="606086" cy="60476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6199" y="1992783"/>
              <a:ext cx="604760" cy="60476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3238" y="1992783"/>
              <a:ext cx="606086" cy="60476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54" name="Picture 5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591" y="1721917"/>
            <a:ext cx="705106" cy="7051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5294" y="4699904"/>
            <a:ext cx="703562" cy="703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709" y="4273544"/>
            <a:ext cx="703561" cy="7035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7346" y="3368209"/>
            <a:ext cx="705106" cy="7051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76" name="Group 75">
            <a:extLst>
              <a:ext uri="{FF2B5EF4-FFF2-40B4-BE49-F238E27FC236}">
                <a16:creationId xmlns:a16="http://schemas.microsoft.com/office/drawing/2014/main" id="{673BFE64-D824-4291-9592-965F03C88815}"/>
              </a:ext>
            </a:extLst>
          </p:cNvPr>
          <p:cNvGrpSpPr/>
          <p:nvPr/>
        </p:nvGrpSpPr>
        <p:grpSpPr>
          <a:xfrm>
            <a:off x="54658" y="4130270"/>
            <a:ext cx="6099420" cy="2524427"/>
            <a:chOff x="130150" y="4185565"/>
            <a:chExt cx="6099420" cy="2524427"/>
          </a:xfrm>
        </p:grpSpPr>
        <p:sp>
          <p:nvSpPr>
            <p:cNvPr id="77" name="Round Same Side Corner Rectangle 100">
              <a:extLst>
                <a:ext uri="{FF2B5EF4-FFF2-40B4-BE49-F238E27FC236}">
                  <a16:creationId xmlns:a16="http://schemas.microsoft.com/office/drawing/2014/main" id="{1803B4A5-5378-43A8-968D-65C67FF05F24}"/>
                </a:ext>
              </a:extLst>
            </p:cNvPr>
            <p:cNvSpPr/>
            <p:nvPr/>
          </p:nvSpPr>
          <p:spPr>
            <a:xfrm rot="10800000">
              <a:off x="1073262" y="6310502"/>
              <a:ext cx="4310088" cy="399490"/>
            </a:xfrm>
            <a:prstGeom prst="round2SameRect">
              <a:avLst/>
            </a:prstGeom>
            <a:solidFill>
              <a:srgbClr val="F8F8F8">
                <a:alpha val="74902"/>
              </a:srgb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9A3008C0-20F1-4B03-B793-879CAB40130C}"/>
                </a:ext>
              </a:extLst>
            </p:cNvPr>
            <p:cNvGrpSpPr/>
            <p:nvPr/>
          </p:nvGrpSpPr>
          <p:grpSpPr>
            <a:xfrm>
              <a:off x="130150" y="4185565"/>
              <a:ext cx="6099420" cy="2191653"/>
              <a:chOff x="1636505" y="3977283"/>
              <a:chExt cx="6099420" cy="2191653"/>
            </a:xfrm>
          </p:grpSpPr>
          <p:pic>
            <p:nvPicPr>
              <p:cNvPr id="113" name="Picture 112">
                <a:extLst>
                  <a:ext uri="{FF2B5EF4-FFF2-40B4-BE49-F238E27FC236}">
                    <a16:creationId xmlns:a16="http://schemas.microsoft.com/office/drawing/2014/main" id="{FEBB05E6-A69C-43C1-BFC8-BBBB54FACB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56850" y="3977283"/>
                <a:ext cx="5562750" cy="1910990"/>
              </a:xfrm>
              <a:prstGeom prst="rect">
                <a:avLst/>
              </a:prstGeom>
            </p:spPr>
          </p:pic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2DEB4D68-81F3-4239-9B02-6317E76A77F0}"/>
                  </a:ext>
                </a:extLst>
              </p:cNvPr>
              <p:cNvSpPr/>
              <p:nvPr/>
            </p:nvSpPr>
            <p:spPr>
              <a:xfrm>
                <a:off x="2019329" y="5639230"/>
                <a:ext cx="5400272" cy="467215"/>
              </a:xfrm>
              <a:prstGeom prst="rect">
                <a:avLst/>
              </a:prstGeom>
              <a:gradFill>
                <a:gsLst>
                  <a:gs pos="0">
                    <a:schemeClr val="bg1"/>
                  </a:gs>
                  <a:gs pos="26000">
                    <a:schemeClr val="tx2">
                      <a:alpha val="80000"/>
                    </a:schemeClr>
                  </a:gs>
                  <a:gs pos="100000">
                    <a:schemeClr val="bg1"/>
                  </a:gs>
                  <a:gs pos="75000">
                    <a:schemeClr val="tx2">
                      <a:alpha val="80000"/>
                    </a:schemeClr>
                  </a:gs>
                </a:gsLst>
                <a:lin ang="0" scaled="1"/>
              </a:gradFill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144" rtlCol="0" anchor="t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Development Spectrum of DoD Software Projects</a:t>
                </a:r>
              </a:p>
            </p:txBody>
          </p:sp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6C3D5741-7820-4D73-99A3-94529C786FD3}"/>
                  </a:ext>
                </a:extLst>
              </p:cNvPr>
              <p:cNvSpPr txBox="1"/>
              <p:nvPr/>
            </p:nvSpPr>
            <p:spPr>
              <a:xfrm>
                <a:off x="1903206" y="5779459"/>
                <a:ext cx="5559279" cy="376385"/>
              </a:xfrm>
              <a:prstGeom prst="rect">
                <a:avLst/>
              </a:prstGeom>
              <a:noFill/>
              <a:effectLst>
                <a:softEdge rad="63500"/>
              </a:effectLst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11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 Black" panose="020B0A04020102020204" pitchFamily="34" charset="0"/>
                    <a:ea typeface="+mn-ea"/>
                    <a:cs typeface="Calibri" panose="020F0502020204030204" pitchFamily="34" charset="0"/>
                  </a:rPr>
                  <a:t>Development Maturity </a:t>
                </a:r>
                <a:br>
                  <a: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 Black" panose="020B0A0402010202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 Black" panose="020B0A04020102020204" pitchFamily="34" charset="0"/>
                    <a:ea typeface="+mn-ea"/>
                    <a:cs typeface="Calibri" panose="020F0502020204030204" pitchFamily="34" charset="0"/>
                  </a:rPr>
                  <a:t>Determines Entry Point</a:t>
                </a:r>
              </a:p>
            </p:txBody>
          </p:sp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2A4AA95D-ADD2-4C8C-BE3F-3E6CFAF0CB01}"/>
                  </a:ext>
                </a:extLst>
              </p:cNvPr>
              <p:cNvSpPr txBox="1"/>
              <p:nvPr/>
            </p:nvSpPr>
            <p:spPr>
              <a:xfrm>
                <a:off x="2191796" y="5688663"/>
                <a:ext cx="764067" cy="374571"/>
              </a:xfrm>
              <a:prstGeom prst="roundRect">
                <a:avLst/>
              </a:prstGeom>
              <a:solidFill>
                <a:srgbClr val="27414D"/>
              </a:solidFill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1200" cap="none" spc="0" normalizeH="0" baseline="0" noProof="0">
                    <a:ln w="0"/>
                    <a:solidFill>
                      <a:prstClr val="white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+mn-cs"/>
                  </a:rPr>
                  <a:t>IMMATURE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>
                    <a:ln w="0"/>
                    <a:solidFill>
                      <a:prstClr val="white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+mn-cs"/>
                  </a:rPr>
                  <a:t>Legacy</a:t>
                </a:r>
              </a:p>
            </p:txBody>
          </p:sp>
          <p:pic>
            <p:nvPicPr>
              <p:cNvPr id="123" name="Picture 122">
                <a:extLst>
                  <a:ext uri="{FF2B5EF4-FFF2-40B4-BE49-F238E27FC236}">
                    <a16:creationId xmlns:a16="http://schemas.microsoft.com/office/drawing/2014/main" id="{D0271C6A-E28C-4C60-BB7A-9D2A6C4D31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36505" y="5492525"/>
                <a:ext cx="676411" cy="67641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7F9928C0-FD55-496F-81BE-DB0A53AFCA2B}"/>
                  </a:ext>
                </a:extLst>
              </p:cNvPr>
              <p:cNvSpPr txBox="1"/>
              <p:nvPr/>
            </p:nvSpPr>
            <p:spPr>
              <a:xfrm>
                <a:off x="6366420" y="5688663"/>
                <a:ext cx="1169302" cy="374571"/>
              </a:xfrm>
              <a:prstGeom prst="roundRect">
                <a:avLst/>
              </a:prstGeom>
              <a:solidFill>
                <a:srgbClr val="27414D"/>
              </a:solidFill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1200" cap="none" spc="0" normalizeH="0" baseline="0" noProof="0">
                    <a:ln w="0"/>
                    <a:solidFill>
                      <a:prstClr val="white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+mn-cs"/>
                  </a:rPr>
                  <a:t>MATURE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>
                    <a:ln w="0"/>
                    <a:solidFill>
                      <a:prstClr val="white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+mn-cs"/>
                  </a:rPr>
                  <a:t>Cloud-Ready</a:t>
                </a:r>
              </a:p>
            </p:txBody>
          </p:sp>
          <p:pic>
            <p:nvPicPr>
              <p:cNvPr id="129" name="Picture 128">
                <a:extLst>
                  <a:ext uri="{FF2B5EF4-FFF2-40B4-BE49-F238E27FC236}">
                    <a16:creationId xmlns:a16="http://schemas.microsoft.com/office/drawing/2014/main" id="{B682A2E8-54B4-48BF-AE60-111C291696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59514" y="5492525"/>
                <a:ext cx="676411" cy="67641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48AF8F14-FC2B-4BB8-97C1-A24E223C67C1}"/>
                </a:ext>
              </a:extLst>
            </p:cNvPr>
            <p:cNvGrpSpPr/>
            <p:nvPr/>
          </p:nvGrpSpPr>
          <p:grpSpPr>
            <a:xfrm>
              <a:off x="1289815" y="6372216"/>
              <a:ext cx="4051423" cy="278578"/>
              <a:chOff x="1291915" y="6504501"/>
              <a:chExt cx="4051423" cy="278578"/>
            </a:xfrm>
          </p:grpSpPr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5F269781-D9BF-488B-80C2-889A4568915F}"/>
                  </a:ext>
                </a:extLst>
              </p:cNvPr>
              <p:cNvGrpSpPr/>
              <p:nvPr/>
            </p:nvGrpSpPr>
            <p:grpSpPr>
              <a:xfrm>
                <a:off x="1291915" y="6504501"/>
                <a:ext cx="705824" cy="278578"/>
                <a:chOff x="7186058" y="4241394"/>
                <a:chExt cx="705824" cy="278578"/>
              </a:xfrm>
            </p:grpSpPr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B13054CC-3950-4A62-A9A6-A8599C8A453E}"/>
                    </a:ext>
                  </a:extLst>
                </p:cNvPr>
                <p:cNvSpPr txBox="1"/>
                <p:nvPr/>
              </p:nvSpPr>
              <p:spPr>
                <a:xfrm>
                  <a:off x="7389821" y="4282250"/>
                  <a:ext cx="502061" cy="2000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CLOUD</a:t>
                  </a:r>
                  <a:endParaRPr kumimoji="0" lang="en-US" sz="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112" name="Picture 111">
                  <a:extLst>
                    <a:ext uri="{FF2B5EF4-FFF2-40B4-BE49-F238E27FC236}">
                      <a16:creationId xmlns:a16="http://schemas.microsoft.com/office/drawing/2014/main" id="{E7D7B6BC-07FB-4515-B0D9-CF3C080BCDD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86058" y="4241394"/>
                  <a:ext cx="241177" cy="27857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</p:grpSp>
          <p:grpSp>
            <p:nvGrpSpPr>
              <p:cNvPr id="93" name="Group 92">
                <a:extLst>
                  <a:ext uri="{FF2B5EF4-FFF2-40B4-BE49-F238E27FC236}">
                    <a16:creationId xmlns:a16="http://schemas.microsoft.com/office/drawing/2014/main" id="{887DB4A4-4BB8-4B60-BE91-4207577220B1}"/>
                  </a:ext>
                </a:extLst>
              </p:cNvPr>
              <p:cNvGrpSpPr/>
              <p:nvPr/>
            </p:nvGrpSpPr>
            <p:grpSpPr>
              <a:xfrm>
                <a:off x="2292696" y="6504501"/>
                <a:ext cx="861816" cy="278578"/>
                <a:chOff x="7126916" y="4621620"/>
                <a:chExt cx="861816" cy="278578"/>
              </a:xfrm>
            </p:grpSpPr>
            <p:pic>
              <p:nvPicPr>
                <p:cNvPr id="101" name="Picture 100">
                  <a:extLst>
                    <a:ext uri="{FF2B5EF4-FFF2-40B4-BE49-F238E27FC236}">
                      <a16:creationId xmlns:a16="http://schemas.microsoft.com/office/drawing/2014/main" id="{95147CF4-AA6C-4E3E-AC29-DEEBC55C2A3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26916" y="4621620"/>
                  <a:ext cx="241177" cy="27857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E492F2DA-5855-4F9A-9F43-A7DA5FED6860}"/>
                    </a:ext>
                  </a:extLst>
                </p:cNvPr>
                <p:cNvSpPr txBox="1"/>
                <p:nvPr/>
              </p:nvSpPr>
              <p:spPr>
                <a:xfrm>
                  <a:off x="7324768" y="4626569"/>
                  <a:ext cx="663964" cy="27186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ts val="7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DESIGN </a:t>
                  </a:r>
                  <a:br>
                    <a:rPr kumimoji="0" lang="en-US" sz="7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</a:br>
                  <a:r>
                    <a:rPr kumimoji="0" lang="en-US" sz="7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PATTERNS</a:t>
                  </a:r>
                  <a:endParaRPr kumimoji="0" lang="en-US" sz="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F59AB3E5-B909-48FD-AC94-CE3F200EE8F2}"/>
                  </a:ext>
                </a:extLst>
              </p:cNvPr>
              <p:cNvGrpSpPr/>
              <p:nvPr/>
            </p:nvGrpSpPr>
            <p:grpSpPr>
              <a:xfrm>
                <a:off x="3287862" y="6504502"/>
                <a:ext cx="957421" cy="278577"/>
                <a:chOff x="6999537" y="5001847"/>
                <a:chExt cx="957421" cy="278577"/>
              </a:xfrm>
            </p:grpSpPr>
            <p:pic>
              <p:nvPicPr>
                <p:cNvPr id="99" name="Picture 98">
                  <a:extLst>
                    <a:ext uri="{FF2B5EF4-FFF2-40B4-BE49-F238E27FC236}">
                      <a16:creationId xmlns:a16="http://schemas.microsoft.com/office/drawing/2014/main" id="{2CFDCF4C-FDC4-45EB-A38A-21D9E029A03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99537" y="5001847"/>
                  <a:ext cx="241176" cy="278577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sp>
              <p:nvSpPr>
                <p:cNvPr id="100" name="TextBox 99">
                  <a:extLst>
                    <a:ext uri="{FF2B5EF4-FFF2-40B4-BE49-F238E27FC236}">
                      <a16:creationId xmlns:a16="http://schemas.microsoft.com/office/drawing/2014/main" id="{A8E9DA4E-C4AD-4F8D-9B44-2C8FBFD7D2D6}"/>
                    </a:ext>
                  </a:extLst>
                </p:cNvPr>
                <p:cNvSpPr txBox="1"/>
                <p:nvPr/>
              </p:nvSpPr>
              <p:spPr>
                <a:xfrm>
                  <a:off x="7219256" y="5006795"/>
                  <a:ext cx="737702" cy="27186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ts val="7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D</a:t>
                  </a:r>
                  <a:r>
                    <a:rPr kumimoji="0" lang="en-US" sz="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EV</a:t>
                  </a:r>
                  <a:r>
                    <a:rPr kumimoji="0" lang="en-US" sz="7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S</a:t>
                  </a:r>
                  <a:r>
                    <a:rPr kumimoji="0" lang="en-US" sz="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EC</a:t>
                  </a:r>
                  <a:r>
                    <a:rPr kumimoji="0" lang="en-US" sz="7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O</a:t>
                  </a:r>
                  <a:r>
                    <a:rPr kumimoji="0" lang="en-US" sz="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PS </a:t>
                  </a:r>
                  <a:r>
                    <a:rPr kumimoji="0" lang="en-US" sz="7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/</a:t>
                  </a:r>
                  <a:br>
                    <a:rPr kumimoji="0" lang="en-US" sz="7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</a:br>
                  <a:r>
                    <a:rPr kumimoji="0" lang="en-US" sz="7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TOOLING</a:t>
                  </a:r>
                  <a:endParaRPr kumimoji="0" lang="en-US" sz="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B5122429-AC2C-4790-8C29-7811C752564B}"/>
                  </a:ext>
                </a:extLst>
              </p:cNvPr>
              <p:cNvGrpSpPr/>
              <p:nvPr/>
            </p:nvGrpSpPr>
            <p:grpSpPr>
              <a:xfrm>
                <a:off x="4342640" y="6504502"/>
                <a:ext cx="1000698" cy="278577"/>
                <a:chOff x="6799370" y="5382071"/>
                <a:chExt cx="1000698" cy="278577"/>
              </a:xfrm>
            </p:grpSpPr>
            <p:pic>
              <p:nvPicPr>
                <p:cNvPr id="96" name="Picture 95">
                  <a:extLst>
                    <a:ext uri="{FF2B5EF4-FFF2-40B4-BE49-F238E27FC236}">
                      <a16:creationId xmlns:a16="http://schemas.microsoft.com/office/drawing/2014/main" id="{C2491F6A-1620-45FC-8ADD-077C2ABD8C0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99370" y="5382071"/>
                  <a:ext cx="241176" cy="278577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1098773F-BE28-4E36-96FA-32D139DD2A61}"/>
                    </a:ext>
                  </a:extLst>
                </p:cNvPr>
                <p:cNvSpPr txBox="1"/>
                <p:nvPr/>
              </p:nvSpPr>
              <p:spPr>
                <a:xfrm>
                  <a:off x="7020687" y="5387019"/>
                  <a:ext cx="779381" cy="27186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ts val="7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ENTERPRISE </a:t>
                  </a:r>
                  <a:br>
                    <a:rPr kumimoji="0" lang="en-US" sz="7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</a:br>
                  <a:r>
                    <a:rPr kumimoji="0" lang="en-US" sz="7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SERVICES</a:t>
                  </a:r>
                  <a:endParaRPr kumimoji="0" lang="en-US" sz="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EA2B95F-78F6-41CA-84FE-5FAC80A35846}"/>
              </a:ext>
            </a:extLst>
          </p:cNvPr>
          <p:cNvSpPr/>
          <p:nvPr/>
        </p:nvSpPr>
        <p:spPr>
          <a:xfrm>
            <a:off x="4085513" y="3936862"/>
            <a:ext cx="3748895" cy="359549"/>
          </a:xfrm>
          <a:prstGeom prst="roundRect">
            <a:avLst/>
          </a:prstGeom>
          <a:solidFill>
            <a:schemeClr val="bg1">
              <a:alpha val="56000"/>
            </a:schemeClr>
          </a:solidFill>
          <a:ln w="63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Workforce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Must evolve the workforce to address changes in process and technology </a:t>
            </a:r>
          </a:p>
        </p:txBody>
      </p:sp>
    </p:spTree>
    <p:extLst>
      <p:ext uri="{BB962C8B-B14F-4D97-AF65-F5344CB8AC3E}">
        <p14:creationId xmlns:p14="http://schemas.microsoft.com/office/powerpoint/2010/main" val="284395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rapezoid 78"/>
          <p:cNvSpPr/>
          <p:nvPr/>
        </p:nvSpPr>
        <p:spPr>
          <a:xfrm rot="5400000">
            <a:off x="2698830" y="-1088879"/>
            <a:ext cx="5294886" cy="10300025"/>
          </a:xfrm>
          <a:prstGeom prst="trapezoid">
            <a:avLst>
              <a:gd name="adj" fmla="val 36125"/>
            </a:avLst>
          </a:prstGeom>
          <a:gradFill flip="none" rotWithShape="1">
            <a:gsLst>
              <a:gs pos="45000">
                <a:schemeClr val="bg1"/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79"/>
          <p:cNvSpPr txBox="1"/>
          <p:nvPr/>
        </p:nvSpPr>
        <p:spPr>
          <a:xfrm>
            <a:off x="9622789" y="3103268"/>
            <a:ext cx="2300630" cy="19157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prstTxWarp prst="textArchUp">
              <a:avLst>
                <a:gd name="adj" fmla="val 7964091"/>
              </a:avLst>
            </a:prstTxWarp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Accelerated Delivery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Patterns Value Proposition</a:t>
            </a:r>
            <a:endParaRPr lang="en-US" dirty="0"/>
          </a:p>
        </p:txBody>
      </p:sp>
      <p:grpSp>
        <p:nvGrpSpPr>
          <p:cNvPr id="75" name="Group 74"/>
          <p:cNvGrpSpPr/>
          <p:nvPr/>
        </p:nvGrpSpPr>
        <p:grpSpPr>
          <a:xfrm>
            <a:off x="1792664" y="1813323"/>
            <a:ext cx="3804247" cy="981112"/>
            <a:chOff x="1792664" y="1813323"/>
            <a:chExt cx="3804247" cy="981112"/>
          </a:xfrm>
        </p:grpSpPr>
        <p:sp>
          <p:nvSpPr>
            <p:cNvPr id="49" name="TextBox 48"/>
            <p:cNvSpPr txBox="1"/>
            <p:nvPr/>
          </p:nvSpPr>
          <p:spPr>
            <a:xfrm>
              <a:off x="1792664" y="2271215"/>
              <a:ext cx="38042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Fast platform build-outs through templates </a:t>
              </a:r>
              <a:br>
                <a:rPr 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r>
                <a:rPr 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and blueprints based on commercial patterns.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793929" y="1813323"/>
              <a:ext cx="1758815" cy="46166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r>
                <a:rPr lang="en-US" sz="2400" dirty="0">
                  <a:solidFill>
                    <a:schemeClr val="accent6"/>
                  </a:solidFill>
                </a:rPr>
                <a:t>Automated</a:t>
              </a:r>
              <a:r>
                <a:rPr lang="en-US" sz="2400" dirty="0" smtClean="0">
                  <a:solidFill>
                    <a:schemeClr val="accent6"/>
                  </a:solidFill>
                </a:rPr>
                <a:t>.</a:t>
              </a: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340437" y="1873905"/>
            <a:ext cx="1276763" cy="4384353"/>
            <a:chOff x="340437" y="1873905"/>
            <a:chExt cx="1276763" cy="4384353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E3997011-D5E1-054C-8B1C-C0896EF6FD5A}"/>
                </a:ext>
              </a:extLst>
            </p:cNvPr>
            <p:cNvGrpSpPr/>
            <p:nvPr/>
          </p:nvGrpSpPr>
          <p:grpSpPr>
            <a:xfrm>
              <a:off x="340437" y="3547082"/>
              <a:ext cx="1276763" cy="988532"/>
              <a:chOff x="8461023" y="2834239"/>
              <a:chExt cx="2372316" cy="1836762"/>
            </a:xfrm>
          </p:grpSpPr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5FC4C67C-1E5B-574C-AE3A-C9F9B21570C1}"/>
                  </a:ext>
                </a:extLst>
              </p:cNvPr>
              <p:cNvSpPr/>
              <p:nvPr/>
            </p:nvSpPr>
            <p:spPr>
              <a:xfrm rot="2700000">
                <a:off x="8183092" y="3112170"/>
                <a:ext cx="1836762" cy="1280900"/>
              </a:xfrm>
              <a:custGeom>
                <a:avLst/>
                <a:gdLst>
                  <a:gd name="connsiteX0" fmla="*/ 156846 w 1836762"/>
                  <a:gd name="connsiteY0" fmla="*/ 282368 h 1280900"/>
                  <a:gd name="connsiteX1" fmla="*/ 918381 w 1836762"/>
                  <a:gd name="connsiteY1" fmla="*/ 0 h 1280900"/>
                  <a:gd name="connsiteX2" fmla="*/ 931050 w 1836762"/>
                  <a:gd name="connsiteY2" fmla="*/ 891 h 1280900"/>
                  <a:gd name="connsiteX3" fmla="*/ 853921 w 1836762"/>
                  <a:gd name="connsiteY3" fmla="*/ 548782 h 1280900"/>
                  <a:gd name="connsiteX4" fmla="*/ 852566 w 1836762"/>
                  <a:gd name="connsiteY4" fmla="*/ 555738 h 1280900"/>
                  <a:gd name="connsiteX5" fmla="*/ 852784 w 1836762"/>
                  <a:gd name="connsiteY5" fmla="*/ 556854 h 1280900"/>
                  <a:gd name="connsiteX6" fmla="*/ 852466 w 1836762"/>
                  <a:gd name="connsiteY6" fmla="*/ 559112 h 1280900"/>
                  <a:gd name="connsiteX7" fmla="*/ 853264 w 1836762"/>
                  <a:gd name="connsiteY7" fmla="*/ 559319 h 1280900"/>
                  <a:gd name="connsiteX8" fmla="*/ 859542 w 1836762"/>
                  <a:gd name="connsiteY8" fmla="*/ 591581 h 1280900"/>
                  <a:gd name="connsiteX9" fmla="*/ 880464 w 1836762"/>
                  <a:gd name="connsiteY9" fmla="*/ 623090 h 1280900"/>
                  <a:gd name="connsiteX10" fmla="*/ 1015168 w 1836762"/>
                  <a:gd name="connsiteY10" fmla="*/ 623090 h 1280900"/>
                  <a:gd name="connsiteX11" fmla="*/ 1027596 w 1836762"/>
                  <a:gd name="connsiteY11" fmla="*/ 604376 h 1280900"/>
                  <a:gd name="connsiteX12" fmla="*/ 1031997 w 1836762"/>
                  <a:gd name="connsiteY12" fmla="*/ 605514 h 1280900"/>
                  <a:gd name="connsiteX13" fmla="*/ 1247155 w 1836762"/>
                  <a:gd name="connsiteY13" fmla="*/ 44116 h 1280900"/>
                  <a:gd name="connsiteX14" fmla="*/ 1275857 w 1836762"/>
                  <a:gd name="connsiteY14" fmla="*/ 50330 h 1280900"/>
                  <a:gd name="connsiteX15" fmla="*/ 1836762 w 1836762"/>
                  <a:gd name="connsiteY15" fmla="*/ 640450 h 1280900"/>
                  <a:gd name="connsiteX16" fmla="*/ 918381 w 1836762"/>
                  <a:gd name="connsiteY16" fmla="*/ 1280900 h 1280900"/>
                  <a:gd name="connsiteX17" fmla="*/ 0 w 1836762"/>
                  <a:gd name="connsiteY17" fmla="*/ 640450 h 1280900"/>
                  <a:gd name="connsiteX18" fmla="*/ 156846 w 1836762"/>
                  <a:gd name="connsiteY18" fmla="*/ 282368 h 1280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836762" h="1280900">
                    <a:moveTo>
                      <a:pt x="156846" y="282368"/>
                    </a:moveTo>
                    <a:cubicBezTo>
                      <a:pt x="321885" y="112007"/>
                      <a:pt x="601376" y="0"/>
                      <a:pt x="918381" y="0"/>
                    </a:cubicBezTo>
                    <a:lnTo>
                      <a:pt x="931050" y="891"/>
                    </a:lnTo>
                    <a:lnTo>
                      <a:pt x="853921" y="548782"/>
                    </a:lnTo>
                    <a:lnTo>
                      <a:pt x="852566" y="555738"/>
                    </a:lnTo>
                    <a:lnTo>
                      <a:pt x="852784" y="556854"/>
                    </a:lnTo>
                    <a:lnTo>
                      <a:pt x="852466" y="559112"/>
                    </a:lnTo>
                    <a:lnTo>
                      <a:pt x="853264" y="559319"/>
                    </a:lnTo>
                    <a:lnTo>
                      <a:pt x="859542" y="591581"/>
                    </a:lnTo>
                    <a:cubicBezTo>
                      <a:pt x="864191" y="603046"/>
                      <a:pt x="871165" y="613790"/>
                      <a:pt x="880464" y="623090"/>
                    </a:cubicBezTo>
                    <a:cubicBezTo>
                      <a:pt x="917662" y="660287"/>
                      <a:pt x="977971" y="660287"/>
                      <a:pt x="1015168" y="623090"/>
                    </a:cubicBezTo>
                    <a:lnTo>
                      <a:pt x="1027596" y="604376"/>
                    </a:lnTo>
                    <a:lnTo>
                      <a:pt x="1031997" y="605514"/>
                    </a:lnTo>
                    <a:lnTo>
                      <a:pt x="1247155" y="44116"/>
                    </a:lnTo>
                    <a:lnTo>
                      <a:pt x="1275857" y="50330"/>
                    </a:lnTo>
                    <a:cubicBezTo>
                      <a:pt x="1605477" y="147555"/>
                      <a:pt x="1836762" y="375167"/>
                      <a:pt x="1836762" y="640450"/>
                    </a:cubicBezTo>
                    <a:cubicBezTo>
                      <a:pt x="1836762" y="994161"/>
                      <a:pt x="1425589" y="1280900"/>
                      <a:pt x="918381" y="1280900"/>
                    </a:cubicBezTo>
                    <a:cubicBezTo>
                      <a:pt x="411173" y="1280900"/>
                      <a:pt x="0" y="994161"/>
                      <a:pt x="0" y="640450"/>
                    </a:cubicBezTo>
                    <a:cubicBezTo>
                      <a:pt x="0" y="507808"/>
                      <a:pt x="57821" y="384585"/>
                      <a:pt x="156846" y="28236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7FBD7C29-D03A-D841-8693-A76EC71A3B5F}"/>
                  </a:ext>
                </a:extLst>
              </p:cNvPr>
              <p:cNvSpPr/>
              <p:nvPr/>
            </p:nvSpPr>
            <p:spPr>
              <a:xfrm rot="2700000">
                <a:off x="8500627" y="3335050"/>
                <a:ext cx="1200766" cy="836068"/>
              </a:xfrm>
              <a:custGeom>
                <a:avLst/>
                <a:gdLst>
                  <a:gd name="connsiteX0" fmla="*/ 102536 w 1200766"/>
                  <a:gd name="connsiteY0" fmla="*/ 183288 h 836068"/>
                  <a:gd name="connsiteX1" fmla="*/ 479385 w 1200766"/>
                  <a:gd name="connsiteY1" fmla="*/ 7198 h 836068"/>
                  <a:gd name="connsiteX2" fmla="*/ 581775 w 1200766"/>
                  <a:gd name="connsiteY2" fmla="*/ 0 h 836068"/>
                  <a:gd name="connsiteX3" fmla="*/ 535923 w 1200766"/>
                  <a:gd name="connsiteY3" fmla="*/ 325712 h 836068"/>
                  <a:gd name="connsiteX4" fmla="*/ 534568 w 1200766"/>
                  <a:gd name="connsiteY4" fmla="*/ 332668 h 836068"/>
                  <a:gd name="connsiteX5" fmla="*/ 534786 w 1200766"/>
                  <a:gd name="connsiteY5" fmla="*/ 333784 h 836068"/>
                  <a:gd name="connsiteX6" fmla="*/ 534468 w 1200766"/>
                  <a:gd name="connsiteY6" fmla="*/ 336042 h 836068"/>
                  <a:gd name="connsiteX7" fmla="*/ 535266 w 1200766"/>
                  <a:gd name="connsiteY7" fmla="*/ 336249 h 836068"/>
                  <a:gd name="connsiteX8" fmla="*/ 541544 w 1200766"/>
                  <a:gd name="connsiteY8" fmla="*/ 368511 h 836068"/>
                  <a:gd name="connsiteX9" fmla="*/ 562466 w 1200766"/>
                  <a:gd name="connsiteY9" fmla="*/ 400020 h 836068"/>
                  <a:gd name="connsiteX10" fmla="*/ 697170 w 1200766"/>
                  <a:gd name="connsiteY10" fmla="*/ 400020 h 836068"/>
                  <a:gd name="connsiteX11" fmla="*/ 709598 w 1200766"/>
                  <a:gd name="connsiteY11" fmla="*/ 381306 h 836068"/>
                  <a:gd name="connsiteX12" fmla="*/ 713999 w 1200766"/>
                  <a:gd name="connsiteY12" fmla="*/ 382444 h 836068"/>
                  <a:gd name="connsiteX13" fmla="*/ 846641 w 1200766"/>
                  <a:gd name="connsiteY13" fmla="*/ 36349 h 836068"/>
                  <a:gd name="connsiteX14" fmla="*/ 936063 w 1200766"/>
                  <a:gd name="connsiteY14" fmla="*/ 70197 h 836068"/>
                  <a:gd name="connsiteX15" fmla="*/ 1200766 w 1200766"/>
                  <a:gd name="connsiteY15" fmla="*/ 417380 h 836068"/>
                  <a:gd name="connsiteX16" fmla="*/ 600383 w 1200766"/>
                  <a:gd name="connsiteY16" fmla="*/ 836068 h 836068"/>
                  <a:gd name="connsiteX17" fmla="*/ 0 w 1200766"/>
                  <a:gd name="connsiteY17" fmla="*/ 417380 h 836068"/>
                  <a:gd name="connsiteX18" fmla="*/ 102536 w 1200766"/>
                  <a:gd name="connsiteY18" fmla="*/ 183288 h 836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200766" h="836068">
                    <a:moveTo>
                      <a:pt x="102536" y="183288"/>
                    </a:moveTo>
                    <a:cubicBezTo>
                      <a:pt x="188851" y="94190"/>
                      <a:pt x="323052" y="29507"/>
                      <a:pt x="479385" y="7198"/>
                    </a:cubicBezTo>
                    <a:lnTo>
                      <a:pt x="581775" y="0"/>
                    </a:lnTo>
                    <a:lnTo>
                      <a:pt x="535923" y="325712"/>
                    </a:lnTo>
                    <a:lnTo>
                      <a:pt x="534568" y="332668"/>
                    </a:lnTo>
                    <a:lnTo>
                      <a:pt x="534786" y="333784"/>
                    </a:lnTo>
                    <a:lnTo>
                      <a:pt x="534468" y="336042"/>
                    </a:lnTo>
                    <a:lnTo>
                      <a:pt x="535266" y="336249"/>
                    </a:lnTo>
                    <a:lnTo>
                      <a:pt x="541544" y="368511"/>
                    </a:lnTo>
                    <a:cubicBezTo>
                      <a:pt x="546193" y="379976"/>
                      <a:pt x="553167" y="390720"/>
                      <a:pt x="562466" y="400020"/>
                    </a:cubicBezTo>
                    <a:cubicBezTo>
                      <a:pt x="599664" y="437217"/>
                      <a:pt x="659973" y="437217"/>
                      <a:pt x="697170" y="400020"/>
                    </a:cubicBezTo>
                    <a:lnTo>
                      <a:pt x="709598" y="381306"/>
                    </a:lnTo>
                    <a:lnTo>
                      <a:pt x="713999" y="382444"/>
                    </a:lnTo>
                    <a:lnTo>
                      <a:pt x="846641" y="36349"/>
                    </a:lnTo>
                    <a:lnTo>
                      <a:pt x="936063" y="70197"/>
                    </a:lnTo>
                    <a:cubicBezTo>
                      <a:pt x="1095766" y="145438"/>
                      <a:pt x="1200766" y="272858"/>
                      <a:pt x="1200766" y="417380"/>
                    </a:cubicBezTo>
                    <a:cubicBezTo>
                      <a:pt x="1200766" y="648615"/>
                      <a:pt x="931965" y="836068"/>
                      <a:pt x="600383" y="836068"/>
                    </a:cubicBezTo>
                    <a:cubicBezTo>
                      <a:pt x="268801" y="836068"/>
                      <a:pt x="0" y="648615"/>
                      <a:pt x="0" y="417380"/>
                    </a:cubicBezTo>
                    <a:cubicBezTo>
                      <a:pt x="0" y="330667"/>
                      <a:pt x="37800" y="250110"/>
                      <a:pt x="102536" y="183288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99CC3789-61C2-5042-B215-D718D2DE267E}"/>
                  </a:ext>
                </a:extLst>
              </p:cNvPr>
              <p:cNvSpPr/>
              <p:nvPr/>
            </p:nvSpPr>
            <p:spPr>
              <a:xfrm rot="2700000">
                <a:off x="8818413" y="3559108"/>
                <a:ext cx="563628" cy="389527"/>
              </a:xfrm>
              <a:custGeom>
                <a:avLst/>
                <a:gdLst>
                  <a:gd name="connsiteX0" fmla="*/ 48129 w 563628"/>
                  <a:gd name="connsiteY0" fmla="*/ 83118 h 389527"/>
                  <a:gd name="connsiteX1" fmla="*/ 225018 w 563628"/>
                  <a:gd name="connsiteY1" fmla="*/ 464 h 389527"/>
                  <a:gd name="connsiteX2" fmla="*/ 231617 w 563628"/>
                  <a:gd name="connsiteY2" fmla="*/ 0 h 389527"/>
                  <a:gd name="connsiteX3" fmla="*/ 217352 w 563628"/>
                  <a:gd name="connsiteY3" fmla="*/ 101333 h 389527"/>
                  <a:gd name="connsiteX4" fmla="*/ 215997 w 563628"/>
                  <a:gd name="connsiteY4" fmla="*/ 108288 h 389527"/>
                  <a:gd name="connsiteX5" fmla="*/ 216215 w 563628"/>
                  <a:gd name="connsiteY5" fmla="*/ 109404 h 389527"/>
                  <a:gd name="connsiteX6" fmla="*/ 215897 w 563628"/>
                  <a:gd name="connsiteY6" fmla="*/ 111663 h 389527"/>
                  <a:gd name="connsiteX7" fmla="*/ 216695 w 563628"/>
                  <a:gd name="connsiteY7" fmla="*/ 111869 h 389527"/>
                  <a:gd name="connsiteX8" fmla="*/ 222973 w 563628"/>
                  <a:gd name="connsiteY8" fmla="*/ 144131 h 389527"/>
                  <a:gd name="connsiteX9" fmla="*/ 243896 w 563628"/>
                  <a:gd name="connsiteY9" fmla="*/ 175640 h 389527"/>
                  <a:gd name="connsiteX10" fmla="*/ 378599 w 563628"/>
                  <a:gd name="connsiteY10" fmla="*/ 175640 h 389527"/>
                  <a:gd name="connsiteX11" fmla="*/ 391027 w 563628"/>
                  <a:gd name="connsiteY11" fmla="*/ 156927 h 389527"/>
                  <a:gd name="connsiteX12" fmla="*/ 395429 w 563628"/>
                  <a:gd name="connsiteY12" fmla="*/ 158064 h 389527"/>
                  <a:gd name="connsiteX13" fmla="*/ 442290 w 563628"/>
                  <a:gd name="connsiteY13" fmla="*/ 35791 h 389527"/>
                  <a:gd name="connsiteX14" fmla="*/ 481087 w 563628"/>
                  <a:gd name="connsiteY14" fmla="*/ 54033 h 389527"/>
                  <a:gd name="connsiteX15" fmla="*/ 563628 w 563628"/>
                  <a:gd name="connsiteY15" fmla="*/ 192999 h 389527"/>
                  <a:gd name="connsiteX16" fmla="*/ 281814 w 563628"/>
                  <a:gd name="connsiteY16" fmla="*/ 389527 h 389527"/>
                  <a:gd name="connsiteX17" fmla="*/ 0 w 563628"/>
                  <a:gd name="connsiteY17" fmla="*/ 192999 h 389527"/>
                  <a:gd name="connsiteX18" fmla="*/ 48129 w 563628"/>
                  <a:gd name="connsiteY18" fmla="*/ 83118 h 389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3628" h="389527">
                    <a:moveTo>
                      <a:pt x="48129" y="83118"/>
                    </a:moveTo>
                    <a:cubicBezTo>
                      <a:pt x="88644" y="41297"/>
                      <a:pt x="151637" y="10935"/>
                      <a:pt x="225018" y="464"/>
                    </a:cubicBezTo>
                    <a:lnTo>
                      <a:pt x="231617" y="0"/>
                    </a:lnTo>
                    <a:lnTo>
                      <a:pt x="217352" y="101333"/>
                    </a:lnTo>
                    <a:lnTo>
                      <a:pt x="215997" y="108288"/>
                    </a:lnTo>
                    <a:lnTo>
                      <a:pt x="216215" y="109404"/>
                    </a:lnTo>
                    <a:lnTo>
                      <a:pt x="215897" y="111663"/>
                    </a:lnTo>
                    <a:lnTo>
                      <a:pt x="216695" y="111869"/>
                    </a:lnTo>
                    <a:lnTo>
                      <a:pt x="222973" y="144131"/>
                    </a:lnTo>
                    <a:cubicBezTo>
                      <a:pt x="227622" y="155597"/>
                      <a:pt x="234596" y="166341"/>
                      <a:pt x="243896" y="175640"/>
                    </a:cubicBezTo>
                    <a:cubicBezTo>
                      <a:pt x="281093" y="212838"/>
                      <a:pt x="341402" y="212838"/>
                      <a:pt x="378599" y="175640"/>
                    </a:cubicBezTo>
                    <a:lnTo>
                      <a:pt x="391027" y="156927"/>
                    </a:lnTo>
                    <a:lnTo>
                      <a:pt x="395429" y="158064"/>
                    </a:lnTo>
                    <a:lnTo>
                      <a:pt x="442290" y="35791"/>
                    </a:lnTo>
                    <a:lnTo>
                      <a:pt x="481087" y="54033"/>
                    </a:lnTo>
                    <a:cubicBezTo>
                      <a:pt x="532085" y="89598"/>
                      <a:pt x="563628" y="138729"/>
                      <a:pt x="563628" y="192999"/>
                    </a:cubicBezTo>
                    <a:cubicBezTo>
                      <a:pt x="563628" y="301538"/>
                      <a:pt x="437456" y="389527"/>
                      <a:pt x="281814" y="389527"/>
                    </a:cubicBezTo>
                    <a:cubicBezTo>
                      <a:pt x="126172" y="389527"/>
                      <a:pt x="0" y="301538"/>
                      <a:pt x="0" y="192999"/>
                    </a:cubicBezTo>
                    <a:cubicBezTo>
                      <a:pt x="0" y="152297"/>
                      <a:pt x="17743" y="114484"/>
                      <a:pt x="48129" y="8311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3529540F-16C6-0B49-BD1D-78AFD46D5C0E}"/>
                  </a:ext>
                </a:extLst>
              </p:cNvPr>
              <p:cNvSpPr/>
              <p:nvPr/>
            </p:nvSpPr>
            <p:spPr>
              <a:xfrm rot="14400000">
                <a:off x="9541812" y="2367482"/>
                <a:ext cx="740670" cy="1842384"/>
              </a:xfrm>
              <a:custGeom>
                <a:avLst/>
                <a:gdLst>
                  <a:gd name="connsiteX0" fmla="*/ 914400 w 914400"/>
                  <a:gd name="connsiteY0" fmla="*/ 1730693 h 2274532"/>
                  <a:gd name="connsiteX1" fmla="*/ 914400 w 914400"/>
                  <a:gd name="connsiteY1" fmla="*/ 2274532 h 2274532"/>
                  <a:gd name="connsiteX2" fmla="*/ 457201 w 914400"/>
                  <a:gd name="connsiteY2" fmla="*/ 1899474 h 2274532"/>
                  <a:gd name="connsiteX3" fmla="*/ 1 w 914400"/>
                  <a:gd name="connsiteY3" fmla="*/ 2274532 h 2274532"/>
                  <a:gd name="connsiteX4" fmla="*/ 0 w 914400"/>
                  <a:gd name="connsiteY4" fmla="*/ 2274532 h 2274532"/>
                  <a:gd name="connsiteX5" fmla="*/ 0 w 914400"/>
                  <a:gd name="connsiteY5" fmla="*/ 1730693 h 2274532"/>
                  <a:gd name="connsiteX6" fmla="*/ 163377 w 914400"/>
                  <a:gd name="connsiteY6" fmla="*/ 1423418 h 2274532"/>
                  <a:gd name="connsiteX7" fmla="*/ 217909 w 914400"/>
                  <a:gd name="connsiteY7" fmla="*/ 1393819 h 2274532"/>
                  <a:gd name="connsiteX8" fmla="*/ 356442 w 914400"/>
                  <a:gd name="connsiteY8" fmla="*/ 68973 h 2274532"/>
                  <a:gd name="connsiteX9" fmla="*/ 360988 w 914400"/>
                  <a:gd name="connsiteY9" fmla="*/ 68933 h 2274532"/>
                  <a:gd name="connsiteX10" fmla="*/ 368149 w 914400"/>
                  <a:gd name="connsiteY10" fmla="*/ 47640 h 2274532"/>
                  <a:gd name="connsiteX11" fmla="*/ 498263 w 914400"/>
                  <a:gd name="connsiteY11" fmla="*/ 12776 h 2274532"/>
                  <a:gd name="connsiteX12" fmla="*/ 526627 w 914400"/>
                  <a:gd name="connsiteY12" fmla="*/ 37797 h 2274532"/>
                  <a:gd name="connsiteX13" fmla="*/ 541042 w 914400"/>
                  <a:gd name="connsiteY13" fmla="*/ 67334 h 2274532"/>
                  <a:gd name="connsiteX14" fmla="*/ 541866 w 914400"/>
                  <a:gd name="connsiteY14" fmla="*/ 67327 h 2274532"/>
                  <a:gd name="connsiteX15" fmla="*/ 542143 w 914400"/>
                  <a:gd name="connsiteY15" fmla="*/ 69591 h 2274532"/>
                  <a:gd name="connsiteX16" fmla="*/ 542642 w 914400"/>
                  <a:gd name="connsiteY16" fmla="*/ 70613 h 2274532"/>
                  <a:gd name="connsiteX17" fmla="*/ 543134 w 914400"/>
                  <a:gd name="connsiteY17" fmla="*/ 77682 h 2274532"/>
                  <a:gd name="connsiteX18" fmla="*/ 704994 w 914400"/>
                  <a:gd name="connsiteY18" fmla="*/ 1398434 h 2274532"/>
                  <a:gd name="connsiteX19" fmla="*/ 751023 w 914400"/>
                  <a:gd name="connsiteY19" fmla="*/ 1423418 h 2274532"/>
                  <a:gd name="connsiteX20" fmla="*/ 914400 w 914400"/>
                  <a:gd name="connsiteY20" fmla="*/ 1730693 h 2274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914400" h="2274532">
                    <a:moveTo>
                      <a:pt x="914400" y="1730693"/>
                    </a:moveTo>
                    <a:lnTo>
                      <a:pt x="914400" y="2274532"/>
                    </a:lnTo>
                    <a:lnTo>
                      <a:pt x="457201" y="1899474"/>
                    </a:lnTo>
                    <a:lnTo>
                      <a:pt x="1" y="2274532"/>
                    </a:lnTo>
                    <a:lnTo>
                      <a:pt x="0" y="2274532"/>
                    </a:lnTo>
                    <a:lnTo>
                      <a:pt x="0" y="1730693"/>
                    </a:lnTo>
                    <a:cubicBezTo>
                      <a:pt x="0" y="1602784"/>
                      <a:pt x="64807" y="1490011"/>
                      <a:pt x="163377" y="1423418"/>
                    </a:cubicBezTo>
                    <a:lnTo>
                      <a:pt x="217909" y="1393819"/>
                    </a:lnTo>
                    <a:lnTo>
                      <a:pt x="356442" y="68973"/>
                    </a:lnTo>
                    <a:lnTo>
                      <a:pt x="360988" y="68933"/>
                    </a:lnTo>
                    <a:lnTo>
                      <a:pt x="368149" y="47640"/>
                    </a:lnTo>
                    <a:cubicBezTo>
                      <a:pt x="394451" y="2083"/>
                      <a:pt x="452705" y="-13526"/>
                      <a:pt x="498263" y="12776"/>
                    </a:cubicBezTo>
                    <a:cubicBezTo>
                      <a:pt x="509652" y="19352"/>
                      <a:pt x="519169" y="27925"/>
                      <a:pt x="526627" y="37797"/>
                    </a:cubicBezTo>
                    <a:lnTo>
                      <a:pt x="541042" y="67334"/>
                    </a:lnTo>
                    <a:lnTo>
                      <a:pt x="541866" y="67327"/>
                    </a:lnTo>
                    <a:lnTo>
                      <a:pt x="542143" y="69591"/>
                    </a:lnTo>
                    <a:lnTo>
                      <a:pt x="542642" y="70613"/>
                    </a:lnTo>
                    <a:lnTo>
                      <a:pt x="543134" y="77682"/>
                    </a:lnTo>
                    <a:lnTo>
                      <a:pt x="704994" y="1398434"/>
                    </a:lnTo>
                    <a:lnTo>
                      <a:pt x="751023" y="1423418"/>
                    </a:lnTo>
                    <a:cubicBezTo>
                      <a:pt x="849593" y="1490011"/>
                      <a:pt x="914400" y="1602784"/>
                      <a:pt x="914400" y="173069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D6F46129-4C05-384C-9805-85E9E415BD0D}"/>
                </a:ext>
              </a:extLst>
            </p:cNvPr>
            <p:cNvGrpSpPr/>
            <p:nvPr/>
          </p:nvGrpSpPr>
          <p:grpSpPr>
            <a:xfrm>
              <a:off x="340437" y="1873905"/>
              <a:ext cx="859423" cy="859948"/>
              <a:chOff x="870439" y="1424029"/>
              <a:chExt cx="2074503" cy="2075769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96699F23-34AD-4045-9190-888A3BD09A5A}"/>
                  </a:ext>
                </a:extLst>
              </p:cNvPr>
              <p:cNvGrpSpPr/>
              <p:nvPr/>
            </p:nvGrpSpPr>
            <p:grpSpPr>
              <a:xfrm>
                <a:off x="1129449" y="1791508"/>
                <a:ext cx="1441238" cy="1457326"/>
                <a:chOff x="9944566" y="3412272"/>
                <a:chExt cx="1441238" cy="1457326"/>
              </a:xfrm>
            </p:grpSpPr>
            <p:sp>
              <p:nvSpPr>
                <p:cNvPr id="61" name="Freeform 60">
                  <a:extLst>
                    <a:ext uri="{FF2B5EF4-FFF2-40B4-BE49-F238E27FC236}">
                      <a16:creationId xmlns:a16="http://schemas.microsoft.com/office/drawing/2014/main" id="{1D193873-F4CD-D445-88C4-D4A7EC97F99B}"/>
                    </a:ext>
                  </a:extLst>
                </p:cNvPr>
                <p:cNvSpPr/>
                <p:nvPr/>
              </p:nvSpPr>
              <p:spPr>
                <a:xfrm>
                  <a:off x="9944566" y="3412272"/>
                  <a:ext cx="1441238" cy="1457326"/>
                </a:xfrm>
                <a:custGeom>
                  <a:avLst/>
                  <a:gdLst>
                    <a:gd name="connsiteX0" fmla="*/ 720619 w 1441238"/>
                    <a:gd name="connsiteY0" fmla="*/ 0 h 1457326"/>
                    <a:gd name="connsiteX1" fmla="*/ 795121 w 1441238"/>
                    <a:gd name="connsiteY1" fmla="*/ 3762 h 1457326"/>
                    <a:gd name="connsiteX2" fmla="*/ 829591 w 1441238"/>
                    <a:gd name="connsiteY2" fmla="*/ 9023 h 1457326"/>
                    <a:gd name="connsiteX3" fmla="*/ 881854 w 1441238"/>
                    <a:gd name="connsiteY3" fmla="*/ 252013 h 1457326"/>
                    <a:gd name="connsiteX4" fmla="*/ 1066775 w 1441238"/>
                    <a:gd name="connsiteY4" fmla="*/ 91201 h 1457326"/>
                    <a:gd name="connsiteX5" fmla="*/ 1128021 w 1441238"/>
                    <a:gd name="connsiteY5" fmla="*/ 124444 h 1457326"/>
                    <a:gd name="connsiteX6" fmla="*/ 1235862 w 1441238"/>
                    <a:gd name="connsiteY6" fmla="*/ 213421 h 1457326"/>
                    <a:gd name="connsiteX7" fmla="*/ 1243116 w 1441238"/>
                    <a:gd name="connsiteY7" fmla="*/ 222213 h 1457326"/>
                    <a:gd name="connsiteX8" fmla="*/ 1142738 w 1441238"/>
                    <a:gd name="connsiteY8" fmla="*/ 432279 h 1457326"/>
                    <a:gd name="connsiteX9" fmla="*/ 1371754 w 1441238"/>
                    <a:gd name="connsiteY9" fmla="*/ 407697 h 1457326"/>
                    <a:gd name="connsiteX10" fmla="*/ 1392020 w 1441238"/>
                    <a:gd name="connsiteY10" fmla="*/ 445035 h 1457326"/>
                    <a:gd name="connsiteX11" fmla="*/ 1434478 w 1441238"/>
                    <a:gd name="connsiteY11" fmla="*/ 581812 h 1457326"/>
                    <a:gd name="connsiteX12" fmla="*/ 1439911 w 1441238"/>
                    <a:gd name="connsiteY12" fmla="*/ 617409 h 1457326"/>
                    <a:gd name="connsiteX13" fmla="*/ 1242385 w 1441238"/>
                    <a:gd name="connsiteY13" fmla="*/ 723958 h 1457326"/>
                    <a:gd name="connsiteX14" fmla="*/ 1441238 w 1441238"/>
                    <a:gd name="connsiteY14" fmla="*/ 831223 h 1457326"/>
                    <a:gd name="connsiteX15" fmla="*/ 1434478 w 1441238"/>
                    <a:gd name="connsiteY15" fmla="*/ 875514 h 1457326"/>
                    <a:gd name="connsiteX16" fmla="*/ 1392020 w 1441238"/>
                    <a:gd name="connsiteY16" fmla="*/ 1012292 h 1457326"/>
                    <a:gd name="connsiteX17" fmla="*/ 1376580 w 1441238"/>
                    <a:gd name="connsiteY17" fmla="*/ 1040738 h 1457326"/>
                    <a:gd name="connsiteX18" fmla="*/ 1142738 w 1441238"/>
                    <a:gd name="connsiteY18" fmla="*/ 1015637 h 1457326"/>
                    <a:gd name="connsiteX19" fmla="*/ 1245963 w 1441238"/>
                    <a:gd name="connsiteY19" fmla="*/ 1231663 h 1457326"/>
                    <a:gd name="connsiteX20" fmla="*/ 1235862 w 1441238"/>
                    <a:gd name="connsiteY20" fmla="*/ 1243906 h 1457326"/>
                    <a:gd name="connsiteX21" fmla="*/ 1128021 w 1441238"/>
                    <a:gd name="connsiteY21" fmla="*/ 1332882 h 1457326"/>
                    <a:gd name="connsiteX22" fmla="*/ 1073438 w 1441238"/>
                    <a:gd name="connsiteY22" fmla="*/ 1362509 h 1457326"/>
                    <a:gd name="connsiteX23" fmla="*/ 881854 w 1441238"/>
                    <a:gd name="connsiteY23" fmla="*/ 1195903 h 1457326"/>
                    <a:gd name="connsiteX24" fmla="*/ 827498 w 1441238"/>
                    <a:gd name="connsiteY24" fmla="*/ 1448623 h 1457326"/>
                    <a:gd name="connsiteX25" fmla="*/ 795121 w 1441238"/>
                    <a:gd name="connsiteY25" fmla="*/ 1453564 h 1457326"/>
                    <a:gd name="connsiteX26" fmla="*/ 720619 w 1441238"/>
                    <a:gd name="connsiteY26" fmla="*/ 1457326 h 1457326"/>
                    <a:gd name="connsiteX27" fmla="*/ 646118 w 1441238"/>
                    <a:gd name="connsiteY27" fmla="*/ 1453564 h 1457326"/>
                    <a:gd name="connsiteX28" fmla="*/ 613739 w 1441238"/>
                    <a:gd name="connsiteY28" fmla="*/ 1448623 h 1457326"/>
                    <a:gd name="connsiteX29" fmla="*/ 559382 w 1441238"/>
                    <a:gd name="connsiteY29" fmla="*/ 1195903 h 1457326"/>
                    <a:gd name="connsiteX30" fmla="*/ 367800 w 1441238"/>
                    <a:gd name="connsiteY30" fmla="*/ 1362508 h 1457326"/>
                    <a:gd name="connsiteX31" fmla="*/ 313217 w 1441238"/>
                    <a:gd name="connsiteY31" fmla="*/ 1332882 h 1457326"/>
                    <a:gd name="connsiteX32" fmla="*/ 205377 w 1441238"/>
                    <a:gd name="connsiteY32" fmla="*/ 1243906 h 1457326"/>
                    <a:gd name="connsiteX33" fmla="*/ 195274 w 1441238"/>
                    <a:gd name="connsiteY33" fmla="*/ 1231661 h 1457326"/>
                    <a:gd name="connsiteX34" fmla="*/ 298498 w 1441238"/>
                    <a:gd name="connsiteY34" fmla="*/ 1015637 h 1457326"/>
                    <a:gd name="connsiteX35" fmla="*/ 64658 w 1441238"/>
                    <a:gd name="connsiteY35" fmla="*/ 1040738 h 1457326"/>
                    <a:gd name="connsiteX36" fmla="*/ 49218 w 1441238"/>
                    <a:gd name="connsiteY36" fmla="*/ 1012292 h 1457326"/>
                    <a:gd name="connsiteX37" fmla="*/ 6760 w 1441238"/>
                    <a:gd name="connsiteY37" fmla="*/ 875514 h 1457326"/>
                    <a:gd name="connsiteX38" fmla="*/ 0 w 1441238"/>
                    <a:gd name="connsiteY38" fmla="*/ 831222 h 1457326"/>
                    <a:gd name="connsiteX39" fmla="*/ 198851 w 1441238"/>
                    <a:gd name="connsiteY39" fmla="*/ 723958 h 1457326"/>
                    <a:gd name="connsiteX40" fmla="*/ 1327 w 1441238"/>
                    <a:gd name="connsiteY40" fmla="*/ 617410 h 1457326"/>
                    <a:gd name="connsiteX41" fmla="*/ 6760 w 1441238"/>
                    <a:gd name="connsiteY41" fmla="*/ 581812 h 1457326"/>
                    <a:gd name="connsiteX42" fmla="*/ 49218 w 1441238"/>
                    <a:gd name="connsiteY42" fmla="*/ 445035 h 1457326"/>
                    <a:gd name="connsiteX43" fmla="*/ 69485 w 1441238"/>
                    <a:gd name="connsiteY43" fmla="*/ 407697 h 1457326"/>
                    <a:gd name="connsiteX44" fmla="*/ 298498 w 1441238"/>
                    <a:gd name="connsiteY44" fmla="*/ 432279 h 1457326"/>
                    <a:gd name="connsiteX45" fmla="*/ 198122 w 1441238"/>
                    <a:gd name="connsiteY45" fmla="*/ 222214 h 1457326"/>
                    <a:gd name="connsiteX46" fmla="*/ 205377 w 1441238"/>
                    <a:gd name="connsiteY46" fmla="*/ 213421 h 1457326"/>
                    <a:gd name="connsiteX47" fmla="*/ 313217 w 1441238"/>
                    <a:gd name="connsiteY47" fmla="*/ 124444 h 1457326"/>
                    <a:gd name="connsiteX48" fmla="*/ 374462 w 1441238"/>
                    <a:gd name="connsiteY48" fmla="*/ 91202 h 1457326"/>
                    <a:gd name="connsiteX49" fmla="*/ 559382 w 1441238"/>
                    <a:gd name="connsiteY49" fmla="*/ 252013 h 1457326"/>
                    <a:gd name="connsiteX50" fmla="*/ 611646 w 1441238"/>
                    <a:gd name="connsiteY50" fmla="*/ 9023 h 1457326"/>
                    <a:gd name="connsiteX51" fmla="*/ 646118 w 1441238"/>
                    <a:gd name="connsiteY51" fmla="*/ 3762 h 1457326"/>
                    <a:gd name="connsiteX52" fmla="*/ 720619 w 1441238"/>
                    <a:gd name="connsiteY52" fmla="*/ 0 h 14573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</a:cxnLst>
                  <a:rect l="l" t="t" r="r" b="b"/>
                  <a:pathLst>
                    <a:path w="1441238" h="1457326">
                      <a:moveTo>
                        <a:pt x="720619" y="0"/>
                      </a:moveTo>
                      <a:cubicBezTo>
                        <a:pt x="745771" y="0"/>
                        <a:pt x="770625" y="1275"/>
                        <a:pt x="795121" y="3762"/>
                      </a:cubicBezTo>
                      <a:lnTo>
                        <a:pt x="829591" y="9023"/>
                      </a:lnTo>
                      <a:lnTo>
                        <a:pt x="881854" y="252013"/>
                      </a:lnTo>
                      <a:lnTo>
                        <a:pt x="1066775" y="91201"/>
                      </a:lnTo>
                      <a:lnTo>
                        <a:pt x="1128021" y="124444"/>
                      </a:lnTo>
                      <a:cubicBezTo>
                        <a:pt x="1166787" y="150634"/>
                        <a:pt x="1202896" y="180455"/>
                        <a:pt x="1235862" y="213421"/>
                      </a:cubicBezTo>
                      <a:lnTo>
                        <a:pt x="1243116" y="222213"/>
                      </a:lnTo>
                      <a:lnTo>
                        <a:pt x="1142738" y="432279"/>
                      </a:lnTo>
                      <a:lnTo>
                        <a:pt x="1371754" y="407697"/>
                      </a:lnTo>
                      <a:lnTo>
                        <a:pt x="1392020" y="445035"/>
                      </a:lnTo>
                      <a:cubicBezTo>
                        <a:pt x="1410456" y="488623"/>
                        <a:pt x="1424772" y="534378"/>
                        <a:pt x="1434478" y="581812"/>
                      </a:cubicBezTo>
                      <a:lnTo>
                        <a:pt x="1439911" y="617409"/>
                      </a:lnTo>
                      <a:lnTo>
                        <a:pt x="1242385" y="723958"/>
                      </a:lnTo>
                      <a:lnTo>
                        <a:pt x="1441238" y="831223"/>
                      </a:lnTo>
                      <a:lnTo>
                        <a:pt x="1434478" y="875514"/>
                      </a:lnTo>
                      <a:cubicBezTo>
                        <a:pt x="1424772" y="922948"/>
                        <a:pt x="1410456" y="968704"/>
                        <a:pt x="1392020" y="1012292"/>
                      </a:cubicBezTo>
                      <a:lnTo>
                        <a:pt x="1376580" y="1040738"/>
                      </a:lnTo>
                      <a:lnTo>
                        <a:pt x="1142738" y="1015637"/>
                      </a:lnTo>
                      <a:lnTo>
                        <a:pt x="1245963" y="1231663"/>
                      </a:lnTo>
                      <a:lnTo>
                        <a:pt x="1235862" y="1243906"/>
                      </a:lnTo>
                      <a:cubicBezTo>
                        <a:pt x="1202896" y="1276871"/>
                        <a:pt x="1166787" y="1306693"/>
                        <a:pt x="1128021" y="1332882"/>
                      </a:cubicBezTo>
                      <a:lnTo>
                        <a:pt x="1073438" y="1362509"/>
                      </a:lnTo>
                      <a:lnTo>
                        <a:pt x="881854" y="1195903"/>
                      </a:lnTo>
                      <a:lnTo>
                        <a:pt x="827498" y="1448623"/>
                      </a:lnTo>
                      <a:lnTo>
                        <a:pt x="795121" y="1453564"/>
                      </a:lnTo>
                      <a:cubicBezTo>
                        <a:pt x="770625" y="1456052"/>
                        <a:pt x="745771" y="1457326"/>
                        <a:pt x="720619" y="1457326"/>
                      </a:cubicBezTo>
                      <a:cubicBezTo>
                        <a:pt x="695467" y="1457326"/>
                        <a:pt x="670613" y="1456052"/>
                        <a:pt x="646118" y="1453564"/>
                      </a:cubicBezTo>
                      <a:lnTo>
                        <a:pt x="613739" y="1448623"/>
                      </a:lnTo>
                      <a:lnTo>
                        <a:pt x="559382" y="1195903"/>
                      </a:lnTo>
                      <a:lnTo>
                        <a:pt x="367800" y="1362508"/>
                      </a:lnTo>
                      <a:lnTo>
                        <a:pt x="313217" y="1332882"/>
                      </a:lnTo>
                      <a:cubicBezTo>
                        <a:pt x="274452" y="1306693"/>
                        <a:pt x="238342" y="1276871"/>
                        <a:pt x="205377" y="1243906"/>
                      </a:cubicBezTo>
                      <a:lnTo>
                        <a:pt x="195274" y="1231661"/>
                      </a:lnTo>
                      <a:lnTo>
                        <a:pt x="298498" y="1015637"/>
                      </a:lnTo>
                      <a:lnTo>
                        <a:pt x="64658" y="1040738"/>
                      </a:lnTo>
                      <a:lnTo>
                        <a:pt x="49218" y="1012292"/>
                      </a:lnTo>
                      <a:cubicBezTo>
                        <a:pt x="30782" y="968704"/>
                        <a:pt x="16467" y="922948"/>
                        <a:pt x="6760" y="875514"/>
                      </a:cubicBezTo>
                      <a:lnTo>
                        <a:pt x="0" y="831222"/>
                      </a:lnTo>
                      <a:lnTo>
                        <a:pt x="198851" y="723958"/>
                      </a:lnTo>
                      <a:lnTo>
                        <a:pt x="1327" y="617410"/>
                      </a:lnTo>
                      <a:lnTo>
                        <a:pt x="6760" y="581812"/>
                      </a:lnTo>
                      <a:cubicBezTo>
                        <a:pt x="16467" y="534378"/>
                        <a:pt x="30782" y="488623"/>
                        <a:pt x="49218" y="445035"/>
                      </a:cubicBezTo>
                      <a:lnTo>
                        <a:pt x="69485" y="407697"/>
                      </a:lnTo>
                      <a:lnTo>
                        <a:pt x="298498" y="432279"/>
                      </a:lnTo>
                      <a:lnTo>
                        <a:pt x="198122" y="222214"/>
                      </a:lnTo>
                      <a:lnTo>
                        <a:pt x="205377" y="213421"/>
                      </a:lnTo>
                      <a:cubicBezTo>
                        <a:pt x="238342" y="180455"/>
                        <a:pt x="274452" y="150634"/>
                        <a:pt x="313217" y="124444"/>
                      </a:cubicBezTo>
                      <a:lnTo>
                        <a:pt x="374462" y="91202"/>
                      </a:lnTo>
                      <a:lnTo>
                        <a:pt x="559382" y="252013"/>
                      </a:lnTo>
                      <a:lnTo>
                        <a:pt x="611646" y="9023"/>
                      </a:lnTo>
                      <a:lnTo>
                        <a:pt x="646118" y="3762"/>
                      </a:lnTo>
                      <a:cubicBezTo>
                        <a:pt x="670613" y="1275"/>
                        <a:pt x="695467" y="0"/>
                        <a:pt x="72061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Oval 61">
                  <a:extLst>
                    <a:ext uri="{FF2B5EF4-FFF2-40B4-BE49-F238E27FC236}">
                      <a16:creationId xmlns:a16="http://schemas.microsoft.com/office/drawing/2014/main" id="{9E24FD13-AB08-3F4A-9C9A-9A0FDC3645A9}"/>
                    </a:ext>
                  </a:extLst>
                </p:cNvPr>
                <p:cNvSpPr/>
                <p:nvPr/>
              </p:nvSpPr>
              <p:spPr>
                <a:xfrm>
                  <a:off x="10243270" y="3719021"/>
                  <a:ext cx="843830" cy="843828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EED234FD-8376-694E-81EA-427932F080CF}"/>
                  </a:ext>
                </a:extLst>
              </p:cNvPr>
              <p:cNvGrpSpPr/>
              <p:nvPr/>
            </p:nvGrpSpPr>
            <p:grpSpPr>
              <a:xfrm>
                <a:off x="1485626" y="2428731"/>
                <a:ext cx="728884" cy="182880"/>
                <a:chOff x="2185649" y="2996070"/>
                <a:chExt cx="728884" cy="182880"/>
              </a:xfrm>
            </p:grpSpPr>
            <p:sp>
              <p:nvSpPr>
                <p:cNvPr id="58" name="Rounded Rectangle 57">
                  <a:extLst>
                    <a:ext uri="{FF2B5EF4-FFF2-40B4-BE49-F238E27FC236}">
                      <a16:creationId xmlns:a16="http://schemas.microsoft.com/office/drawing/2014/main" id="{A216BE20-A277-F343-AABE-42357E63D3C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185649" y="2996070"/>
                  <a:ext cx="182880" cy="182880"/>
                </a:xfrm>
                <a:prstGeom prst="round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Rounded Rectangle 58">
                  <a:extLst>
                    <a:ext uri="{FF2B5EF4-FFF2-40B4-BE49-F238E27FC236}">
                      <a16:creationId xmlns:a16="http://schemas.microsoft.com/office/drawing/2014/main" id="{BD7CE8D5-8FA2-EE4B-90C9-047BF868ED9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458651" y="2996070"/>
                  <a:ext cx="182880" cy="182880"/>
                </a:xfrm>
                <a:prstGeom prst="round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Rounded Rectangle 59">
                  <a:extLst>
                    <a:ext uri="{FF2B5EF4-FFF2-40B4-BE49-F238E27FC236}">
                      <a16:creationId xmlns:a16="http://schemas.microsoft.com/office/drawing/2014/main" id="{EE2F042E-DDA5-2842-943F-4AD23FC6694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731653" y="2996070"/>
                  <a:ext cx="182880" cy="182880"/>
                </a:xfrm>
                <a:prstGeom prst="round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4" name="Freeform 53">
                <a:extLst>
                  <a:ext uri="{FF2B5EF4-FFF2-40B4-BE49-F238E27FC236}">
                    <a16:creationId xmlns:a16="http://schemas.microsoft.com/office/drawing/2014/main" id="{A8D255B7-352A-F443-87BE-ACDF1872D111}"/>
                  </a:ext>
                </a:extLst>
              </p:cNvPr>
              <p:cNvSpPr/>
              <p:nvPr/>
            </p:nvSpPr>
            <p:spPr>
              <a:xfrm>
                <a:off x="870439" y="1560082"/>
                <a:ext cx="1959258" cy="1939716"/>
              </a:xfrm>
              <a:custGeom>
                <a:avLst/>
                <a:gdLst>
                  <a:gd name="connsiteX0" fmla="*/ 283484 w 1959258"/>
                  <a:gd name="connsiteY0" fmla="*/ 1648617 h 1939716"/>
                  <a:gd name="connsiteX1" fmla="*/ 417161 w 1959258"/>
                  <a:gd name="connsiteY1" fmla="*/ 1648617 h 1939716"/>
                  <a:gd name="connsiteX2" fmla="*/ 480271 w 1959258"/>
                  <a:gd name="connsiteY2" fmla="*/ 1700687 h 1939716"/>
                  <a:gd name="connsiteX3" fmla="*/ 979629 w 1959258"/>
                  <a:gd name="connsiteY3" fmla="*/ 1853220 h 1939716"/>
                  <a:gd name="connsiteX4" fmla="*/ 1478988 w 1959258"/>
                  <a:gd name="connsiteY4" fmla="*/ 1700687 h 1939716"/>
                  <a:gd name="connsiteX5" fmla="*/ 1542098 w 1959258"/>
                  <a:gd name="connsiteY5" fmla="*/ 1648617 h 1939716"/>
                  <a:gd name="connsiteX6" fmla="*/ 1675774 w 1959258"/>
                  <a:gd name="connsiteY6" fmla="*/ 1648617 h 1939716"/>
                  <a:gd name="connsiteX7" fmla="*/ 1672331 w 1959258"/>
                  <a:gd name="connsiteY7" fmla="*/ 1652790 h 1939716"/>
                  <a:gd name="connsiteX8" fmla="*/ 979629 w 1959258"/>
                  <a:gd name="connsiteY8" fmla="*/ 1939716 h 1939716"/>
                  <a:gd name="connsiteX9" fmla="*/ 286927 w 1959258"/>
                  <a:gd name="connsiteY9" fmla="*/ 1652790 h 1939716"/>
                  <a:gd name="connsiteX10" fmla="*/ 1174669 w 1959258"/>
                  <a:gd name="connsiteY10" fmla="*/ 0 h 1939716"/>
                  <a:gd name="connsiteX11" fmla="*/ 1177058 w 1959258"/>
                  <a:gd name="connsiteY11" fmla="*/ 365 h 1939716"/>
                  <a:gd name="connsiteX12" fmla="*/ 1959258 w 1959258"/>
                  <a:gd name="connsiteY12" fmla="*/ 960089 h 1939716"/>
                  <a:gd name="connsiteX13" fmla="*/ 1915216 w 1959258"/>
                  <a:gd name="connsiteY13" fmla="*/ 1251400 h 1939716"/>
                  <a:gd name="connsiteX14" fmla="*/ 1909515 w 1959258"/>
                  <a:gd name="connsiteY14" fmla="*/ 1266976 h 1939716"/>
                  <a:gd name="connsiteX15" fmla="*/ 1848873 w 1959258"/>
                  <a:gd name="connsiteY15" fmla="*/ 1162421 h 1939716"/>
                  <a:gd name="connsiteX16" fmla="*/ 1854616 w 1959258"/>
                  <a:gd name="connsiteY16" fmla="*/ 1140086 h 1939716"/>
                  <a:gd name="connsiteX17" fmla="*/ 1872761 w 1959258"/>
                  <a:gd name="connsiteY17" fmla="*/ 960089 h 1939716"/>
                  <a:gd name="connsiteX18" fmla="*/ 1245219 w 1959258"/>
                  <a:gd name="connsiteY18" fmla="*/ 107111 h 1939716"/>
                  <a:gd name="connsiteX19" fmla="*/ 1235317 w 1959258"/>
                  <a:gd name="connsiteY19" fmla="*/ 104565 h 1939716"/>
                  <a:gd name="connsiteX20" fmla="*/ 784589 w 1959258"/>
                  <a:gd name="connsiteY20" fmla="*/ 0 h 1939716"/>
                  <a:gd name="connsiteX21" fmla="*/ 723941 w 1959258"/>
                  <a:gd name="connsiteY21" fmla="*/ 104565 h 1939716"/>
                  <a:gd name="connsiteX22" fmla="*/ 714039 w 1959258"/>
                  <a:gd name="connsiteY22" fmla="*/ 107111 h 1939716"/>
                  <a:gd name="connsiteX23" fmla="*/ 86497 w 1959258"/>
                  <a:gd name="connsiteY23" fmla="*/ 960089 h 1939716"/>
                  <a:gd name="connsiteX24" fmla="*/ 104642 w 1959258"/>
                  <a:gd name="connsiteY24" fmla="*/ 1140086 h 1939716"/>
                  <a:gd name="connsiteX25" fmla="*/ 110385 w 1959258"/>
                  <a:gd name="connsiteY25" fmla="*/ 1162421 h 1939716"/>
                  <a:gd name="connsiteX26" fmla="*/ 49743 w 1959258"/>
                  <a:gd name="connsiteY26" fmla="*/ 1266976 h 1939716"/>
                  <a:gd name="connsiteX27" fmla="*/ 44042 w 1959258"/>
                  <a:gd name="connsiteY27" fmla="*/ 1251400 h 1939716"/>
                  <a:gd name="connsiteX28" fmla="*/ 0 w 1959258"/>
                  <a:gd name="connsiteY28" fmla="*/ 960089 h 1939716"/>
                  <a:gd name="connsiteX29" fmla="*/ 782200 w 1959258"/>
                  <a:gd name="connsiteY29" fmla="*/ 365 h 1939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959258" h="1939716">
                    <a:moveTo>
                      <a:pt x="283484" y="1648617"/>
                    </a:moveTo>
                    <a:lnTo>
                      <a:pt x="417161" y="1648617"/>
                    </a:lnTo>
                    <a:lnTo>
                      <a:pt x="480271" y="1700687"/>
                    </a:lnTo>
                    <a:cubicBezTo>
                      <a:pt x="622815" y="1796989"/>
                      <a:pt x="794655" y="1853220"/>
                      <a:pt x="979629" y="1853220"/>
                    </a:cubicBezTo>
                    <a:cubicBezTo>
                      <a:pt x="1164603" y="1853220"/>
                      <a:pt x="1336443" y="1796989"/>
                      <a:pt x="1478988" y="1700687"/>
                    </a:cubicBezTo>
                    <a:lnTo>
                      <a:pt x="1542098" y="1648617"/>
                    </a:lnTo>
                    <a:lnTo>
                      <a:pt x="1675774" y="1648617"/>
                    </a:lnTo>
                    <a:lnTo>
                      <a:pt x="1672331" y="1652790"/>
                    </a:lnTo>
                    <a:cubicBezTo>
                      <a:pt x="1495053" y="1830068"/>
                      <a:pt x="1250146" y="1939716"/>
                      <a:pt x="979629" y="1939716"/>
                    </a:cubicBezTo>
                    <a:cubicBezTo>
                      <a:pt x="709112" y="1939716"/>
                      <a:pt x="464205" y="1830068"/>
                      <a:pt x="286927" y="1652790"/>
                    </a:cubicBezTo>
                    <a:close/>
                    <a:moveTo>
                      <a:pt x="1174669" y="0"/>
                    </a:moveTo>
                    <a:lnTo>
                      <a:pt x="1177058" y="365"/>
                    </a:lnTo>
                    <a:cubicBezTo>
                      <a:pt x="1623459" y="91711"/>
                      <a:pt x="1959258" y="486685"/>
                      <a:pt x="1959258" y="960089"/>
                    </a:cubicBezTo>
                    <a:cubicBezTo>
                      <a:pt x="1959258" y="1061533"/>
                      <a:pt x="1943839" y="1159375"/>
                      <a:pt x="1915216" y="1251400"/>
                    </a:cubicBezTo>
                    <a:lnTo>
                      <a:pt x="1909515" y="1266976"/>
                    </a:lnTo>
                    <a:lnTo>
                      <a:pt x="1848873" y="1162421"/>
                    </a:lnTo>
                    <a:lnTo>
                      <a:pt x="1854616" y="1140086"/>
                    </a:lnTo>
                    <a:cubicBezTo>
                      <a:pt x="1866513" y="1081946"/>
                      <a:pt x="1872761" y="1021747"/>
                      <a:pt x="1872761" y="960089"/>
                    </a:cubicBezTo>
                    <a:cubicBezTo>
                      <a:pt x="1872761" y="559313"/>
                      <a:pt x="1608785" y="220192"/>
                      <a:pt x="1245219" y="107111"/>
                    </a:cubicBezTo>
                    <a:lnTo>
                      <a:pt x="1235317" y="104565"/>
                    </a:lnTo>
                    <a:close/>
                    <a:moveTo>
                      <a:pt x="784589" y="0"/>
                    </a:moveTo>
                    <a:lnTo>
                      <a:pt x="723941" y="104565"/>
                    </a:lnTo>
                    <a:lnTo>
                      <a:pt x="714039" y="107111"/>
                    </a:lnTo>
                    <a:cubicBezTo>
                      <a:pt x="350473" y="220192"/>
                      <a:pt x="86497" y="559313"/>
                      <a:pt x="86497" y="960089"/>
                    </a:cubicBezTo>
                    <a:cubicBezTo>
                      <a:pt x="86497" y="1021747"/>
                      <a:pt x="92745" y="1081946"/>
                      <a:pt x="104642" y="1140086"/>
                    </a:cubicBezTo>
                    <a:lnTo>
                      <a:pt x="110385" y="1162421"/>
                    </a:lnTo>
                    <a:lnTo>
                      <a:pt x="49743" y="1266976"/>
                    </a:lnTo>
                    <a:lnTo>
                      <a:pt x="44042" y="1251400"/>
                    </a:lnTo>
                    <a:cubicBezTo>
                      <a:pt x="15419" y="1159375"/>
                      <a:pt x="0" y="1061533"/>
                      <a:pt x="0" y="960089"/>
                    </a:cubicBezTo>
                    <a:cubicBezTo>
                      <a:pt x="0" y="486685"/>
                      <a:pt x="335799" y="91711"/>
                      <a:pt x="782200" y="36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5" name="Triangle 87">
                <a:extLst>
                  <a:ext uri="{FF2B5EF4-FFF2-40B4-BE49-F238E27FC236}">
                    <a16:creationId xmlns:a16="http://schemas.microsoft.com/office/drawing/2014/main" id="{ABD19249-40B1-B040-A745-2C63A98AEDED}"/>
                  </a:ext>
                </a:extLst>
              </p:cNvPr>
              <p:cNvSpPr/>
              <p:nvPr/>
            </p:nvSpPr>
            <p:spPr>
              <a:xfrm rot="4535884">
                <a:off x="1575804" y="1448237"/>
                <a:ext cx="351014" cy="302598"/>
              </a:xfrm>
              <a:prstGeom prst="triangl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Triangle 88">
                <a:extLst>
                  <a:ext uri="{FF2B5EF4-FFF2-40B4-BE49-F238E27FC236}">
                    <a16:creationId xmlns:a16="http://schemas.microsoft.com/office/drawing/2014/main" id="{1F39604A-06B2-3D45-873A-A3180177C145}"/>
                  </a:ext>
                </a:extLst>
              </p:cNvPr>
              <p:cNvSpPr/>
              <p:nvPr/>
            </p:nvSpPr>
            <p:spPr>
              <a:xfrm rot="4535884">
                <a:off x="1065038" y="3023123"/>
                <a:ext cx="351014" cy="302598"/>
              </a:xfrm>
              <a:prstGeom prst="triangl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riangle 89">
                <a:extLst>
                  <a:ext uri="{FF2B5EF4-FFF2-40B4-BE49-F238E27FC236}">
                    <a16:creationId xmlns:a16="http://schemas.microsoft.com/office/drawing/2014/main" id="{47DCE9DB-FC64-DA4A-BC9B-5B248C0F16E8}"/>
                  </a:ext>
                </a:extLst>
              </p:cNvPr>
              <p:cNvSpPr/>
              <p:nvPr/>
            </p:nvSpPr>
            <p:spPr>
              <a:xfrm rot="4535884">
                <a:off x="2618136" y="2596364"/>
                <a:ext cx="351014" cy="302598"/>
              </a:xfrm>
              <a:prstGeom prst="triangl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106893B6-3173-D640-96D3-7D5E7404E3D6}"/>
                </a:ext>
              </a:extLst>
            </p:cNvPr>
            <p:cNvGrpSpPr/>
            <p:nvPr/>
          </p:nvGrpSpPr>
          <p:grpSpPr>
            <a:xfrm>
              <a:off x="340437" y="5303752"/>
              <a:ext cx="695016" cy="954506"/>
              <a:chOff x="4584357" y="2443602"/>
              <a:chExt cx="695016" cy="954506"/>
            </a:xfrm>
          </p:grpSpPr>
          <p:sp>
            <p:nvSpPr>
              <p:cNvPr id="66" name="Freeform 65">
                <a:extLst>
                  <a:ext uri="{FF2B5EF4-FFF2-40B4-BE49-F238E27FC236}">
                    <a16:creationId xmlns:a16="http://schemas.microsoft.com/office/drawing/2014/main" id="{EEAE2A1A-17D7-6145-A0B9-F768F3E1D859}"/>
                  </a:ext>
                </a:extLst>
              </p:cNvPr>
              <p:cNvSpPr/>
              <p:nvPr/>
            </p:nvSpPr>
            <p:spPr>
              <a:xfrm rot="10800000">
                <a:off x="4584357" y="2879124"/>
                <a:ext cx="695016" cy="518984"/>
              </a:xfrm>
              <a:custGeom>
                <a:avLst/>
                <a:gdLst>
                  <a:gd name="connsiteX0" fmla="*/ 858793 w 914400"/>
                  <a:gd name="connsiteY0" fmla="*/ 945293 h 945293"/>
                  <a:gd name="connsiteX1" fmla="*/ 55607 w 914400"/>
                  <a:gd name="connsiteY1" fmla="*/ 945293 h 945293"/>
                  <a:gd name="connsiteX2" fmla="*/ 0 w 914400"/>
                  <a:gd name="connsiteY2" fmla="*/ 889686 h 945293"/>
                  <a:gd name="connsiteX3" fmla="*/ 0 w 914400"/>
                  <a:gd name="connsiteY3" fmla="*/ 778476 h 945293"/>
                  <a:gd name="connsiteX4" fmla="*/ 0 w 914400"/>
                  <a:gd name="connsiteY4" fmla="*/ 611660 h 945293"/>
                  <a:gd name="connsiteX5" fmla="*/ 0 w 914400"/>
                  <a:gd name="connsiteY5" fmla="*/ 389238 h 945293"/>
                  <a:gd name="connsiteX6" fmla="*/ 389238 w 914400"/>
                  <a:gd name="connsiteY6" fmla="*/ 0 h 945293"/>
                  <a:gd name="connsiteX7" fmla="*/ 525162 w 914400"/>
                  <a:gd name="connsiteY7" fmla="*/ 0 h 945293"/>
                  <a:gd name="connsiteX8" fmla="*/ 914400 w 914400"/>
                  <a:gd name="connsiteY8" fmla="*/ 389238 h 945293"/>
                  <a:gd name="connsiteX9" fmla="*/ 914400 w 914400"/>
                  <a:gd name="connsiteY9" fmla="*/ 611660 h 945293"/>
                  <a:gd name="connsiteX10" fmla="*/ 914400 w 914400"/>
                  <a:gd name="connsiteY10" fmla="*/ 778476 h 945293"/>
                  <a:gd name="connsiteX11" fmla="*/ 914400 w 914400"/>
                  <a:gd name="connsiteY11" fmla="*/ 889686 h 945293"/>
                  <a:gd name="connsiteX12" fmla="*/ 858793 w 914400"/>
                  <a:gd name="connsiteY12" fmla="*/ 945293 h 945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4400" h="945293">
                    <a:moveTo>
                      <a:pt x="858793" y="945293"/>
                    </a:moveTo>
                    <a:lnTo>
                      <a:pt x="55607" y="945293"/>
                    </a:lnTo>
                    <a:cubicBezTo>
                      <a:pt x="24896" y="945293"/>
                      <a:pt x="0" y="920397"/>
                      <a:pt x="0" y="889686"/>
                    </a:cubicBezTo>
                    <a:lnTo>
                      <a:pt x="0" y="778476"/>
                    </a:lnTo>
                    <a:lnTo>
                      <a:pt x="0" y="611660"/>
                    </a:lnTo>
                    <a:lnTo>
                      <a:pt x="0" y="389238"/>
                    </a:lnTo>
                    <a:cubicBezTo>
                      <a:pt x="0" y="174268"/>
                      <a:pt x="174268" y="0"/>
                      <a:pt x="389238" y="0"/>
                    </a:cubicBezTo>
                    <a:lnTo>
                      <a:pt x="525162" y="0"/>
                    </a:lnTo>
                    <a:cubicBezTo>
                      <a:pt x="740132" y="0"/>
                      <a:pt x="914400" y="174268"/>
                      <a:pt x="914400" y="389238"/>
                    </a:cubicBezTo>
                    <a:lnTo>
                      <a:pt x="914400" y="611660"/>
                    </a:lnTo>
                    <a:lnTo>
                      <a:pt x="914400" y="778476"/>
                    </a:lnTo>
                    <a:lnTo>
                      <a:pt x="914400" y="889686"/>
                    </a:lnTo>
                    <a:cubicBezTo>
                      <a:pt x="914400" y="920397"/>
                      <a:pt x="889504" y="945293"/>
                      <a:pt x="858793" y="94529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D46258EB-313F-5B45-BFAE-3C6F30DBDABF}"/>
                  </a:ext>
                </a:extLst>
              </p:cNvPr>
              <p:cNvSpPr/>
              <p:nvPr/>
            </p:nvSpPr>
            <p:spPr>
              <a:xfrm>
                <a:off x="4584357" y="2443602"/>
                <a:ext cx="695016" cy="695014"/>
              </a:xfrm>
              <a:custGeom>
                <a:avLst/>
                <a:gdLst>
                  <a:gd name="connsiteX0" fmla="*/ 628624 w 1257248"/>
                  <a:gd name="connsiteY0" fmla="*/ 0 h 1257248"/>
                  <a:gd name="connsiteX1" fmla="*/ 1257248 w 1257248"/>
                  <a:gd name="connsiteY1" fmla="*/ 628624 h 1257248"/>
                  <a:gd name="connsiteX2" fmla="*/ 1149889 w 1257248"/>
                  <a:gd name="connsiteY2" fmla="*/ 980094 h 1257248"/>
                  <a:gd name="connsiteX3" fmla="*/ 1122628 w 1257248"/>
                  <a:gd name="connsiteY3" fmla="*/ 1013135 h 1257248"/>
                  <a:gd name="connsiteX4" fmla="*/ 1032758 w 1257248"/>
                  <a:gd name="connsiteY4" fmla="*/ 933276 h 1257248"/>
                  <a:gd name="connsiteX5" fmla="*/ 1049807 w 1257248"/>
                  <a:gd name="connsiteY5" fmla="*/ 912612 h 1257248"/>
                  <a:gd name="connsiteX6" fmla="*/ 1136553 w 1257248"/>
                  <a:gd name="connsiteY6" fmla="*/ 628624 h 1257248"/>
                  <a:gd name="connsiteX7" fmla="*/ 628624 w 1257248"/>
                  <a:gd name="connsiteY7" fmla="*/ 120695 h 1257248"/>
                  <a:gd name="connsiteX8" fmla="*/ 120696 w 1257248"/>
                  <a:gd name="connsiteY8" fmla="*/ 628624 h 1257248"/>
                  <a:gd name="connsiteX9" fmla="*/ 628624 w 1257248"/>
                  <a:gd name="connsiteY9" fmla="*/ 1136553 h 1257248"/>
                  <a:gd name="connsiteX10" fmla="*/ 912612 w 1257248"/>
                  <a:gd name="connsiteY10" fmla="*/ 1049807 h 1257248"/>
                  <a:gd name="connsiteX11" fmla="*/ 926553 w 1257248"/>
                  <a:gd name="connsiteY11" fmla="*/ 1038305 h 1257248"/>
                  <a:gd name="connsiteX12" fmla="*/ 1006412 w 1257248"/>
                  <a:gd name="connsiteY12" fmla="*/ 1128175 h 1257248"/>
                  <a:gd name="connsiteX13" fmla="*/ 980094 w 1257248"/>
                  <a:gd name="connsiteY13" fmla="*/ 1149889 h 1257248"/>
                  <a:gd name="connsiteX14" fmla="*/ 628624 w 1257248"/>
                  <a:gd name="connsiteY14" fmla="*/ 1257248 h 1257248"/>
                  <a:gd name="connsiteX15" fmla="*/ 0 w 1257248"/>
                  <a:gd name="connsiteY15" fmla="*/ 628624 h 1257248"/>
                  <a:gd name="connsiteX16" fmla="*/ 628624 w 1257248"/>
                  <a:gd name="connsiteY16" fmla="*/ 0 h 125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57248" h="1257248">
                    <a:moveTo>
                      <a:pt x="628624" y="0"/>
                    </a:moveTo>
                    <a:cubicBezTo>
                      <a:pt x="975804" y="0"/>
                      <a:pt x="1257248" y="281445"/>
                      <a:pt x="1257248" y="628624"/>
                    </a:cubicBezTo>
                    <a:cubicBezTo>
                      <a:pt x="1257248" y="758816"/>
                      <a:pt x="1217670" y="879765"/>
                      <a:pt x="1149889" y="980094"/>
                    </a:cubicBezTo>
                    <a:lnTo>
                      <a:pt x="1122628" y="1013135"/>
                    </a:lnTo>
                    <a:lnTo>
                      <a:pt x="1032758" y="933276"/>
                    </a:lnTo>
                    <a:lnTo>
                      <a:pt x="1049807" y="912612"/>
                    </a:lnTo>
                    <a:cubicBezTo>
                      <a:pt x="1104574" y="831546"/>
                      <a:pt x="1136553" y="733820"/>
                      <a:pt x="1136553" y="628624"/>
                    </a:cubicBezTo>
                    <a:cubicBezTo>
                      <a:pt x="1136553" y="348102"/>
                      <a:pt x="909146" y="120695"/>
                      <a:pt x="628624" y="120695"/>
                    </a:cubicBezTo>
                    <a:cubicBezTo>
                      <a:pt x="348102" y="120695"/>
                      <a:pt x="120696" y="348102"/>
                      <a:pt x="120696" y="628624"/>
                    </a:cubicBezTo>
                    <a:cubicBezTo>
                      <a:pt x="120696" y="909146"/>
                      <a:pt x="348102" y="1136553"/>
                      <a:pt x="628624" y="1136553"/>
                    </a:cubicBezTo>
                    <a:cubicBezTo>
                      <a:pt x="733820" y="1136553"/>
                      <a:pt x="831546" y="1104574"/>
                      <a:pt x="912612" y="1049807"/>
                    </a:cubicBezTo>
                    <a:lnTo>
                      <a:pt x="926553" y="1038305"/>
                    </a:lnTo>
                    <a:lnTo>
                      <a:pt x="1006412" y="1128175"/>
                    </a:lnTo>
                    <a:lnTo>
                      <a:pt x="980094" y="1149889"/>
                    </a:lnTo>
                    <a:cubicBezTo>
                      <a:pt x="879765" y="1217670"/>
                      <a:pt x="758817" y="1257248"/>
                      <a:pt x="628624" y="1257248"/>
                    </a:cubicBezTo>
                    <a:cubicBezTo>
                      <a:pt x="281445" y="1257248"/>
                      <a:pt x="0" y="975804"/>
                      <a:pt x="0" y="628624"/>
                    </a:cubicBezTo>
                    <a:cubicBezTo>
                      <a:pt x="0" y="281445"/>
                      <a:pt x="281445" y="0"/>
                      <a:pt x="62862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2A0E6F2A-99AD-7F4F-909A-549CA266197D}"/>
                  </a:ext>
                </a:extLst>
              </p:cNvPr>
              <p:cNvSpPr/>
              <p:nvPr/>
            </p:nvSpPr>
            <p:spPr>
              <a:xfrm>
                <a:off x="4861573" y="2934730"/>
                <a:ext cx="140584" cy="244494"/>
              </a:xfrm>
              <a:custGeom>
                <a:avLst/>
                <a:gdLst>
                  <a:gd name="connsiteX0" fmla="*/ 142103 w 284206"/>
                  <a:gd name="connsiteY0" fmla="*/ 0 h 494271"/>
                  <a:gd name="connsiteX1" fmla="*/ 284206 w 284206"/>
                  <a:gd name="connsiteY1" fmla="*/ 142103 h 494271"/>
                  <a:gd name="connsiteX2" fmla="*/ 242585 w 284206"/>
                  <a:gd name="connsiteY2" fmla="*/ 242585 h 494271"/>
                  <a:gd name="connsiteX3" fmla="*/ 208958 w 284206"/>
                  <a:gd name="connsiteY3" fmla="*/ 265257 h 494271"/>
                  <a:gd name="connsiteX4" fmla="*/ 284206 w 284206"/>
                  <a:gd name="connsiteY4" fmla="*/ 494271 h 494271"/>
                  <a:gd name="connsiteX5" fmla="*/ 0 w 284206"/>
                  <a:gd name="connsiteY5" fmla="*/ 494271 h 494271"/>
                  <a:gd name="connsiteX6" fmla="*/ 75248 w 284206"/>
                  <a:gd name="connsiteY6" fmla="*/ 265257 h 494271"/>
                  <a:gd name="connsiteX7" fmla="*/ 41621 w 284206"/>
                  <a:gd name="connsiteY7" fmla="*/ 242585 h 494271"/>
                  <a:gd name="connsiteX8" fmla="*/ 0 w 284206"/>
                  <a:gd name="connsiteY8" fmla="*/ 142103 h 494271"/>
                  <a:gd name="connsiteX9" fmla="*/ 142103 w 284206"/>
                  <a:gd name="connsiteY9" fmla="*/ 0 h 494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4206" h="494271">
                    <a:moveTo>
                      <a:pt x="142103" y="0"/>
                    </a:moveTo>
                    <a:cubicBezTo>
                      <a:pt x="220584" y="0"/>
                      <a:pt x="284206" y="63622"/>
                      <a:pt x="284206" y="142103"/>
                    </a:cubicBezTo>
                    <a:cubicBezTo>
                      <a:pt x="284206" y="181344"/>
                      <a:pt x="268301" y="216869"/>
                      <a:pt x="242585" y="242585"/>
                    </a:cubicBezTo>
                    <a:lnTo>
                      <a:pt x="208958" y="265257"/>
                    </a:lnTo>
                    <a:lnTo>
                      <a:pt x="284206" y="494271"/>
                    </a:lnTo>
                    <a:lnTo>
                      <a:pt x="0" y="494271"/>
                    </a:lnTo>
                    <a:lnTo>
                      <a:pt x="75248" y="265257"/>
                    </a:lnTo>
                    <a:lnTo>
                      <a:pt x="41621" y="242585"/>
                    </a:lnTo>
                    <a:cubicBezTo>
                      <a:pt x="15906" y="216869"/>
                      <a:pt x="0" y="181344"/>
                      <a:pt x="0" y="142103"/>
                    </a:cubicBezTo>
                    <a:cubicBezTo>
                      <a:pt x="0" y="63622"/>
                      <a:pt x="63622" y="0"/>
                      <a:pt x="142103" y="0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4" name="Group 73"/>
          <p:cNvGrpSpPr/>
          <p:nvPr/>
        </p:nvGrpSpPr>
        <p:grpSpPr>
          <a:xfrm>
            <a:off x="1792664" y="3547397"/>
            <a:ext cx="4280339" cy="987982"/>
            <a:chOff x="1792664" y="3527192"/>
            <a:chExt cx="4280339" cy="987982"/>
          </a:xfrm>
        </p:grpSpPr>
        <p:sp>
          <p:nvSpPr>
            <p:cNvPr id="63" name="Rectangle 62"/>
            <p:cNvSpPr/>
            <p:nvPr/>
          </p:nvSpPr>
          <p:spPr>
            <a:xfrm>
              <a:off x="1792664" y="3527192"/>
              <a:ext cx="1725152" cy="46166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r>
                <a:rPr lang="en-US" sz="2400" dirty="0">
                  <a:solidFill>
                    <a:schemeClr val="accent6"/>
                  </a:solidFill>
                </a:rPr>
                <a:t>Consistent</a:t>
              </a:r>
              <a:r>
                <a:rPr lang="en-US" sz="2400" dirty="0" smtClean="0">
                  <a:solidFill>
                    <a:schemeClr val="accent6"/>
                  </a:solidFill>
                </a:rPr>
                <a:t>.</a:t>
              </a:r>
              <a:endParaRPr lang="en-US" sz="2400" dirty="0">
                <a:solidFill>
                  <a:schemeClr val="accent6"/>
                </a:solidFill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792664" y="3991954"/>
              <a:ext cx="42803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Pre-configured, pre-authorized virtual infrastructure </a:t>
              </a:r>
              <a:br>
                <a:rPr 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r>
                <a:rPr 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as Platform as a Service (PaaS)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1792664" y="5288340"/>
            <a:ext cx="4052648" cy="984885"/>
            <a:chOff x="1792664" y="5288340"/>
            <a:chExt cx="4052648" cy="984885"/>
          </a:xfrm>
        </p:grpSpPr>
        <p:sp>
          <p:nvSpPr>
            <p:cNvPr id="64" name="Rectangle 63"/>
            <p:cNvSpPr/>
            <p:nvPr/>
          </p:nvSpPr>
          <p:spPr>
            <a:xfrm>
              <a:off x="1792664" y="5288340"/>
              <a:ext cx="1245854" cy="46166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r>
                <a:rPr lang="en-US" sz="2400" dirty="0" smtClean="0">
                  <a:solidFill>
                    <a:schemeClr val="accent6"/>
                  </a:solidFill>
                </a:rPr>
                <a:t>Secure</a:t>
              </a:r>
              <a:r>
                <a:rPr lang="en-US" sz="2400" dirty="0">
                  <a:solidFill>
                    <a:schemeClr val="accent6"/>
                  </a:solidFill>
                </a:rPr>
                <a:t>.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792664" y="5750005"/>
              <a:ext cx="405264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Leverages CSP managed security services over </a:t>
              </a:r>
              <a:br>
                <a:rPr 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r>
                <a:rPr 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traditional data center tooling</a:t>
              </a: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9787489" y="3346091"/>
            <a:ext cx="1441034" cy="1439981"/>
            <a:chOff x="9787489" y="3508332"/>
            <a:chExt cx="1441034" cy="1439981"/>
          </a:xfrm>
          <a:effectLst>
            <a:outerShdw blurRad="63500" sx="102000" sy="102000" algn="ctr" rotWithShape="0">
              <a:prstClr val="black">
                <a:alpha val="70000"/>
              </a:prstClr>
            </a:outerShdw>
          </a:effectLst>
        </p:grpSpPr>
        <p:grpSp>
          <p:nvGrpSpPr>
            <p:cNvPr id="48" name="Group 47"/>
            <p:cNvGrpSpPr/>
            <p:nvPr/>
          </p:nvGrpSpPr>
          <p:grpSpPr>
            <a:xfrm>
              <a:off x="9787489" y="3508332"/>
              <a:ext cx="1441034" cy="1439981"/>
              <a:chOff x="3986939" y="1989019"/>
              <a:chExt cx="3727343" cy="3724620"/>
            </a:xfrm>
          </p:grpSpPr>
          <p:grpSp>
            <p:nvGrpSpPr>
              <p:cNvPr id="40" name="Group 39"/>
              <p:cNvGrpSpPr/>
              <p:nvPr/>
            </p:nvGrpSpPr>
            <p:grpSpPr>
              <a:xfrm>
                <a:off x="4199891" y="1989019"/>
                <a:ext cx="3294723" cy="1115474"/>
                <a:chOff x="4203249" y="1989019"/>
                <a:chExt cx="3294723" cy="1115474"/>
              </a:xfrm>
            </p:grpSpPr>
            <p:sp>
              <p:nvSpPr>
                <p:cNvPr id="20" name="Freeform 19"/>
                <p:cNvSpPr/>
                <p:nvPr/>
              </p:nvSpPr>
              <p:spPr>
                <a:xfrm>
                  <a:off x="4203249" y="1989019"/>
                  <a:ext cx="1620405" cy="1115474"/>
                </a:xfrm>
                <a:custGeom>
                  <a:avLst/>
                  <a:gdLst>
                    <a:gd name="connsiteX0" fmla="*/ 1620405 w 1620405"/>
                    <a:gd name="connsiteY0" fmla="*/ 0 h 1115474"/>
                    <a:gd name="connsiteX1" fmla="*/ 1586204 w 1620405"/>
                    <a:gd name="connsiteY1" fmla="*/ 331066 h 1115474"/>
                    <a:gd name="connsiteX2" fmla="*/ 1490485 w 1620405"/>
                    <a:gd name="connsiteY2" fmla="*/ 335900 h 1115474"/>
                    <a:gd name="connsiteX3" fmla="*/ 375070 w 1620405"/>
                    <a:gd name="connsiteY3" fmla="*/ 1004450 h 1115474"/>
                    <a:gd name="connsiteX4" fmla="*/ 307622 w 1620405"/>
                    <a:gd name="connsiteY4" fmla="*/ 1115474 h 1115474"/>
                    <a:gd name="connsiteX5" fmla="*/ 0 w 1620405"/>
                    <a:gd name="connsiteY5" fmla="*/ 991881 h 1115474"/>
                    <a:gd name="connsiteX6" fmla="*/ 8626 w 1620405"/>
                    <a:gd name="connsiteY6" fmla="*/ 973974 h 1115474"/>
                    <a:gd name="connsiteX7" fmla="*/ 1456812 w 1620405"/>
                    <a:gd name="connsiteY7" fmla="*/ 8261 h 1115474"/>
                    <a:gd name="connsiteX8" fmla="*/ 1620405 w 1620405"/>
                    <a:gd name="connsiteY8" fmla="*/ 0 h 1115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20405" h="1115474">
                      <a:moveTo>
                        <a:pt x="1620405" y="0"/>
                      </a:moveTo>
                      <a:lnTo>
                        <a:pt x="1586204" y="331066"/>
                      </a:lnTo>
                      <a:lnTo>
                        <a:pt x="1490485" y="335900"/>
                      </a:lnTo>
                      <a:cubicBezTo>
                        <a:pt x="1026268" y="383044"/>
                        <a:pt x="623228" y="637129"/>
                        <a:pt x="375070" y="1004450"/>
                      </a:cubicBezTo>
                      <a:lnTo>
                        <a:pt x="307622" y="1115474"/>
                      </a:lnTo>
                      <a:lnTo>
                        <a:pt x="0" y="991881"/>
                      </a:lnTo>
                      <a:lnTo>
                        <a:pt x="8626" y="973974"/>
                      </a:lnTo>
                      <a:cubicBezTo>
                        <a:pt x="295529" y="445835"/>
                        <a:pt x="830301" y="71887"/>
                        <a:pt x="1456812" y="8261"/>
                      </a:cubicBezTo>
                      <a:lnTo>
                        <a:pt x="1620405" y="0"/>
                      </a:lnTo>
                      <a:close/>
                    </a:path>
                  </a:pathLst>
                </a:cu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Freeform 18"/>
                <p:cNvSpPr/>
                <p:nvPr/>
              </p:nvSpPr>
              <p:spPr>
                <a:xfrm>
                  <a:off x="5877568" y="1989019"/>
                  <a:ext cx="1620404" cy="1115474"/>
                </a:xfrm>
                <a:custGeom>
                  <a:avLst/>
                  <a:gdLst>
                    <a:gd name="connsiteX0" fmla="*/ 0 w 1620404"/>
                    <a:gd name="connsiteY0" fmla="*/ 0 h 1115474"/>
                    <a:gd name="connsiteX1" fmla="*/ 163592 w 1620404"/>
                    <a:gd name="connsiteY1" fmla="*/ 8261 h 1115474"/>
                    <a:gd name="connsiteX2" fmla="*/ 1611778 w 1620404"/>
                    <a:gd name="connsiteY2" fmla="*/ 973974 h 1115474"/>
                    <a:gd name="connsiteX3" fmla="*/ 1620404 w 1620404"/>
                    <a:gd name="connsiteY3" fmla="*/ 991881 h 1115474"/>
                    <a:gd name="connsiteX4" fmla="*/ 1312783 w 1620404"/>
                    <a:gd name="connsiteY4" fmla="*/ 1115474 h 1115474"/>
                    <a:gd name="connsiteX5" fmla="*/ 1245334 w 1620404"/>
                    <a:gd name="connsiteY5" fmla="*/ 1004450 h 1115474"/>
                    <a:gd name="connsiteX6" fmla="*/ 129919 w 1620404"/>
                    <a:gd name="connsiteY6" fmla="*/ 335900 h 1115474"/>
                    <a:gd name="connsiteX7" fmla="*/ 34200 w 1620404"/>
                    <a:gd name="connsiteY7" fmla="*/ 331066 h 1115474"/>
                    <a:gd name="connsiteX8" fmla="*/ 0 w 1620404"/>
                    <a:gd name="connsiteY8" fmla="*/ 0 h 1115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20404" h="1115474">
                      <a:moveTo>
                        <a:pt x="0" y="0"/>
                      </a:moveTo>
                      <a:lnTo>
                        <a:pt x="163592" y="8261"/>
                      </a:lnTo>
                      <a:cubicBezTo>
                        <a:pt x="790103" y="71887"/>
                        <a:pt x="1324876" y="445835"/>
                        <a:pt x="1611778" y="973974"/>
                      </a:cubicBezTo>
                      <a:lnTo>
                        <a:pt x="1620404" y="991881"/>
                      </a:lnTo>
                      <a:lnTo>
                        <a:pt x="1312783" y="1115474"/>
                      </a:lnTo>
                      <a:lnTo>
                        <a:pt x="1245334" y="1004450"/>
                      </a:lnTo>
                      <a:cubicBezTo>
                        <a:pt x="997177" y="637129"/>
                        <a:pt x="594136" y="383044"/>
                        <a:pt x="129919" y="335900"/>
                      </a:cubicBezTo>
                      <a:lnTo>
                        <a:pt x="34200" y="3310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5" name="Freeform 14"/>
              <p:cNvSpPr/>
              <p:nvPr/>
            </p:nvSpPr>
            <p:spPr>
              <a:xfrm>
                <a:off x="3986939" y="3057127"/>
                <a:ext cx="461968" cy="1588404"/>
              </a:xfrm>
              <a:custGeom>
                <a:avLst/>
                <a:gdLst>
                  <a:gd name="connsiteX0" fmla="*/ 179589 w 461968"/>
                  <a:gd name="connsiteY0" fmla="*/ 0 h 1588404"/>
                  <a:gd name="connsiteX1" fmla="*/ 461968 w 461968"/>
                  <a:gd name="connsiteY1" fmla="*/ 171949 h 1588404"/>
                  <a:gd name="connsiteX2" fmla="*/ 449914 w 461968"/>
                  <a:gd name="connsiteY2" fmla="*/ 196971 h 1588404"/>
                  <a:gd name="connsiteX3" fmla="*/ 329339 w 461968"/>
                  <a:gd name="connsiteY3" fmla="*/ 794202 h 1588404"/>
                  <a:gd name="connsiteX4" fmla="*/ 449914 w 461968"/>
                  <a:gd name="connsiteY4" fmla="*/ 1391433 h 1588404"/>
                  <a:gd name="connsiteX5" fmla="*/ 461968 w 461968"/>
                  <a:gd name="connsiteY5" fmla="*/ 1416455 h 1588404"/>
                  <a:gd name="connsiteX6" fmla="*/ 179589 w 461968"/>
                  <a:gd name="connsiteY6" fmla="*/ 1588404 h 1588404"/>
                  <a:gd name="connsiteX7" fmla="*/ 146457 w 461968"/>
                  <a:gd name="connsiteY7" fmla="*/ 1519627 h 1588404"/>
                  <a:gd name="connsiteX8" fmla="*/ 0 w 461968"/>
                  <a:gd name="connsiteY8" fmla="*/ 794202 h 1588404"/>
                  <a:gd name="connsiteX9" fmla="*/ 146457 w 461968"/>
                  <a:gd name="connsiteY9" fmla="*/ 68777 h 1588404"/>
                  <a:gd name="connsiteX10" fmla="*/ 179589 w 461968"/>
                  <a:gd name="connsiteY10" fmla="*/ 0 h 1588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1968" h="1588404">
                    <a:moveTo>
                      <a:pt x="179589" y="0"/>
                    </a:moveTo>
                    <a:lnTo>
                      <a:pt x="461968" y="171949"/>
                    </a:lnTo>
                    <a:lnTo>
                      <a:pt x="449914" y="196971"/>
                    </a:lnTo>
                    <a:cubicBezTo>
                      <a:pt x="372273" y="380536"/>
                      <a:pt x="329339" y="582355"/>
                      <a:pt x="329339" y="794202"/>
                    </a:cubicBezTo>
                    <a:cubicBezTo>
                      <a:pt x="329339" y="1006049"/>
                      <a:pt x="372273" y="1207868"/>
                      <a:pt x="449914" y="1391433"/>
                    </a:cubicBezTo>
                    <a:lnTo>
                      <a:pt x="461968" y="1416455"/>
                    </a:lnTo>
                    <a:lnTo>
                      <a:pt x="179589" y="1588404"/>
                    </a:lnTo>
                    <a:lnTo>
                      <a:pt x="146457" y="1519627"/>
                    </a:lnTo>
                    <a:cubicBezTo>
                      <a:pt x="52150" y="1296661"/>
                      <a:pt x="0" y="1051521"/>
                      <a:pt x="0" y="794202"/>
                    </a:cubicBezTo>
                    <a:cubicBezTo>
                      <a:pt x="0" y="536883"/>
                      <a:pt x="52150" y="291744"/>
                      <a:pt x="146457" y="68777"/>
                    </a:cubicBezTo>
                    <a:lnTo>
                      <a:pt x="179589" y="0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reeform 13"/>
              <p:cNvSpPr/>
              <p:nvPr/>
            </p:nvSpPr>
            <p:spPr>
              <a:xfrm>
                <a:off x="7252315" y="3057127"/>
                <a:ext cx="461967" cy="1588404"/>
              </a:xfrm>
              <a:custGeom>
                <a:avLst/>
                <a:gdLst>
                  <a:gd name="connsiteX0" fmla="*/ 282379 w 461967"/>
                  <a:gd name="connsiteY0" fmla="*/ 0 h 1588404"/>
                  <a:gd name="connsiteX1" fmla="*/ 315510 w 461967"/>
                  <a:gd name="connsiteY1" fmla="*/ 68777 h 1588404"/>
                  <a:gd name="connsiteX2" fmla="*/ 461967 w 461967"/>
                  <a:gd name="connsiteY2" fmla="*/ 794202 h 1588404"/>
                  <a:gd name="connsiteX3" fmla="*/ 315510 w 461967"/>
                  <a:gd name="connsiteY3" fmla="*/ 1519627 h 1588404"/>
                  <a:gd name="connsiteX4" fmla="*/ 282379 w 461967"/>
                  <a:gd name="connsiteY4" fmla="*/ 1588404 h 1588404"/>
                  <a:gd name="connsiteX5" fmla="*/ 0 w 461967"/>
                  <a:gd name="connsiteY5" fmla="*/ 1416455 h 1588404"/>
                  <a:gd name="connsiteX6" fmla="*/ 12053 w 461967"/>
                  <a:gd name="connsiteY6" fmla="*/ 1391433 h 1588404"/>
                  <a:gd name="connsiteX7" fmla="*/ 132628 w 461967"/>
                  <a:gd name="connsiteY7" fmla="*/ 794202 h 1588404"/>
                  <a:gd name="connsiteX8" fmla="*/ 12053 w 461967"/>
                  <a:gd name="connsiteY8" fmla="*/ 196971 h 1588404"/>
                  <a:gd name="connsiteX9" fmla="*/ 0 w 461967"/>
                  <a:gd name="connsiteY9" fmla="*/ 171949 h 1588404"/>
                  <a:gd name="connsiteX10" fmla="*/ 282379 w 461967"/>
                  <a:gd name="connsiteY10" fmla="*/ 0 h 1588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1967" h="1588404">
                    <a:moveTo>
                      <a:pt x="282379" y="0"/>
                    </a:moveTo>
                    <a:lnTo>
                      <a:pt x="315510" y="68777"/>
                    </a:lnTo>
                    <a:cubicBezTo>
                      <a:pt x="409818" y="291744"/>
                      <a:pt x="461967" y="536883"/>
                      <a:pt x="461967" y="794202"/>
                    </a:cubicBezTo>
                    <a:cubicBezTo>
                      <a:pt x="461967" y="1051521"/>
                      <a:pt x="409818" y="1296661"/>
                      <a:pt x="315510" y="1519627"/>
                    </a:cubicBezTo>
                    <a:lnTo>
                      <a:pt x="282379" y="1588404"/>
                    </a:lnTo>
                    <a:lnTo>
                      <a:pt x="0" y="1416455"/>
                    </a:lnTo>
                    <a:lnTo>
                      <a:pt x="12053" y="1391433"/>
                    </a:lnTo>
                    <a:cubicBezTo>
                      <a:pt x="89694" y="1207868"/>
                      <a:pt x="132628" y="1006049"/>
                      <a:pt x="132628" y="794202"/>
                    </a:cubicBezTo>
                    <a:cubicBezTo>
                      <a:pt x="132628" y="582355"/>
                      <a:pt x="89694" y="380536"/>
                      <a:pt x="12053" y="196971"/>
                    </a:cubicBezTo>
                    <a:lnTo>
                      <a:pt x="0" y="171949"/>
                    </a:lnTo>
                    <a:lnTo>
                      <a:pt x="28237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reeform 12"/>
              <p:cNvSpPr/>
              <p:nvPr/>
            </p:nvSpPr>
            <p:spPr>
              <a:xfrm>
                <a:off x="4203249" y="4598165"/>
                <a:ext cx="1620405" cy="1115474"/>
              </a:xfrm>
              <a:custGeom>
                <a:avLst/>
                <a:gdLst>
                  <a:gd name="connsiteX0" fmla="*/ 307622 w 1620405"/>
                  <a:gd name="connsiteY0" fmla="*/ 0 h 1115474"/>
                  <a:gd name="connsiteX1" fmla="*/ 375070 w 1620405"/>
                  <a:gd name="connsiteY1" fmla="*/ 111024 h 1115474"/>
                  <a:gd name="connsiteX2" fmla="*/ 1490485 w 1620405"/>
                  <a:gd name="connsiteY2" fmla="*/ 779574 h 1115474"/>
                  <a:gd name="connsiteX3" fmla="*/ 1586204 w 1620405"/>
                  <a:gd name="connsiteY3" fmla="*/ 784408 h 1115474"/>
                  <a:gd name="connsiteX4" fmla="*/ 1620405 w 1620405"/>
                  <a:gd name="connsiteY4" fmla="*/ 1115474 h 1115474"/>
                  <a:gd name="connsiteX5" fmla="*/ 1456812 w 1620405"/>
                  <a:gd name="connsiteY5" fmla="*/ 1107213 h 1115474"/>
                  <a:gd name="connsiteX6" fmla="*/ 8626 w 1620405"/>
                  <a:gd name="connsiteY6" fmla="*/ 141500 h 1115474"/>
                  <a:gd name="connsiteX7" fmla="*/ 0 w 1620405"/>
                  <a:gd name="connsiteY7" fmla="*/ 123593 h 1115474"/>
                  <a:gd name="connsiteX8" fmla="*/ 307622 w 1620405"/>
                  <a:gd name="connsiteY8" fmla="*/ 0 h 1115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0405" h="1115474">
                    <a:moveTo>
                      <a:pt x="307622" y="0"/>
                    </a:moveTo>
                    <a:lnTo>
                      <a:pt x="375070" y="111024"/>
                    </a:lnTo>
                    <a:cubicBezTo>
                      <a:pt x="623228" y="478345"/>
                      <a:pt x="1026268" y="732431"/>
                      <a:pt x="1490485" y="779574"/>
                    </a:cubicBezTo>
                    <a:lnTo>
                      <a:pt x="1586204" y="784408"/>
                    </a:lnTo>
                    <a:lnTo>
                      <a:pt x="1620405" y="1115474"/>
                    </a:lnTo>
                    <a:lnTo>
                      <a:pt x="1456812" y="1107213"/>
                    </a:lnTo>
                    <a:cubicBezTo>
                      <a:pt x="830301" y="1043588"/>
                      <a:pt x="295529" y="669640"/>
                      <a:pt x="8626" y="141500"/>
                    </a:cubicBezTo>
                    <a:lnTo>
                      <a:pt x="0" y="123593"/>
                    </a:lnTo>
                    <a:lnTo>
                      <a:pt x="307622" y="0"/>
                    </a:ln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reeform 11"/>
              <p:cNvSpPr/>
              <p:nvPr/>
            </p:nvSpPr>
            <p:spPr>
              <a:xfrm>
                <a:off x="5877568" y="4598165"/>
                <a:ext cx="1620404" cy="1115474"/>
              </a:xfrm>
              <a:custGeom>
                <a:avLst/>
                <a:gdLst>
                  <a:gd name="connsiteX0" fmla="*/ 1312783 w 1620404"/>
                  <a:gd name="connsiteY0" fmla="*/ 0 h 1115474"/>
                  <a:gd name="connsiteX1" fmla="*/ 1620404 w 1620404"/>
                  <a:gd name="connsiteY1" fmla="*/ 123593 h 1115474"/>
                  <a:gd name="connsiteX2" fmla="*/ 1611778 w 1620404"/>
                  <a:gd name="connsiteY2" fmla="*/ 141500 h 1115474"/>
                  <a:gd name="connsiteX3" fmla="*/ 163592 w 1620404"/>
                  <a:gd name="connsiteY3" fmla="*/ 1107213 h 1115474"/>
                  <a:gd name="connsiteX4" fmla="*/ 0 w 1620404"/>
                  <a:gd name="connsiteY4" fmla="*/ 1115474 h 1115474"/>
                  <a:gd name="connsiteX5" fmla="*/ 34200 w 1620404"/>
                  <a:gd name="connsiteY5" fmla="*/ 784408 h 1115474"/>
                  <a:gd name="connsiteX6" fmla="*/ 129919 w 1620404"/>
                  <a:gd name="connsiteY6" fmla="*/ 779574 h 1115474"/>
                  <a:gd name="connsiteX7" fmla="*/ 1245334 w 1620404"/>
                  <a:gd name="connsiteY7" fmla="*/ 111024 h 1115474"/>
                  <a:gd name="connsiteX8" fmla="*/ 1312783 w 1620404"/>
                  <a:gd name="connsiteY8" fmla="*/ 0 h 1115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0404" h="1115474">
                    <a:moveTo>
                      <a:pt x="1312783" y="0"/>
                    </a:moveTo>
                    <a:lnTo>
                      <a:pt x="1620404" y="123593"/>
                    </a:lnTo>
                    <a:lnTo>
                      <a:pt x="1611778" y="141500"/>
                    </a:lnTo>
                    <a:cubicBezTo>
                      <a:pt x="1324876" y="669640"/>
                      <a:pt x="790103" y="1043588"/>
                      <a:pt x="163592" y="1107213"/>
                    </a:cubicBezTo>
                    <a:lnTo>
                      <a:pt x="0" y="1115474"/>
                    </a:lnTo>
                    <a:lnTo>
                      <a:pt x="34200" y="784408"/>
                    </a:lnTo>
                    <a:lnTo>
                      <a:pt x="129919" y="779574"/>
                    </a:lnTo>
                    <a:cubicBezTo>
                      <a:pt x="594136" y="732431"/>
                      <a:pt x="997177" y="478345"/>
                      <a:pt x="1245334" y="111024"/>
                    </a:cubicBezTo>
                    <a:lnTo>
                      <a:pt x="1312783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353B308E-9858-465A-AEAF-13A2F7ED8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0429" y="3664291"/>
              <a:ext cx="1155154" cy="1128062"/>
            </a:xfrm>
            <a:prstGeom prst="flowChartConnector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92" name="Group 91"/>
          <p:cNvGrpSpPr/>
          <p:nvPr/>
        </p:nvGrpSpPr>
        <p:grpSpPr>
          <a:xfrm>
            <a:off x="7394663" y="3338957"/>
            <a:ext cx="1276310" cy="1444353"/>
            <a:chOff x="7394663" y="3464906"/>
            <a:chExt cx="1276310" cy="1444353"/>
          </a:xfrm>
        </p:grpSpPr>
        <p:grpSp>
          <p:nvGrpSpPr>
            <p:cNvPr id="90" name="Group 89"/>
            <p:cNvGrpSpPr/>
            <p:nvPr/>
          </p:nvGrpSpPr>
          <p:grpSpPr>
            <a:xfrm>
              <a:off x="7635984" y="3464906"/>
              <a:ext cx="793668" cy="1152883"/>
              <a:chOff x="6262824" y="4100065"/>
              <a:chExt cx="1099946" cy="1597783"/>
            </a:xfrm>
          </p:grpSpPr>
          <p:sp>
            <p:nvSpPr>
              <p:cNvPr id="82" name="Freeform 81">
                <a:extLst>
                  <a:ext uri="{FF2B5EF4-FFF2-40B4-BE49-F238E27FC236}">
                    <a16:creationId xmlns:a16="http://schemas.microsoft.com/office/drawing/2014/main" id="{21FA5E4F-D70B-6C48-A82D-B85ADFE3CF3A}"/>
                  </a:ext>
                </a:extLst>
              </p:cNvPr>
              <p:cNvSpPr/>
              <p:nvPr/>
            </p:nvSpPr>
            <p:spPr>
              <a:xfrm>
                <a:off x="6262825" y="4759757"/>
                <a:ext cx="1099945" cy="324683"/>
              </a:xfrm>
              <a:custGeom>
                <a:avLst/>
                <a:gdLst>
                  <a:gd name="connsiteX0" fmla="*/ 1493689 w 2109562"/>
                  <a:gd name="connsiteY0" fmla="*/ 0 h 622703"/>
                  <a:gd name="connsiteX1" fmla="*/ 1585788 w 2109562"/>
                  <a:gd name="connsiteY1" fmla="*/ 31506 h 622703"/>
                  <a:gd name="connsiteX2" fmla="*/ 2099908 w 2109562"/>
                  <a:gd name="connsiteY2" fmla="*/ 552474 h 622703"/>
                  <a:gd name="connsiteX3" fmla="*/ 2109562 w 2109562"/>
                  <a:gd name="connsiteY3" fmla="*/ 622703 h 622703"/>
                  <a:gd name="connsiteX4" fmla="*/ 0 w 2109562"/>
                  <a:gd name="connsiteY4" fmla="*/ 622703 h 622703"/>
                  <a:gd name="connsiteX5" fmla="*/ 9655 w 2109562"/>
                  <a:gd name="connsiteY5" fmla="*/ 552474 h 622703"/>
                  <a:gd name="connsiteX6" fmla="*/ 523774 w 2109562"/>
                  <a:gd name="connsiteY6" fmla="*/ 31506 h 622703"/>
                  <a:gd name="connsiteX7" fmla="*/ 615873 w 2109562"/>
                  <a:gd name="connsiteY7" fmla="*/ 0 h 622703"/>
                  <a:gd name="connsiteX8" fmla="*/ 690710 w 2109562"/>
                  <a:gd name="connsiteY8" fmla="*/ 74177 h 622703"/>
                  <a:gd name="connsiteX9" fmla="*/ 1054781 w 2109562"/>
                  <a:gd name="connsiteY9" fmla="*/ 207775 h 622703"/>
                  <a:gd name="connsiteX10" fmla="*/ 1418852 w 2109562"/>
                  <a:gd name="connsiteY10" fmla="*/ 74177 h 622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09562" h="622703">
                    <a:moveTo>
                      <a:pt x="1493689" y="0"/>
                    </a:moveTo>
                    <a:lnTo>
                      <a:pt x="1585788" y="31506"/>
                    </a:lnTo>
                    <a:cubicBezTo>
                      <a:pt x="1846405" y="141394"/>
                      <a:pt x="2037735" y="329685"/>
                      <a:pt x="2099908" y="552474"/>
                    </a:cubicBezTo>
                    <a:lnTo>
                      <a:pt x="2109562" y="622703"/>
                    </a:lnTo>
                    <a:lnTo>
                      <a:pt x="0" y="622703"/>
                    </a:lnTo>
                    <a:lnTo>
                      <a:pt x="9655" y="552474"/>
                    </a:lnTo>
                    <a:cubicBezTo>
                      <a:pt x="71827" y="329685"/>
                      <a:pt x="263157" y="141394"/>
                      <a:pt x="523774" y="31506"/>
                    </a:cubicBezTo>
                    <a:lnTo>
                      <a:pt x="615873" y="0"/>
                    </a:lnTo>
                    <a:lnTo>
                      <a:pt x="690710" y="74177"/>
                    </a:lnTo>
                    <a:cubicBezTo>
                      <a:pt x="794636" y="158524"/>
                      <a:pt x="919921" y="207775"/>
                      <a:pt x="1054781" y="207775"/>
                    </a:cubicBezTo>
                    <a:cubicBezTo>
                      <a:pt x="1189641" y="207775"/>
                      <a:pt x="1314926" y="158524"/>
                      <a:pt x="1418852" y="74177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3" name="Freeform 82"/>
              <p:cNvSpPr/>
              <p:nvPr/>
            </p:nvSpPr>
            <p:spPr>
              <a:xfrm>
                <a:off x="6262824" y="5084440"/>
                <a:ext cx="1099946" cy="451753"/>
              </a:xfrm>
              <a:custGeom>
                <a:avLst/>
                <a:gdLst>
                  <a:gd name="connsiteX0" fmla="*/ 0 w 1099946"/>
                  <a:gd name="connsiteY0" fmla="*/ 0 h 451753"/>
                  <a:gd name="connsiteX1" fmla="*/ 1099946 w 1099946"/>
                  <a:gd name="connsiteY1" fmla="*/ 0 h 451753"/>
                  <a:gd name="connsiteX2" fmla="*/ 1099946 w 1099946"/>
                  <a:gd name="connsiteY2" fmla="*/ 451753 h 451753"/>
                  <a:gd name="connsiteX3" fmla="*/ 1099946 w 1099946"/>
                  <a:gd name="connsiteY3" fmla="*/ 451753 h 451753"/>
                  <a:gd name="connsiteX4" fmla="*/ 1099946 w 1099946"/>
                  <a:gd name="connsiteY4" fmla="*/ 329142 h 451753"/>
                  <a:gd name="connsiteX5" fmla="*/ 842255 w 1099946"/>
                  <a:gd name="connsiteY5" fmla="*/ 451753 h 451753"/>
                  <a:gd name="connsiteX6" fmla="*/ 257692 w 1099946"/>
                  <a:gd name="connsiteY6" fmla="*/ 451753 h 451753"/>
                  <a:gd name="connsiteX7" fmla="*/ 1 w 1099946"/>
                  <a:gd name="connsiteY7" fmla="*/ 329142 h 451753"/>
                  <a:gd name="connsiteX8" fmla="*/ 1 w 1099946"/>
                  <a:gd name="connsiteY8" fmla="*/ 451753 h 451753"/>
                  <a:gd name="connsiteX9" fmla="*/ 0 w 1099946"/>
                  <a:gd name="connsiteY9" fmla="*/ 451753 h 451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99946" h="451753">
                    <a:moveTo>
                      <a:pt x="0" y="0"/>
                    </a:moveTo>
                    <a:lnTo>
                      <a:pt x="1099946" y="0"/>
                    </a:lnTo>
                    <a:lnTo>
                      <a:pt x="1099946" y="451753"/>
                    </a:lnTo>
                    <a:lnTo>
                      <a:pt x="1099946" y="451753"/>
                    </a:lnTo>
                    <a:lnTo>
                      <a:pt x="1099946" y="329142"/>
                    </a:lnTo>
                    <a:lnTo>
                      <a:pt x="842255" y="451753"/>
                    </a:lnTo>
                    <a:lnTo>
                      <a:pt x="257692" y="451753"/>
                    </a:lnTo>
                    <a:lnTo>
                      <a:pt x="1" y="329142"/>
                    </a:lnTo>
                    <a:lnTo>
                      <a:pt x="1" y="451753"/>
                    </a:lnTo>
                    <a:lnTo>
                      <a:pt x="0" y="45175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ound Same Side Corner Rectangle 83"/>
              <p:cNvSpPr/>
              <p:nvPr/>
            </p:nvSpPr>
            <p:spPr>
              <a:xfrm>
                <a:off x="6329477" y="5127761"/>
                <a:ext cx="966638" cy="537648"/>
              </a:xfrm>
              <a:prstGeom prst="round2SameRect">
                <a:avLst>
                  <a:gd name="adj1" fmla="val 27122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2B038DB8-843B-9849-9D06-21BF209E345F}"/>
                  </a:ext>
                </a:extLst>
              </p:cNvPr>
              <p:cNvSpPr/>
              <p:nvPr/>
            </p:nvSpPr>
            <p:spPr>
              <a:xfrm>
                <a:off x="6513006" y="4100065"/>
                <a:ext cx="599583" cy="720298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Freeform 88"/>
              <p:cNvSpPr/>
              <p:nvPr/>
            </p:nvSpPr>
            <p:spPr>
              <a:xfrm>
                <a:off x="6355596" y="5145046"/>
                <a:ext cx="914400" cy="504642"/>
              </a:xfrm>
              <a:custGeom>
                <a:avLst/>
                <a:gdLst/>
                <a:ahLst/>
                <a:cxnLst/>
                <a:rect l="l" t="t" r="r" b="b"/>
                <a:pathLst>
                  <a:path w="914400" h="504642">
                    <a:moveTo>
                      <a:pt x="508534" y="197377"/>
                    </a:moveTo>
                    <a:lnTo>
                      <a:pt x="508534" y="217357"/>
                    </a:lnTo>
                    <a:lnTo>
                      <a:pt x="594370" y="252630"/>
                    </a:lnTo>
                    <a:lnTo>
                      <a:pt x="508534" y="288237"/>
                    </a:lnTo>
                    <a:lnTo>
                      <a:pt x="508534" y="308217"/>
                    </a:lnTo>
                    <a:lnTo>
                      <a:pt x="616918" y="261894"/>
                    </a:lnTo>
                    <a:lnTo>
                      <a:pt x="616918" y="243142"/>
                    </a:lnTo>
                    <a:close/>
                    <a:moveTo>
                      <a:pt x="416893" y="197377"/>
                    </a:moveTo>
                    <a:lnTo>
                      <a:pt x="308509" y="243142"/>
                    </a:lnTo>
                    <a:lnTo>
                      <a:pt x="308509" y="261894"/>
                    </a:lnTo>
                    <a:lnTo>
                      <a:pt x="416893" y="308217"/>
                    </a:lnTo>
                    <a:lnTo>
                      <a:pt x="416893" y="288237"/>
                    </a:lnTo>
                    <a:lnTo>
                      <a:pt x="330945" y="252630"/>
                    </a:lnTo>
                    <a:lnTo>
                      <a:pt x="416893" y="217357"/>
                    </a:lnTo>
                    <a:close/>
                    <a:moveTo>
                      <a:pt x="476796" y="167016"/>
                    </a:moveTo>
                    <a:lnTo>
                      <a:pt x="429357" y="336234"/>
                    </a:lnTo>
                    <a:lnTo>
                      <a:pt x="445542" y="336234"/>
                    </a:lnTo>
                    <a:lnTo>
                      <a:pt x="492870" y="167016"/>
                    </a:lnTo>
                    <a:close/>
                    <a:moveTo>
                      <a:pt x="124399" y="0"/>
                    </a:moveTo>
                    <a:lnTo>
                      <a:pt x="790001" y="0"/>
                    </a:lnTo>
                    <a:cubicBezTo>
                      <a:pt x="858705" y="0"/>
                      <a:pt x="914400" y="55695"/>
                      <a:pt x="914400" y="124399"/>
                    </a:cubicBezTo>
                    <a:lnTo>
                      <a:pt x="914400" y="504642"/>
                    </a:lnTo>
                    <a:lnTo>
                      <a:pt x="0" y="504642"/>
                    </a:lnTo>
                    <a:lnTo>
                      <a:pt x="0" y="124399"/>
                    </a:lnTo>
                    <a:cubicBezTo>
                      <a:pt x="0" y="55695"/>
                      <a:pt x="55695" y="0"/>
                      <a:pt x="124399" y="0"/>
                    </a:cubicBezTo>
                    <a:close/>
                  </a:path>
                </a:pathLst>
              </a:custGeom>
              <a:solidFill>
                <a:srgbClr val="0023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ound Same Side Corner Rectangle 86"/>
              <p:cNvSpPr/>
              <p:nvPr/>
            </p:nvSpPr>
            <p:spPr>
              <a:xfrm rot="10800000">
                <a:off x="6262824" y="5642850"/>
                <a:ext cx="1099946" cy="54998"/>
              </a:xfrm>
              <a:prstGeom prst="round2SameRect">
                <a:avLst>
                  <a:gd name="adj1" fmla="val 27122"/>
                  <a:gd name="adj2" fmla="val 0"/>
                </a:avLst>
              </a:prstGeom>
              <a:solidFill>
                <a:srgbClr val="0023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1" name="TextBox 90"/>
            <p:cNvSpPr txBox="1"/>
            <p:nvPr/>
          </p:nvSpPr>
          <p:spPr>
            <a:xfrm>
              <a:off x="7394663" y="4632260"/>
              <a:ext cx="12763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Mission Owners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06" name="Freeform 105">
            <a:extLst>
              <a:ext uri="{FF2B5EF4-FFF2-40B4-BE49-F238E27FC236}">
                <a16:creationId xmlns:a16="http://schemas.microsoft.com/office/drawing/2014/main" id="{D4070C5E-EBAD-8B4F-B099-BF1F18B47559}"/>
              </a:ext>
            </a:extLst>
          </p:cNvPr>
          <p:cNvSpPr/>
          <p:nvPr/>
        </p:nvSpPr>
        <p:spPr>
          <a:xfrm rot="9234481">
            <a:off x="805468" y="5756375"/>
            <a:ext cx="570514" cy="259921"/>
          </a:xfrm>
          <a:custGeom>
            <a:avLst/>
            <a:gdLst>
              <a:gd name="connsiteX0" fmla="*/ 158399 w 1233889"/>
              <a:gd name="connsiteY0" fmla="*/ 341297 h 562149"/>
              <a:gd name="connsiteX1" fmla="*/ 222348 w 1233889"/>
              <a:gd name="connsiteY1" fmla="*/ 281075 h 562149"/>
              <a:gd name="connsiteX2" fmla="*/ 158399 w 1233889"/>
              <a:gd name="connsiteY2" fmla="*/ 220854 h 562149"/>
              <a:gd name="connsiteX3" fmla="*/ 94450 w 1233889"/>
              <a:gd name="connsiteY3" fmla="*/ 281075 h 562149"/>
              <a:gd name="connsiteX4" fmla="*/ 158399 w 1233889"/>
              <a:gd name="connsiteY4" fmla="*/ 341297 h 562149"/>
              <a:gd name="connsiteX5" fmla="*/ 298472 w 1233889"/>
              <a:gd name="connsiteY5" fmla="*/ 562149 h 562149"/>
              <a:gd name="connsiteX6" fmla="*/ 0 w 1233889"/>
              <a:gd name="connsiteY6" fmla="*/ 281075 h 562149"/>
              <a:gd name="connsiteX7" fmla="*/ 298472 w 1233889"/>
              <a:gd name="connsiteY7" fmla="*/ 0 h 562149"/>
              <a:gd name="connsiteX8" fmla="*/ 573489 w 1233889"/>
              <a:gd name="connsiteY8" fmla="*/ 171668 h 562149"/>
              <a:gd name="connsiteX9" fmla="*/ 577379 w 1233889"/>
              <a:gd name="connsiteY9" fmla="*/ 189815 h 562149"/>
              <a:gd name="connsiteX10" fmla="*/ 667506 w 1233889"/>
              <a:gd name="connsiteY10" fmla="*/ 148792 h 562149"/>
              <a:gd name="connsiteX11" fmla="*/ 787081 w 1233889"/>
              <a:gd name="connsiteY11" fmla="*/ 203218 h 562149"/>
              <a:gd name="connsiteX12" fmla="*/ 823838 w 1233889"/>
              <a:gd name="connsiteY12" fmla="*/ 203218 h 562149"/>
              <a:gd name="connsiteX13" fmla="*/ 881830 w 1233889"/>
              <a:gd name="connsiteY13" fmla="*/ 148792 h 562149"/>
              <a:gd name="connsiteX14" fmla="*/ 939822 w 1233889"/>
              <a:gd name="connsiteY14" fmla="*/ 203218 h 562149"/>
              <a:gd name="connsiteX15" fmla="*/ 1036684 w 1233889"/>
              <a:gd name="connsiteY15" fmla="*/ 203218 h 562149"/>
              <a:gd name="connsiteX16" fmla="*/ 1099443 w 1233889"/>
              <a:gd name="connsiteY16" fmla="*/ 140459 h 562149"/>
              <a:gd name="connsiteX17" fmla="*/ 1233889 w 1233889"/>
              <a:gd name="connsiteY17" fmla="*/ 274904 h 562149"/>
              <a:gd name="connsiteX18" fmla="*/ 1101450 w 1233889"/>
              <a:gd name="connsiteY18" fmla="*/ 407343 h 562149"/>
              <a:gd name="connsiteX19" fmla="*/ 1101450 w 1233889"/>
              <a:gd name="connsiteY19" fmla="*/ 410740 h 562149"/>
              <a:gd name="connsiteX20" fmla="*/ 558984 w 1233889"/>
              <a:gd name="connsiteY20" fmla="*/ 410740 h 562149"/>
              <a:gd name="connsiteX21" fmla="*/ 509524 w 1233889"/>
              <a:gd name="connsiteY21" fmla="*/ 479824 h 562149"/>
              <a:gd name="connsiteX22" fmla="*/ 298472 w 1233889"/>
              <a:gd name="connsiteY22" fmla="*/ 562149 h 56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33889" h="562149">
                <a:moveTo>
                  <a:pt x="158399" y="341297"/>
                </a:moveTo>
                <a:cubicBezTo>
                  <a:pt x="193717" y="341297"/>
                  <a:pt x="222348" y="314335"/>
                  <a:pt x="222348" y="281075"/>
                </a:cubicBezTo>
                <a:cubicBezTo>
                  <a:pt x="222348" y="247816"/>
                  <a:pt x="193717" y="220854"/>
                  <a:pt x="158399" y="220854"/>
                </a:cubicBezTo>
                <a:cubicBezTo>
                  <a:pt x="123081" y="220854"/>
                  <a:pt x="94450" y="247816"/>
                  <a:pt x="94450" y="281075"/>
                </a:cubicBezTo>
                <a:cubicBezTo>
                  <a:pt x="94450" y="314335"/>
                  <a:pt x="123081" y="341297"/>
                  <a:pt x="158399" y="341297"/>
                </a:cubicBezTo>
                <a:close/>
                <a:moveTo>
                  <a:pt x="298472" y="562149"/>
                </a:moveTo>
                <a:cubicBezTo>
                  <a:pt x="133630" y="562149"/>
                  <a:pt x="0" y="436308"/>
                  <a:pt x="0" y="281075"/>
                </a:cubicBezTo>
                <a:cubicBezTo>
                  <a:pt x="0" y="125841"/>
                  <a:pt x="133630" y="0"/>
                  <a:pt x="298472" y="0"/>
                </a:cubicBezTo>
                <a:cubicBezTo>
                  <a:pt x="422103" y="0"/>
                  <a:pt x="528178" y="70786"/>
                  <a:pt x="573489" y="171668"/>
                </a:cubicBezTo>
                <a:lnTo>
                  <a:pt x="577379" y="189815"/>
                </a:lnTo>
                <a:lnTo>
                  <a:pt x="667506" y="148792"/>
                </a:lnTo>
                <a:lnTo>
                  <a:pt x="787081" y="203218"/>
                </a:lnTo>
                <a:lnTo>
                  <a:pt x="823838" y="203218"/>
                </a:lnTo>
                <a:lnTo>
                  <a:pt x="881830" y="148792"/>
                </a:lnTo>
                <a:lnTo>
                  <a:pt x="939822" y="203218"/>
                </a:lnTo>
                <a:lnTo>
                  <a:pt x="1036684" y="203218"/>
                </a:lnTo>
                <a:lnTo>
                  <a:pt x="1099443" y="140459"/>
                </a:lnTo>
                <a:lnTo>
                  <a:pt x="1233889" y="274904"/>
                </a:lnTo>
                <a:lnTo>
                  <a:pt x="1101450" y="407343"/>
                </a:lnTo>
                <a:lnTo>
                  <a:pt x="1101450" y="410740"/>
                </a:lnTo>
                <a:lnTo>
                  <a:pt x="558984" y="410740"/>
                </a:lnTo>
                <a:lnTo>
                  <a:pt x="509524" y="479824"/>
                </a:lnTo>
                <a:cubicBezTo>
                  <a:pt x="455511" y="530689"/>
                  <a:pt x="380893" y="562149"/>
                  <a:pt x="298472" y="56214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94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Push Button; Get Secure Cloud Environment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03DF8-EEEC-44F9-9340-B88C69386107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2851" y="1283998"/>
            <a:ext cx="8238497" cy="52200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9153" y="3570861"/>
            <a:ext cx="23519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IaC</a:t>
            </a:r>
            <a:r>
              <a:rPr lang="en-US" dirty="0" smtClean="0"/>
              <a:t> </a:t>
            </a:r>
            <a:r>
              <a:rPr lang="en-US" dirty="0"/>
              <a:t>helps customers </a:t>
            </a:r>
            <a:endParaRPr lang="en-US" dirty="0" smtClean="0"/>
          </a:p>
          <a:p>
            <a:pPr algn="ctr"/>
            <a:r>
              <a:rPr lang="en-US" u="sng" dirty="0" smtClean="0"/>
              <a:t>adopt </a:t>
            </a:r>
            <a:r>
              <a:rPr lang="en-US" u="sng" dirty="0"/>
              <a:t>cloud faster</a:t>
            </a:r>
            <a:endParaRPr lang="en-US" dirty="0"/>
          </a:p>
        </p:txBody>
      </p:sp>
      <p:sp>
        <p:nvSpPr>
          <p:cNvPr id="9" name="Left Brace 8"/>
          <p:cNvSpPr/>
          <p:nvPr/>
        </p:nvSpPr>
        <p:spPr>
          <a:xfrm>
            <a:off x="2611877" y="1430497"/>
            <a:ext cx="379378" cy="4927060"/>
          </a:xfrm>
          <a:prstGeom prst="leftBrac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71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06893B6-3173-D640-96D3-7D5E7404E3D6}"/>
              </a:ext>
            </a:extLst>
          </p:cNvPr>
          <p:cNvGrpSpPr/>
          <p:nvPr/>
        </p:nvGrpSpPr>
        <p:grpSpPr>
          <a:xfrm>
            <a:off x="5353309" y="2551361"/>
            <a:ext cx="1262613" cy="1734020"/>
            <a:chOff x="4584357" y="2443602"/>
            <a:chExt cx="695016" cy="954506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EEAE2A1A-17D7-6145-A0B9-F768F3E1D859}"/>
                </a:ext>
              </a:extLst>
            </p:cNvPr>
            <p:cNvSpPr/>
            <p:nvPr/>
          </p:nvSpPr>
          <p:spPr>
            <a:xfrm rot="10800000">
              <a:off x="4584357" y="2879124"/>
              <a:ext cx="695016" cy="518984"/>
            </a:xfrm>
            <a:custGeom>
              <a:avLst/>
              <a:gdLst>
                <a:gd name="connsiteX0" fmla="*/ 858793 w 914400"/>
                <a:gd name="connsiteY0" fmla="*/ 945293 h 945293"/>
                <a:gd name="connsiteX1" fmla="*/ 55607 w 914400"/>
                <a:gd name="connsiteY1" fmla="*/ 945293 h 945293"/>
                <a:gd name="connsiteX2" fmla="*/ 0 w 914400"/>
                <a:gd name="connsiteY2" fmla="*/ 889686 h 945293"/>
                <a:gd name="connsiteX3" fmla="*/ 0 w 914400"/>
                <a:gd name="connsiteY3" fmla="*/ 778476 h 945293"/>
                <a:gd name="connsiteX4" fmla="*/ 0 w 914400"/>
                <a:gd name="connsiteY4" fmla="*/ 611660 h 945293"/>
                <a:gd name="connsiteX5" fmla="*/ 0 w 914400"/>
                <a:gd name="connsiteY5" fmla="*/ 389238 h 945293"/>
                <a:gd name="connsiteX6" fmla="*/ 389238 w 914400"/>
                <a:gd name="connsiteY6" fmla="*/ 0 h 945293"/>
                <a:gd name="connsiteX7" fmla="*/ 525162 w 914400"/>
                <a:gd name="connsiteY7" fmla="*/ 0 h 945293"/>
                <a:gd name="connsiteX8" fmla="*/ 914400 w 914400"/>
                <a:gd name="connsiteY8" fmla="*/ 389238 h 945293"/>
                <a:gd name="connsiteX9" fmla="*/ 914400 w 914400"/>
                <a:gd name="connsiteY9" fmla="*/ 611660 h 945293"/>
                <a:gd name="connsiteX10" fmla="*/ 914400 w 914400"/>
                <a:gd name="connsiteY10" fmla="*/ 778476 h 945293"/>
                <a:gd name="connsiteX11" fmla="*/ 914400 w 914400"/>
                <a:gd name="connsiteY11" fmla="*/ 889686 h 945293"/>
                <a:gd name="connsiteX12" fmla="*/ 858793 w 914400"/>
                <a:gd name="connsiteY12" fmla="*/ 945293 h 945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4400" h="945293">
                  <a:moveTo>
                    <a:pt x="858793" y="945293"/>
                  </a:moveTo>
                  <a:lnTo>
                    <a:pt x="55607" y="945293"/>
                  </a:lnTo>
                  <a:cubicBezTo>
                    <a:pt x="24896" y="945293"/>
                    <a:pt x="0" y="920397"/>
                    <a:pt x="0" y="889686"/>
                  </a:cubicBezTo>
                  <a:lnTo>
                    <a:pt x="0" y="778476"/>
                  </a:lnTo>
                  <a:lnTo>
                    <a:pt x="0" y="611660"/>
                  </a:lnTo>
                  <a:lnTo>
                    <a:pt x="0" y="389238"/>
                  </a:lnTo>
                  <a:cubicBezTo>
                    <a:pt x="0" y="174268"/>
                    <a:pt x="174268" y="0"/>
                    <a:pt x="389238" y="0"/>
                  </a:cubicBezTo>
                  <a:lnTo>
                    <a:pt x="525162" y="0"/>
                  </a:lnTo>
                  <a:cubicBezTo>
                    <a:pt x="740132" y="0"/>
                    <a:pt x="914400" y="174268"/>
                    <a:pt x="914400" y="389238"/>
                  </a:cubicBezTo>
                  <a:lnTo>
                    <a:pt x="914400" y="611660"/>
                  </a:lnTo>
                  <a:lnTo>
                    <a:pt x="914400" y="778476"/>
                  </a:lnTo>
                  <a:lnTo>
                    <a:pt x="914400" y="889686"/>
                  </a:lnTo>
                  <a:cubicBezTo>
                    <a:pt x="914400" y="920397"/>
                    <a:pt x="889504" y="945293"/>
                    <a:pt x="858793" y="94529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D46258EB-313F-5B45-BFAE-3C6F30DBDABF}"/>
                </a:ext>
              </a:extLst>
            </p:cNvPr>
            <p:cNvSpPr/>
            <p:nvPr/>
          </p:nvSpPr>
          <p:spPr>
            <a:xfrm>
              <a:off x="4584357" y="2443602"/>
              <a:ext cx="695016" cy="695014"/>
            </a:xfrm>
            <a:custGeom>
              <a:avLst/>
              <a:gdLst>
                <a:gd name="connsiteX0" fmla="*/ 628624 w 1257248"/>
                <a:gd name="connsiteY0" fmla="*/ 0 h 1257248"/>
                <a:gd name="connsiteX1" fmla="*/ 1257248 w 1257248"/>
                <a:gd name="connsiteY1" fmla="*/ 628624 h 1257248"/>
                <a:gd name="connsiteX2" fmla="*/ 1149889 w 1257248"/>
                <a:gd name="connsiteY2" fmla="*/ 980094 h 1257248"/>
                <a:gd name="connsiteX3" fmla="*/ 1122628 w 1257248"/>
                <a:gd name="connsiteY3" fmla="*/ 1013135 h 1257248"/>
                <a:gd name="connsiteX4" fmla="*/ 1032758 w 1257248"/>
                <a:gd name="connsiteY4" fmla="*/ 933276 h 1257248"/>
                <a:gd name="connsiteX5" fmla="*/ 1049807 w 1257248"/>
                <a:gd name="connsiteY5" fmla="*/ 912612 h 1257248"/>
                <a:gd name="connsiteX6" fmla="*/ 1136553 w 1257248"/>
                <a:gd name="connsiteY6" fmla="*/ 628624 h 1257248"/>
                <a:gd name="connsiteX7" fmla="*/ 628624 w 1257248"/>
                <a:gd name="connsiteY7" fmla="*/ 120695 h 1257248"/>
                <a:gd name="connsiteX8" fmla="*/ 120696 w 1257248"/>
                <a:gd name="connsiteY8" fmla="*/ 628624 h 1257248"/>
                <a:gd name="connsiteX9" fmla="*/ 628624 w 1257248"/>
                <a:gd name="connsiteY9" fmla="*/ 1136553 h 1257248"/>
                <a:gd name="connsiteX10" fmla="*/ 912612 w 1257248"/>
                <a:gd name="connsiteY10" fmla="*/ 1049807 h 1257248"/>
                <a:gd name="connsiteX11" fmla="*/ 926553 w 1257248"/>
                <a:gd name="connsiteY11" fmla="*/ 1038305 h 1257248"/>
                <a:gd name="connsiteX12" fmla="*/ 1006412 w 1257248"/>
                <a:gd name="connsiteY12" fmla="*/ 1128175 h 1257248"/>
                <a:gd name="connsiteX13" fmla="*/ 980094 w 1257248"/>
                <a:gd name="connsiteY13" fmla="*/ 1149889 h 1257248"/>
                <a:gd name="connsiteX14" fmla="*/ 628624 w 1257248"/>
                <a:gd name="connsiteY14" fmla="*/ 1257248 h 1257248"/>
                <a:gd name="connsiteX15" fmla="*/ 0 w 1257248"/>
                <a:gd name="connsiteY15" fmla="*/ 628624 h 1257248"/>
                <a:gd name="connsiteX16" fmla="*/ 628624 w 1257248"/>
                <a:gd name="connsiteY16" fmla="*/ 0 h 1257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57248" h="1257248">
                  <a:moveTo>
                    <a:pt x="628624" y="0"/>
                  </a:moveTo>
                  <a:cubicBezTo>
                    <a:pt x="975804" y="0"/>
                    <a:pt x="1257248" y="281445"/>
                    <a:pt x="1257248" y="628624"/>
                  </a:cubicBezTo>
                  <a:cubicBezTo>
                    <a:pt x="1257248" y="758816"/>
                    <a:pt x="1217670" y="879765"/>
                    <a:pt x="1149889" y="980094"/>
                  </a:cubicBezTo>
                  <a:lnTo>
                    <a:pt x="1122628" y="1013135"/>
                  </a:lnTo>
                  <a:lnTo>
                    <a:pt x="1032758" y="933276"/>
                  </a:lnTo>
                  <a:lnTo>
                    <a:pt x="1049807" y="912612"/>
                  </a:lnTo>
                  <a:cubicBezTo>
                    <a:pt x="1104574" y="831546"/>
                    <a:pt x="1136553" y="733820"/>
                    <a:pt x="1136553" y="628624"/>
                  </a:cubicBezTo>
                  <a:cubicBezTo>
                    <a:pt x="1136553" y="348102"/>
                    <a:pt x="909146" y="120695"/>
                    <a:pt x="628624" y="120695"/>
                  </a:cubicBezTo>
                  <a:cubicBezTo>
                    <a:pt x="348102" y="120695"/>
                    <a:pt x="120696" y="348102"/>
                    <a:pt x="120696" y="628624"/>
                  </a:cubicBezTo>
                  <a:cubicBezTo>
                    <a:pt x="120696" y="909146"/>
                    <a:pt x="348102" y="1136553"/>
                    <a:pt x="628624" y="1136553"/>
                  </a:cubicBezTo>
                  <a:cubicBezTo>
                    <a:pt x="733820" y="1136553"/>
                    <a:pt x="831546" y="1104574"/>
                    <a:pt x="912612" y="1049807"/>
                  </a:cubicBezTo>
                  <a:lnTo>
                    <a:pt x="926553" y="1038305"/>
                  </a:lnTo>
                  <a:lnTo>
                    <a:pt x="1006412" y="1128175"/>
                  </a:lnTo>
                  <a:lnTo>
                    <a:pt x="980094" y="1149889"/>
                  </a:lnTo>
                  <a:cubicBezTo>
                    <a:pt x="879765" y="1217670"/>
                    <a:pt x="758817" y="1257248"/>
                    <a:pt x="628624" y="1257248"/>
                  </a:cubicBezTo>
                  <a:cubicBezTo>
                    <a:pt x="281445" y="1257248"/>
                    <a:pt x="0" y="975804"/>
                    <a:pt x="0" y="628624"/>
                  </a:cubicBezTo>
                  <a:cubicBezTo>
                    <a:pt x="0" y="281445"/>
                    <a:pt x="281445" y="0"/>
                    <a:pt x="6286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2A0E6F2A-99AD-7F4F-909A-549CA266197D}"/>
                </a:ext>
              </a:extLst>
            </p:cNvPr>
            <p:cNvSpPr/>
            <p:nvPr/>
          </p:nvSpPr>
          <p:spPr>
            <a:xfrm>
              <a:off x="4861573" y="2934730"/>
              <a:ext cx="140584" cy="244494"/>
            </a:xfrm>
            <a:custGeom>
              <a:avLst/>
              <a:gdLst>
                <a:gd name="connsiteX0" fmla="*/ 142103 w 284206"/>
                <a:gd name="connsiteY0" fmla="*/ 0 h 494271"/>
                <a:gd name="connsiteX1" fmla="*/ 284206 w 284206"/>
                <a:gd name="connsiteY1" fmla="*/ 142103 h 494271"/>
                <a:gd name="connsiteX2" fmla="*/ 242585 w 284206"/>
                <a:gd name="connsiteY2" fmla="*/ 242585 h 494271"/>
                <a:gd name="connsiteX3" fmla="*/ 208958 w 284206"/>
                <a:gd name="connsiteY3" fmla="*/ 265257 h 494271"/>
                <a:gd name="connsiteX4" fmla="*/ 284206 w 284206"/>
                <a:gd name="connsiteY4" fmla="*/ 494271 h 494271"/>
                <a:gd name="connsiteX5" fmla="*/ 0 w 284206"/>
                <a:gd name="connsiteY5" fmla="*/ 494271 h 494271"/>
                <a:gd name="connsiteX6" fmla="*/ 75248 w 284206"/>
                <a:gd name="connsiteY6" fmla="*/ 265257 h 494271"/>
                <a:gd name="connsiteX7" fmla="*/ 41621 w 284206"/>
                <a:gd name="connsiteY7" fmla="*/ 242585 h 494271"/>
                <a:gd name="connsiteX8" fmla="*/ 0 w 284206"/>
                <a:gd name="connsiteY8" fmla="*/ 142103 h 494271"/>
                <a:gd name="connsiteX9" fmla="*/ 142103 w 284206"/>
                <a:gd name="connsiteY9" fmla="*/ 0 h 494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4206" h="494271">
                  <a:moveTo>
                    <a:pt x="142103" y="0"/>
                  </a:moveTo>
                  <a:cubicBezTo>
                    <a:pt x="220584" y="0"/>
                    <a:pt x="284206" y="63622"/>
                    <a:pt x="284206" y="142103"/>
                  </a:cubicBezTo>
                  <a:cubicBezTo>
                    <a:pt x="284206" y="181344"/>
                    <a:pt x="268301" y="216869"/>
                    <a:pt x="242585" y="242585"/>
                  </a:cubicBezTo>
                  <a:lnTo>
                    <a:pt x="208958" y="265257"/>
                  </a:lnTo>
                  <a:lnTo>
                    <a:pt x="284206" y="494271"/>
                  </a:lnTo>
                  <a:lnTo>
                    <a:pt x="0" y="494271"/>
                  </a:lnTo>
                  <a:lnTo>
                    <a:pt x="75248" y="265257"/>
                  </a:lnTo>
                  <a:lnTo>
                    <a:pt x="41621" y="242585"/>
                  </a:lnTo>
                  <a:cubicBezTo>
                    <a:pt x="15906" y="216869"/>
                    <a:pt x="0" y="181344"/>
                    <a:pt x="0" y="142103"/>
                  </a:cubicBezTo>
                  <a:cubicBezTo>
                    <a:pt x="0" y="63622"/>
                    <a:pt x="63622" y="0"/>
                    <a:pt x="142103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IAC-Blueprint Permissions Policies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03DF8-EEEC-44F9-9340-B88C69386107}" type="slidenum">
              <a:rPr lang="en-US" smtClean="0"/>
              <a:t>8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460770" y="2036297"/>
            <a:ext cx="9047691" cy="2555304"/>
            <a:chOff x="1460770" y="2036297"/>
            <a:chExt cx="9047691" cy="2555304"/>
          </a:xfrm>
        </p:grpSpPr>
        <p:sp>
          <p:nvSpPr>
            <p:cNvPr id="30" name="TextBox 29"/>
            <p:cNvSpPr txBox="1"/>
            <p:nvPr/>
          </p:nvSpPr>
          <p:spPr>
            <a:xfrm>
              <a:off x="1460770" y="2047672"/>
              <a:ext cx="20452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cap="small" dirty="0" smtClean="0">
                  <a:solidFill>
                    <a:schemeClr val="accent6"/>
                  </a:solidFill>
                </a:rPr>
                <a:t>Least Privilege</a:t>
              </a:r>
              <a:endParaRPr lang="en-US" sz="2000" cap="small" dirty="0">
                <a:solidFill>
                  <a:schemeClr val="accent6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460770" y="4189914"/>
              <a:ext cx="27237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cap="small" dirty="0" smtClean="0">
                  <a:solidFill>
                    <a:schemeClr val="accent6"/>
                  </a:solidFill>
                </a:rPr>
                <a:t>Separation of Duties</a:t>
              </a:r>
              <a:endParaRPr lang="en-US" sz="2000" cap="small" dirty="0">
                <a:solidFill>
                  <a:schemeClr val="accent6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151452" y="2036297"/>
              <a:ext cx="233429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cap="small" dirty="0" smtClean="0">
                  <a:solidFill>
                    <a:schemeClr val="accent6"/>
                  </a:solidFill>
                </a:rPr>
                <a:t>Two-Person Rule</a:t>
              </a:r>
              <a:endParaRPr lang="en-US" sz="2000" cap="small" dirty="0">
                <a:solidFill>
                  <a:schemeClr val="accent6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151452" y="4191491"/>
              <a:ext cx="33570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cap="small" dirty="0" smtClean="0">
                  <a:solidFill>
                    <a:schemeClr val="accent6"/>
                  </a:solidFill>
                </a:rPr>
                <a:t>Distinguished Permissions</a:t>
              </a:r>
              <a:endParaRPr lang="en-US" sz="2000" cap="small" dirty="0">
                <a:solidFill>
                  <a:schemeClr val="accent6"/>
                </a:solidFill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1460770" y="2437929"/>
            <a:ext cx="28534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Permissions are granted at the lowest level practical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460770" y="4615377"/>
            <a:ext cx="39964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Groups are defined so responsibilities are divided among them</a:t>
            </a:r>
            <a:endParaRPr lang="en-US" sz="1600" cap="sm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151452" y="2437929"/>
            <a:ext cx="28534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Elevated privileges require a second person’s approval</a:t>
            </a:r>
            <a:endParaRPr lang="en-US" sz="1600" cap="sm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151452" y="4615377"/>
            <a:ext cx="39964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Strict permissions in production; less stringent permission in development</a:t>
            </a:r>
            <a:endParaRPr lang="en-US" sz="1600" cap="sm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D4070C5E-EBAD-8B4F-B099-BF1F18B47559}"/>
              </a:ext>
            </a:extLst>
          </p:cNvPr>
          <p:cNvSpPr/>
          <p:nvPr/>
        </p:nvSpPr>
        <p:spPr>
          <a:xfrm rot="9234481">
            <a:off x="6145860" y="3475627"/>
            <a:ext cx="1022386" cy="465790"/>
          </a:xfrm>
          <a:custGeom>
            <a:avLst/>
            <a:gdLst>
              <a:gd name="connsiteX0" fmla="*/ 158399 w 1233889"/>
              <a:gd name="connsiteY0" fmla="*/ 341297 h 562149"/>
              <a:gd name="connsiteX1" fmla="*/ 222348 w 1233889"/>
              <a:gd name="connsiteY1" fmla="*/ 281075 h 562149"/>
              <a:gd name="connsiteX2" fmla="*/ 158399 w 1233889"/>
              <a:gd name="connsiteY2" fmla="*/ 220854 h 562149"/>
              <a:gd name="connsiteX3" fmla="*/ 94450 w 1233889"/>
              <a:gd name="connsiteY3" fmla="*/ 281075 h 562149"/>
              <a:gd name="connsiteX4" fmla="*/ 158399 w 1233889"/>
              <a:gd name="connsiteY4" fmla="*/ 341297 h 562149"/>
              <a:gd name="connsiteX5" fmla="*/ 298472 w 1233889"/>
              <a:gd name="connsiteY5" fmla="*/ 562149 h 562149"/>
              <a:gd name="connsiteX6" fmla="*/ 0 w 1233889"/>
              <a:gd name="connsiteY6" fmla="*/ 281075 h 562149"/>
              <a:gd name="connsiteX7" fmla="*/ 298472 w 1233889"/>
              <a:gd name="connsiteY7" fmla="*/ 0 h 562149"/>
              <a:gd name="connsiteX8" fmla="*/ 573489 w 1233889"/>
              <a:gd name="connsiteY8" fmla="*/ 171668 h 562149"/>
              <a:gd name="connsiteX9" fmla="*/ 577379 w 1233889"/>
              <a:gd name="connsiteY9" fmla="*/ 189815 h 562149"/>
              <a:gd name="connsiteX10" fmla="*/ 667506 w 1233889"/>
              <a:gd name="connsiteY10" fmla="*/ 148792 h 562149"/>
              <a:gd name="connsiteX11" fmla="*/ 787081 w 1233889"/>
              <a:gd name="connsiteY11" fmla="*/ 203218 h 562149"/>
              <a:gd name="connsiteX12" fmla="*/ 823838 w 1233889"/>
              <a:gd name="connsiteY12" fmla="*/ 203218 h 562149"/>
              <a:gd name="connsiteX13" fmla="*/ 881830 w 1233889"/>
              <a:gd name="connsiteY13" fmla="*/ 148792 h 562149"/>
              <a:gd name="connsiteX14" fmla="*/ 939822 w 1233889"/>
              <a:gd name="connsiteY14" fmla="*/ 203218 h 562149"/>
              <a:gd name="connsiteX15" fmla="*/ 1036684 w 1233889"/>
              <a:gd name="connsiteY15" fmla="*/ 203218 h 562149"/>
              <a:gd name="connsiteX16" fmla="*/ 1099443 w 1233889"/>
              <a:gd name="connsiteY16" fmla="*/ 140459 h 562149"/>
              <a:gd name="connsiteX17" fmla="*/ 1233889 w 1233889"/>
              <a:gd name="connsiteY17" fmla="*/ 274904 h 562149"/>
              <a:gd name="connsiteX18" fmla="*/ 1101450 w 1233889"/>
              <a:gd name="connsiteY18" fmla="*/ 407343 h 562149"/>
              <a:gd name="connsiteX19" fmla="*/ 1101450 w 1233889"/>
              <a:gd name="connsiteY19" fmla="*/ 410740 h 562149"/>
              <a:gd name="connsiteX20" fmla="*/ 558984 w 1233889"/>
              <a:gd name="connsiteY20" fmla="*/ 410740 h 562149"/>
              <a:gd name="connsiteX21" fmla="*/ 509524 w 1233889"/>
              <a:gd name="connsiteY21" fmla="*/ 479824 h 562149"/>
              <a:gd name="connsiteX22" fmla="*/ 298472 w 1233889"/>
              <a:gd name="connsiteY22" fmla="*/ 562149 h 56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33889" h="562149">
                <a:moveTo>
                  <a:pt x="158399" y="341297"/>
                </a:moveTo>
                <a:cubicBezTo>
                  <a:pt x="193717" y="341297"/>
                  <a:pt x="222348" y="314335"/>
                  <a:pt x="222348" y="281075"/>
                </a:cubicBezTo>
                <a:cubicBezTo>
                  <a:pt x="222348" y="247816"/>
                  <a:pt x="193717" y="220854"/>
                  <a:pt x="158399" y="220854"/>
                </a:cubicBezTo>
                <a:cubicBezTo>
                  <a:pt x="123081" y="220854"/>
                  <a:pt x="94450" y="247816"/>
                  <a:pt x="94450" y="281075"/>
                </a:cubicBezTo>
                <a:cubicBezTo>
                  <a:pt x="94450" y="314335"/>
                  <a:pt x="123081" y="341297"/>
                  <a:pt x="158399" y="341297"/>
                </a:cubicBezTo>
                <a:close/>
                <a:moveTo>
                  <a:pt x="298472" y="562149"/>
                </a:moveTo>
                <a:cubicBezTo>
                  <a:pt x="133630" y="562149"/>
                  <a:pt x="0" y="436308"/>
                  <a:pt x="0" y="281075"/>
                </a:cubicBezTo>
                <a:cubicBezTo>
                  <a:pt x="0" y="125841"/>
                  <a:pt x="133630" y="0"/>
                  <a:pt x="298472" y="0"/>
                </a:cubicBezTo>
                <a:cubicBezTo>
                  <a:pt x="422103" y="0"/>
                  <a:pt x="528178" y="70786"/>
                  <a:pt x="573489" y="171668"/>
                </a:cubicBezTo>
                <a:lnTo>
                  <a:pt x="577379" y="189815"/>
                </a:lnTo>
                <a:lnTo>
                  <a:pt x="667506" y="148792"/>
                </a:lnTo>
                <a:lnTo>
                  <a:pt x="787081" y="203218"/>
                </a:lnTo>
                <a:lnTo>
                  <a:pt x="823838" y="203218"/>
                </a:lnTo>
                <a:lnTo>
                  <a:pt x="881830" y="148792"/>
                </a:lnTo>
                <a:lnTo>
                  <a:pt x="939822" y="203218"/>
                </a:lnTo>
                <a:lnTo>
                  <a:pt x="1036684" y="203218"/>
                </a:lnTo>
                <a:lnTo>
                  <a:pt x="1099443" y="140459"/>
                </a:lnTo>
                <a:lnTo>
                  <a:pt x="1233889" y="274904"/>
                </a:lnTo>
                <a:lnTo>
                  <a:pt x="1101450" y="407343"/>
                </a:lnTo>
                <a:lnTo>
                  <a:pt x="1101450" y="410740"/>
                </a:lnTo>
                <a:lnTo>
                  <a:pt x="558984" y="410740"/>
                </a:lnTo>
                <a:lnTo>
                  <a:pt x="509524" y="479824"/>
                </a:lnTo>
                <a:cubicBezTo>
                  <a:pt x="455511" y="530689"/>
                  <a:pt x="380893" y="562149"/>
                  <a:pt x="298472" y="56214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515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Inherit RMF Controls at Each Step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03DF8-EEEC-44F9-9340-B88C69386107}" type="slidenum">
              <a:rPr lang="en-US" smtClean="0"/>
              <a:t>9</a:t>
            </a:fld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4236099" y="3497318"/>
            <a:ext cx="4899109" cy="2321016"/>
            <a:chOff x="3170863" y="3059347"/>
            <a:chExt cx="3667150" cy="1737361"/>
          </a:xfrm>
          <a:solidFill>
            <a:srgbClr val="91ECFF"/>
          </a:solidFill>
        </p:grpSpPr>
        <p:sp>
          <p:nvSpPr>
            <p:cNvPr id="8" name="Round Same Side Corner Rectangle 7"/>
            <p:cNvSpPr/>
            <p:nvPr/>
          </p:nvSpPr>
          <p:spPr>
            <a:xfrm rot="5400000">
              <a:off x="4928474" y="2887168"/>
              <a:ext cx="1737360" cy="2081719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rapezoid 16"/>
            <p:cNvSpPr/>
            <p:nvPr/>
          </p:nvSpPr>
          <p:spPr>
            <a:xfrm rot="16200000">
              <a:off x="3094897" y="3135313"/>
              <a:ext cx="1737361" cy="1585429"/>
            </a:xfrm>
            <a:prstGeom prst="trapezoi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ound Same Side Corner Rectangle 6"/>
          <p:cNvSpPr/>
          <p:nvPr/>
        </p:nvSpPr>
        <p:spPr>
          <a:xfrm rot="5400000">
            <a:off x="4588282" y="3267295"/>
            <a:ext cx="2076697" cy="2781061"/>
          </a:xfrm>
          <a:prstGeom prst="round2Same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899110" y="4411122"/>
            <a:ext cx="2118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Platform</a:t>
            </a:r>
            <a:endParaRPr lang="en-US" sz="2000" b="1" dirty="0"/>
          </a:p>
        </p:txBody>
      </p:sp>
      <p:sp>
        <p:nvSpPr>
          <p:cNvPr id="15" name="Trapezoid 14"/>
          <p:cNvSpPr/>
          <p:nvPr/>
        </p:nvSpPr>
        <p:spPr>
          <a:xfrm rot="16200000">
            <a:off x="2138718" y="3598801"/>
            <a:ext cx="2076700" cy="2118045"/>
          </a:xfrm>
          <a:prstGeom prst="trapezoid">
            <a:avLst/>
          </a:prstGeom>
          <a:solidFill>
            <a:srgbClr val="5B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 Same Side Corner Rectangle 5"/>
          <p:cNvSpPr/>
          <p:nvPr/>
        </p:nvSpPr>
        <p:spPr>
          <a:xfrm rot="5400000">
            <a:off x="2592391" y="3267296"/>
            <a:ext cx="1832380" cy="2781061"/>
          </a:xfrm>
          <a:prstGeom prst="round2Same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781062" y="4411122"/>
            <a:ext cx="2118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IaaS</a:t>
            </a:r>
            <a:endParaRPr lang="en-US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285747" y="4411122"/>
            <a:ext cx="15808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Application</a:t>
            </a:r>
            <a:endParaRPr lang="en-US" sz="2000" b="1" dirty="0"/>
          </a:p>
        </p:txBody>
      </p:sp>
      <p:sp>
        <p:nvSpPr>
          <p:cNvPr id="13" name="Trapezoid 12"/>
          <p:cNvSpPr/>
          <p:nvPr/>
        </p:nvSpPr>
        <p:spPr>
          <a:xfrm rot="16200000">
            <a:off x="142837" y="3598802"/>
            <a:ext cx="1832381" cy="2118045"/>
          </a:xfrm>
          <a:prstGeom prst="trapezoid">
            <a:avLst/>
          </a:prstGeom>
          <a:solidFill>
            <a:srgbClr val="00C4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 Same Side Corner Rectangle 4"/>
          <p:cNvSpPr/>
          <p:nvPr/>
        </p:nvSpPr>
        <p:spPr>
          <a:xfrm rot="5400000">
            <a:off x="596500" y="3267295"/>
            <a:ext cx="1588063" cy="2781061"/>
          </a:xfrm>
          <a:prstGeom prst="round2Same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 smtClean="0"/>
          </a:p>
          <a:p>
            <a:pPr algn="ctr"/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" y="4411122"/>
            <a:ext cx="2781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Physical Site</a:t>
            </a:r>
            <a:endParaRPr lang="en-US" sz="20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5110458" y="2873181"/>
            <a:ext cx="16691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Continuous ATO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1" name="Right Arrow 40"/>
          <p:cNvSpPr/>
          <p:nvPr/>
        </p:nvSpPr>
        <p:spPr>
          <a:xfrm>
            <a:off x="880352" y="1930940"/>
            <a:ext cx="8406683" cy="276998"/>
          </a:xfrm>
          <a:prstGeom prst="rightArrow">
            <a:avLst/>
          </a:prstGeom>
          <a:gradFill flip="none" rotWithShape="1">
            <a:gsLst>
              <a:gs pos="0">
                <a:schemeClr val="accent6"/>
              </a:gs>
              <a:gs pos="33000">
                <a:srgbClr val="00C4EC"/>
              </a:gs>
              <a:gs pos="66000">
                <a:srgbClr val="5BE3FF"/>
              </a:gs>
              <a:gs pos="100000">
                <a:schemeClr val="bg1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0" y="1930939"/>
            <a:ext cx="880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/>
              <a:t>Value:</a:t>
            </a:r>
            <a:endParaRPr lang="en-US" sz="1200" b="1" dirty="0"/>
          </a:p>
        </p:txBody>
      </p:sp>
      <p:sp>
        <p:nvSpPr>
          <p:cNvPr id="24" name="Rectangle 23"/>
          <p:cNvSpPr/>
          <p:nvPr/>
        </p:nvSpPr>
        <p:spPr>
          <a:xfrm>
            <a:off x="880353" y="2292575"/>
            <a:ext cx="329184" cy="201168"/>
          </a:xfrm>
          <a:prstGeom prst="rect">
            <a:avLst/>
          </a:prstGeom>
          <a:solidFill>
            <a:srgbClr val="0093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3331224" y="2292575"/>
            <a:ext cx="329184" cy="201168"/>
          </a:xfrm>
          <a:prstGeom prst="rect">
            <a:avLst/>
          </a:prstGeom>
          <a:solidFill>
            <a:srgbClr val="0093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5448253" y="2292575"/>
            <a:ext cx="329184" cy="201168"/>
          </a:xfrm>
          <a:prstGeom prst="rect">
            <a:avLst/>
          </a:prstGeom>
          <a:solidFill>
            <a:srgbClr val="0093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7566010" y="2292575"/>
            <a:ext cx="329184" cy="201168"/>
          </a:xfrm>
          <a:prstGeom prst="rect">
            <a:avLst/>
          </a:prstGeom>
          <a:solidFill>
            <a:srgbClr val="0093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3660408" y="2292575"/>
            <a:ext cx="457200" cy="201168"/>
          </a:xfrm>
          <a:prstGeom prst="rect">
            <a:avLst/>
          </a:prstGeom>
          <a:solidFill>
            <a:srgbClr val="00C4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5767524" y="2292575"/>
            <a:ext cx="457200" cy="201168"/>
          </a:xfrm>
          <a:prstGeom prst="rect">
            <a:avLst/>
          </a:prstGeom>
          <a:solidFill>
            <a:srgbClr val="00C4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7895194" y="2292575"/>
            <a:ext cx="457200" cy="201168"/>
          </a:xfrm>
          <a:prstGeom prst="rect">
            <a:avLst/>
          </a:prstGeom>
          <a:solidFill>
            <a:srgbClr val="00C4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6224724" y="2292575"/>
            <a:ext cx="274320" cy="201168"/>
          </a:xfrm>
          <a:prstGeom prst="rect">
            <a:avLst/>
          </a:prstGeom>
          <a:solidFill>
            <a:srgbClr val="5B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8352394" y="2292575"/>
            <a:ext cx="274320" cy="201168"/>
          </a:xfrm>
          <a:prstGeom prst="rect">
            <a:avLst/>
          </a:prstGeom>
          <a:solidFill>
            <a:srgbClr val="5B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8611479" y="2292575"/>
            <a:ext cx="274320" cy="201168"/>
          </a:xfrm>
          <a:prstGeom prst="rect">
            <a:avLst/>
          </a:prstGeom>
          <a:solidFill>
            <a:srgbClr val="91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-1" y="2256789"/>
            <a:ext cx="8803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/>
              <a:t>Controls:</a:t>
            </a:r>
            <a:endParaRPr lang="en-US" sz="1200" b="1" dirty="0"/>
          </a:p>
        </p:txBody>
      </p:sp>
      <p:sp>
        <p:nvSpPr>
          <p:cNvPr id="20" name="Rectangle 19"/>
          <p:cNvSpPr/>
          <p:nvPr/>
        </p:nvSpPr>
        <p:spPr>
          <a:xfrm>
            <a:off x="880353" y="2290717"/>
            <a:ext cx="1324010" cy="2091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328895" y="2290717"/>
            <a:ext cx="1324010" cy="2091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447957" y="2290717"/>
            <a:ext cx="1324010" cy="2091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566010" y="2290717"/>
            <a:ext cx="1324010" cy="2091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2919539" y="3492453"/>
            <a:ext cx="3646631" cy="2325882"/>
          </a:xfrm>
          <a:prstGeom prst="roundRect">
            <a:avLst>
              <a:gd name="adj" fmla="val 13022"/>
            </a:avLst>
          </a:prstGeom>
          <a:noFill/>
          <a:ln w="28575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3046870" y="3180840"/>
            <a:ext cx="5036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IaC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6759" y="4802992"/>
            <a:ext cx="2019398" cy="886932"/>
          </a:xfrm>
          <a:prstGeom prst="rect">
            <a:avLst/>
          </a:prstGeom>
        </p:spPr>
      </p:pic>
      <p:sp>
        <p:nvSpPr>
          <p:cNvPr id="36" name="Rounded Rectangle 35"/>
          <p:cNvSpPr/>
          <p:nvPr/>
        </p:nvSpPr>
        <p:spPr>
          <a:xfrm>
            <a:off x="5043791" y="3161713"/>
            <a:ext cx="4231532" cy="2928025"/>
          </a:xfrm>
          <a:prstGeom prst="roundRect">
            <a:avLst>
              <a:gd name="adj" fmla="val 13022"/>
            </a:avLst>
          </a:prstGeom>
          <a:noFill/>
          <a:ln w="28575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2296715" y="6129948"/>
            <a:ext cx="880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</a:rPr>
              <a:t>Software Factory</a:t>
            </a:r>
            <a:endParaRPr 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51" name="Elbow Connector 50"/>
          <p:cNvCxnSpPr>
            <a:endCxn id="47" idx="2"/>
          </p:cNvCxnSpPr>
          <p:nvPr/>
        </p:nvCxnSpPr>
        <p:spPr>
          <a:xfrm flipV="1">
            <a:off x="3191660" y="5689924"/>
            <a:ext cx="1754798" cy="670857"/>
          </a:xfrm>
          <a:prstGeom prst="bentConnector2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63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DoD_CIO">
      <a:dk1>
        <a:srgbClr val="000000"/>
      </a:dk1>
      <a:lt1>
        <a:sysClr val="window" lastClr="FFFFFF"/>
      </a:lt1>
      <a:dk2>
        <a:srgbClr val="44546A"/>
      </a:dk2>
      <a:lt2>
        <a:srgbClr val="E7E6E6"/>
      </a:lt2>
      <a:accent1>
        <a:srgbClr val="D55121"/>
      </a:accent1>
      <a:accent2>
        <a:srgbClr val="38A48C"/>
      </a:accent2>
      <a:accent3>
        <a:srgbClr val="159097"/>
      </a:accent3>
      <a:accent4>
        <a:srgbClr val="00C4EC"/>
      </a:accent4>
      <a:accent5>
        <a:srgbClr val="1B557A"/>
      </a:accent5>
      <a:accent6>
        <a:srgbClr val="26265C"/>
      </a:accent6>
      <a:hlink>
        <a:srgbClr val="571C56"/>
      </a:hlink>
      <a:folHlink>
        <a:srgbClr val="808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oD_CIO_Template_16x9_01052021" id="{DA9FD840-F137-4BC0-A3EA-0CF8E2F7EAEB}" vid="{A9877B45-1939-411D-9D81-C3DB9B872D73}"/>
    </a:ext>
  </a:extLst>
</a:theme>
</file>

<file path=ppt/theme/theme2.xml><?xml version="1.0" encoding="utf-8"?>
<a:theme xmlns:a="http://schemas.openxmlformats.org/drawingml/2006/main" name="Office Theme">
  <a:themeElements>
    <a:clrScheme name="DoD_CIO">
      <a:dk1>
        <a:srgbClr val="000000"/>
      </a:dk1>
      <a:lt1>
        <a:sysClr val="window" lastClr="FFFFFF"/>
      </a:lt1>
      <a:dk2>
        <a:srgbClr val="44546A"/>
      </a:dk2>
      <a:lt2>
        <a:srgbClr val="E7E6E6"/>
      </a:lt2>
      <a:accent1>
        <a:srgbClr val="D55121"/>
      </a:accent1>
      <a:accent2>
        <a:srgbClr val="38A48C"/>
      </a:accent2>
      <a:accent3>
        <a:srgbClr val="159097"/>
      </a:accent3>
      <a:accent4>
        <a:srgbClr val="00C4EC"/>
      </a:accent4>
      <a:accent5>
        <a:srgbClr val="1B557A"/>
      </a:accent5>
      <a:accent6>
        <a:srgbClr val="26265C"/>
      </a:accent6>
      <a:hlink>
        <a:srgbClr val="571C56"/>
      </a:hlink>
      <a:folHlink>
        <a:srgbClr val="808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DoD_CIO_Template_16x9_01052021</Template>
  <TotalTime>436</TotalTime>
  <Words>473</Words>
  <Application>Microsoft Office PowerPoint</Application>
  <PresentationFormat>Widescreen</PresentationFormat>
  <Paragraphs>103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Arial Narrow</vt:lpstr>
      <vt:lpstr>Calibri</vt:lpstr>
      <vt:lpstr>Times New Roman</vt:lpstr>
      <vt:lpstr>Office Theme</vt:lpstr>
      <vt:lpstr>DoD Software Modernization</vt:lpstr>
      <vt:lpstr>Ability to Fight and Win is Software Dependent </vt:lpstr>
      <vt:lpstr>Software Modernization Coalition</vt:lpstr>
      <vt:lpstr>Software Modernization Focus</vt:lpstr>
      <vt:lpstr>PowerPoint Presentation</vt:lpstr>
      <vt:lpstr>Design Patterns Value Proposition</vt:lpstr>
      <vt:lpstr>Push Button; Get Secure Cloud Environment</vt:lpstr>
      <vt:lpstr>IAC-Blueprint Permissions Policies</vt:lpstr>
      <vt:lpstr>Inherit RMF Controls at Each Step </vt:lpstr>
      <vt:lpstr>Role of the DevSecOps Software Factory</vt:lpstr>
      <vt:lpstr>PowerPoint Presentation</vt:lpstr>
    </vt:vector>
  </TitlesOfParts>
  <Company>Department of Defense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Weiss, Jason R SES OSD DoD CIO</dc:creator>
  <cp:lastModifiedBy>Weiss, Jason R SES OSD DoD CIO</cp:lastModifiedBy>
  <cp:revision>35</cp:revision>
  <dcterms:created xsi:type="dcterms:W3CDTF">2021-02-25T18:03:25Z</dcterms:created>
  <dcterms:modified xsi:type="dcterms:W3CDTF">2021-03-02T16:33:30Z</dcterms:modified>
</cp:coreProperties>
</file>