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14.xml" ContentType="application/vnd.openxmlformats-officedocument.presentationml.slide+xml"/>
  <Override PartName="/ppt/slides/slide9.xml" ContentType="application/vnd.openxmlformats-officedocument.presentationml.slide+xml"/>
  <Override PartName="/ppt/slides/slide13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theme/theme3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4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7007225" cy="9293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6464" cy="466275"/>
          </a:xfrm>
          <a:prstGeom prst="rect">
            <a:avLst/>
          </a:prstGeom>
        </p:spPr>
        <p:txBody>
          <a:bodyPr vert="horz" lIns="93141" tIns="46570" rIns="93141" bIns="4657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69139" y="0"/>
            <a:ext cx="3036464" cy="466275"/>
          </a:xfrm>
          <a:prstGeom prst="rect">
            <a:avLst/>
          </a:prstGeom>
        </p:spPr>
        <p:txBody>
          <a:bodyPr vert="horz" lIns="93141" tIns="46570" rIns="93141" bIns="46570" rtlCol="0"/>
          <a:lstStyle>
            <a:lvl1pPr algn="r">
              <a:defRPr sz="1200"/>
            </a:lvl1pPr>
          </a:lstStyle>
          <a:p>
            <a:fld id="{F4E7F6A0-02EF-45EE-8C9C-0AFBC5C8DAE1}" type="datetimeFigureOut">
              <a:rPr lang="en-US" smtClean="0"/>
              <a:t>1/5/2021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6951"/>
            <a:ext cx="3036464" cy="466274"/>
          </a:xfrm>
          <a:prstGeom prst="rect">
            <a:avLst/>
          </a:prstGeom>
        </p:spPr>
        <p:txBody>
          <a:bodyPr vert="horz" lIns="93141" tIns="46570" rIns="93141" bIns="4657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69139" y="8826951"/>
            <a:ext cx="3036464" cy="466274"/>
          </a:xfrm>
          <a:prstGeom prst="rect">
            <a:avLst/>
          </a:prstGeom>
        </p:spPr>
        <p:txBody>
          <a:bodyPr vert="horz" lIns="93141" tIns="46570" rIns="93141" bIns="46570" rtlCol="0" anchor="b"/>
          <a:lstStyle>
            <a:lvl1pPr algn="r">
              <a:defRPr sz="1200"/>
            </a:lvl1pPr>
          </a:lstStyle>
          <a:p>
            <a:fld id="{5DCAEDCD-570D-4C10-BE57-2F7ED81AF8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0850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6888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8750" y="0"/>
            <a:ext cx="3036888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4DBF9C-9B9F-4ECF-A935-BB32EC6CF0D6}" type="datetimeFigureOut">
              <a:rPr lang="en-US" smtClean="0"/>
              <a:t>1/5/2021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5963" y="1162050"/>
            <a:ext cx="5575300" cy="31353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088" y="4471988"/>
            <a:ext cx="5607050" cy="3659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8088"/>
            <a:ext cx="3036888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8750" y="8828088"/>
            <a:ext cx="3036888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2C7E9B-DC5B-4A81-B20C-5290E45B8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363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3EF4CF91-302D-4A4C-8411-EBA37CDCDF90}" type="datetime1">
              <a:rPr lang="en-US" smtClean="0"/>
              <a:t>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26993F17-2142-446C-A48C-16EC0235B7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061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43DDD-A0E3-4E11-8449-FDBBD40C1E6D}" type="datetime1">
              <a:rPr lang="en-US" smtClean="0"/>
              <a:t>1/5/2021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93F17-2142-446C-A48C-16EC0235B7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42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82F5D-1783-41B7-B5A5-8D3EC5A3F939}" type="datetime1">
              <a:rPr lang="en-US" smtClean="0"/>
              <a:t>1/5/2021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93F17-2142-446C-A48C-16EC0235B7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0213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8497D-024B-4BC2-B289-5DC882FDA5D1}" type="datetime1">
              <a:rPr lang="en-US" smtClean="0"/>
              <a:t>1/5/2021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93F17-2142-446C-A48C-16EC0235B72D}" type="slidenum">
              <a:rPr lang="en-US" smtClean="0"/>
              <a:t>‹#›</a:t>
            </a:fld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5125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5B651-2F29-4C7B-B5F3-DECA60A3692C}" type="datetime1">
              <a:rPr lang="en-US" smtClean="0"/>
              <a:t>1/5/2021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93F17-2142-446C-A48C-16EC0235B7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8171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014E5-6D41-4C84-9D43-4395DF082A62}" type="datetime1">
              <a:rPr lang="en-US" smtClean="0"/>
              <a:t>1/5/2021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93F17-2142-446C-A48C-16EC0235B7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1829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BB85C-6C05-43E4-9C85-FEF56ED75BAE}" type="datetime1">
              <a:rPr lang="en-US" smtClean="0"/>
              <a:t>1/5/2021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93F17-2142-446C-A48C-16EC0235B7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1477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A8BB7-E8DB-48C3-AA09-E1856A4304DC}" type="datetime1">
              <a:rPr lang="en-US" smtClean="0"/>
              <a:t>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93F17-2142-446C-A48C-16EC0235B7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6305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3241F-BFFF-4C8B-B9A6-CCA9FA38A714}" type="datetime1">
              <a:rPr lang="en-US" smtClean="0"/>
              <a:t>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93F17-2142-446C-A48C-16EC0235B7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491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F2448-B607-416F-8A7D-7546F65A6995}" type="datetime1">
              <a:rPr lang="en-US" smtClean="0"/>
              <a:t>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93F17-2142-446C-A48C-16EC0235B7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59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B7AE-7CC6-4F67-A2FD-75FFF82C3296}" type="datetime1">
              <a:rPr lang="en-US" smtClean="0"/>
              <a:t>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93F17-2142-446C-A48C-16EC0235B7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858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9F590-4560-4CBF-A04E-7715E018CFA6}" type="datetime1">
              <a:rPr lang="en-US" smtClean="0"/>
              <a:t>1/5/2021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93F17-2142-446C-A48C-16EC0235B7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568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6BFA9-46DD-490C-A002-362D3B06FE0B}" type="datetime1">
              <a:rPr lang="en-US" smtClean="0"/>
              <a:t>1/5/2021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93F17-2142-446C-A48C-16EC0235B7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412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BB8F4-9188-4A47-8898-547E462988D4}" type="datetime1">
              <a:rPr lang="en-US" smtClean="0"/>
              <a:t>1/5/2021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93F17-2142-446C-A48C-16EC0235B7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052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63953-5B66-471E-80CA-8767C0AFE34C}" type="datetime1">
              <a:rPr lang="en-US" smtClean="0"/>
              <a:t>1/5/2021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93F17-2142-446C-A48C-16EC0235B7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188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37C36-CA10-491F-9311-7CDD287C9DDA}" type="datetime1">
              <a:rPr lang="en-US" smtClean="0"/>
              <a:t>1/5/2021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93F17-2142-446C-A48C-16EC0235B7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295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5E80F-530F-45DA-A7EB-45D0ADF428D0}" type="datetime1">
              <a:rPr lang="en-US" smtClean="0"/>
              <a:t>1/5/2021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93F17-2142-446C-A48C-16EC0235B7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858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pFill/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pFill/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042AC0-F9D6-46E8-9769-5BC017D69AA2}" type="datetime1">
              <a:rPr lang="en-US" smtClean="0"/>
              <a:t>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993F17-2142-446C-A48C-16EC0235B7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53768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35" r:id="rId1"/>
    <p:sldLayoutId id="2147483836" r:id="rId2"/>
    <p:sldLayoutId id="2147483837" r:id="rId3"/>
    <p:sldLayoutId id="2147483838" r:id="rId4"/>
    <p:sldLayoutId id="2147483839" r:id="rId5"/>
    <p:sldLayoutId id="2147483840" r:id="rId6"/>
    <p:sldLayoutId id="2147483841" r:id="rId7"/>
    <p:sldLayoutId id="2147483842" r:id="rId8"/>
    <p:sldLayoutId id="2147483843" r:id="rId9"/>
    <p:sldLayoutId id="2147483844" r:id="rId10"/>
    <p:sldLayoutId id="2147483845" r:id="rId11"/>
    <p:sldLayoutId id="2147483846" r:id="rId12"/>
    <p:sldLayoutId id="2147483847" r:id="rId13"/>
    <p:sldLayoutId id="2147483848" r:id="rId14"/>
    <p:sldLayoutId id="2147483849" r:id="rId15"/>
    <p:sldLayoutId id="2147483850" r:id="rId16"/>
    <p:sldLayoutId id="2147483851" r:id="rId1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Going online through four doors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983038"/>
            <a:ext cx="8791575" cy="1655762"/>
          </a:xfrm>
        </p:spPr>
        <p:txBody>
          <a:bodyPr/>
          <a:lstStyle/>
          <a:p>
            <a:pPr algn="ctr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Kristen A. Lewis</a:t>
            </a:r>
          </a:p>
          <a:p>
            <a:pPr algn="ctr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&amp; </a:t>
            </a:r>
          </a:p>
          <a:p>
            <a:pPr algn="ctr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Verna J. Edwards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93F17-2142-446C-A48C-16EC0235B72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144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Making it happen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Phase 4</a:t>
            </a:r>
          </a:p>
          <a:p>
            <a:pPr marL="0" indent="0" algn="ctr">
              <a:buNone/>
            </a:pPr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Practice with instructors</a:t>
            </a:r>
          </a:p>
          <a:p>
            <a:pPr algn="ctr">
              <a:buFontTx/>
              <a:buChar char="-"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Lecture on Blackboard Collaborate</a:t>
            </a:r>
          </a:p>
          <a:p>
            <a:pPr algn="ctr">
              <a:buFontTx/>
              <a:buChar char="-"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Turn in appraisals and PCs on Discussion Board</a:t>
            </a:r>
          </a:p>
          <a:p>
            <a:pPr algn="ctr">
              <a:buFontTx/>
              <a:buChar char="-"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Set up Collaborate space for teaching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93F17-2142-446C-A48C-16EC0235B72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314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Making it happen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Phase 5</a:t>
            </a:r>
          </a:p>
          <a:p>
            <a:pPr marL="0" indent="0" algn="ctr">
              <a:buNone/>
            </a:pPr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ctr">
              <a:buAutoNum type="arabicPeriod"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Deliver courses on Blackboard from home</a:t>
            </a:r>
          </a:p>
          <a:p>
            <a:pPr marL="457200" indent="-457200" algn="ctr">
              <a:buAutoNum type="arabicPeriod"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Assist students and instructors with Blackboard and connectivity issues</a:t>
            </a:r>
          </a:p>
          <a:p>
            <a:pPr marL="457200" indent="-457200" algn="ctr">
              <a:buAutoNum type="arabicPeriod"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Evaluate in real-time and adjust as necessary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93F17-2142-446C-A48C-16EC0235B72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504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339118"/>
            <a:ext cx="9905998" cy="1252615"/>
          </a:xfrm>
        </p:spPr>
        <p:txBody>
          <a:bodyPr/>
          <a:lstStyle/>
          <a:p>
            <a:pPr algn="ctr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2249487"/>
            <a:ext cx="9905999" cy="4168246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Were our customers satisfied?  Did we meet their needs?</a:t>
            </a:r>
          </a:p>
          <a:p>
            <a:pPr marL="0" indent="0" algn="ctr">
              <a:buNone/>
            </a:pPr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Font typeface="Wingdings" panose="05000000000000000000" pitchFamily="2" charset="2"/>
              <a:buChar char="§"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 courses designed and delivered online on Blackboard in 6 months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Font typeface="Wingdings" panose="05000000000000000000" pitchFamily="2" charset="2"/>
              <a:buChar char="§"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EOC scores exceptional – higher than with classroom-based delivery</a:t>
            </a:r>
          </a:p>
          <a:p>
            <a:pPr algn="ctr">
              <a:buFont typeface="Wingdings" panose="05000000000000000000" pitchFamily="2" charset="2"/>
              <a:buChar char="§"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Increased enrollment; much interest in courses</a:t>
            </a:r>
          </a:p>
          <a:p>
            <a:pPr algn="ctr">
              <a:buFont typeface="Wingdings" panose="05000000000000000000" pitchFamily="2" charset="2"/>
              <a:buChar char="§"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Instructors very satisfied with new delivery method and platform</a:t>
            </a:r>
          </a:p>
          <a:p>
            <a:pPr algn="ctr">
              <a:buFont typeface="Wingdings" panose="05000000000000000000" pitchFamily="2" charset="2"/>
              <a:buChar char="§"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All staff and faculty training requirements met</a:t>
            </a:r>
          </a:p>
          <a:p>
            <a:pPr marL="0" indent="0" algn="ctr">
              <a:buNone/>
            </a:pPr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93F17-2142-446C-A48C-16EC0235B72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533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2" y="195185"/>
            <a:ext cx="9905998" cy="1176415"/>
          </a:xfrm>
        </p:spPr>
        <p:txBody>
          <a:bodyPr/>
          <a:lstStyle/>
          <a:p>
            <a:pPr algn="ctr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Lessons learned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295400"/>
            <a:ext cx="9905999" cy="5300133"/>
          </a:xfrm>
        </p:spPr>
        <p:txBody>
          <a:bodyPr/>
          <a:lstStyle/>
          <a:p>
            <a:pPr marL="457200" indent="-457200" algn="ctr">
              <a:buAutoNum type="arabicPeriod"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Keep it simple! </a:t>
            </a:r>
          </a:p>
          <a:p>
            <a:pPr marL="457200" indent="-457200" algn="ctr">
              <a:buAutoNum type="arabicPeriod"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Don’t reinvent the wheel; use what you have</a:t>
            </a:r>
          </a:p>
          <a:p>
            <a:pPr marL="457200" indent="-457200" algn="ctr">
              <a:buAutoNum type="arabicPeriod"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Train designers and instructors</a:t>
            </a:r>
          </a:p>
          <a:p>
            <a:pPr marL="457200" indent="-457200" algn="ctr">
              <a:buAutoNum type="arabicPeriod"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Practice before live delivery</a:t>
            </a:r>
          </a:p>
          <a:p>
            <a:pPr marL="457200" indent="-457200" algn="ctr">
              <a:buAutoNum type="arabicPeriod"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Collaborate, collaborate, collaborate!!!</a:t>
            </a:r>
          </a:p>
          <a:p>
            <a:pPr marL="457200" indent="-457200" algn="ctr">
              <a:buAutoNum type="arabicPeriod"/>
            </a:pP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51867" y="4295774"/>
            <a:ext cx="3428999" cy="2362199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93F17-2142-446C-A48C-16EC0235B72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280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Questions???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85762" y="2241020"/>
            <a:ext cx="5546372" cy="4159780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93F17-2142-446C-A48C-16EC0235B72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495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Problem #1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How can we safely train our faculty and staff during the COVID-19 pandemic? </a:t>
            </a:r>
          </a:p>
          <a:p>
            <a:pPr marL="0" indent="0" algn="ctr">
              <a:buNone/>
            </a:pP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AutoShape 2" descr="The 3 Ways Science Will Get Us Through The COVID-19 Pandemi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56618" y="3739050"/>
            <a:ext cx="3685115" cy="2063664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93F17-2142-446C-A48C-16EC0235B72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74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Decision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2249486"/>
            <a:ext cx="9905999" cy="4202113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Vandenberg Faculty Development decided to put all our courses online on Blackboard.</a:t>
            </a:r>
          </a:p>
          <a:p>
            <a:pPr marL="0" indent="0" algn="ctr">
              <a:buNone/>
            </a:pP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6951" y="3698875"/>
            <a:ext cx="4899715" cy="2560496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93F17-2142-446C-A48C-16EC0235B72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870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Problem #2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2249486"/>
            <a:ext cx="9905999" cy="3998913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How can we efficiently and effectively deliver our courses online?</a:t>
            </a:r>
          </a:p>
          <a:p>
            <a:pPr marL="0" indent="0" algn="ctr">
              <a:buNone/>
            </a:pP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91190" y="3511549"/>
            <a:ext cx="5807276" cy="2527873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93F17-2142-446C-A48C-16EC0235B72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995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Preliminary Questions and Answers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do we already have?</a:t>
            </a:r>
          </a:p>
          <a:p>
            <a:pPr marL="0" indent="0" algn="ctr">
              <a:buNone/>
            </a:pPr>
            <a:endParaRPr lang="en-US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ctr">
              <a:buAutoNum type="arabicPeriod"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BIC on Blackboard – a model</a:t>
            </a:r>
          </a:p>
          <a:p>
            <a:pPr marL="457200" indent="-457200" algn="ctr">
              <a:buAutoNum type="arabicPeriod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ualified online instructors</a:t>
            </a:r>
          </a:p>
          <a:p>
            <a:pPr marL="457200" indent="-457200" algn="ctr">
              <a:buAutoNum type="arabicPeriod"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Qualified online designers</a:t>
            </a:r>
          </a:p>
          <a:p>
            <a:pPr marL="457200" indent="-457200" algn="ctr">
              <a:buAutoNum type="arabicPeriod"/>
            </a:pP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93F17-2142-446C-A48C-16EC0235B72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75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Preliminary questions and answers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do we need?</a:t>
            </a:r>
          </a:p>
          <a:p>
            <a:pPr marL="0" indent="0" algn="ctr">
              <a:buNone/>
            </a:pPr>
            <a:endParaRPr lang="en-US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ctr">
              <a:buAutoNum type="arabicPeriod"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Blackboard licenses x 5</a:t>
            </a:r>
          </a:p>
          <a:p>
            <a:pPr marL="457200" indent="-457200" algn="ctr">
              <a:buAutoNum type="arabicPeriod"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Time to train designers</a:t>
            </a:r>
          </a:p>
          <a:p>
            <a:pPr marL="457200" indent="-457200" algn="ctr">
              <a:buAutoNum type="arabicPeriod"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Time to train instructors</a:t>
            </a:r>
          </a:p>
          <a:p>
            <a:pPr marL="457200" indent="-457200" algn="ctr">
              <a:buAutoNum type="arabicPeriod"/>
            </a:pP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93F17-2142-446C-A48C-16EC0235B72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401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Making it happen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Phase 1</a:t>
            </a:r>
          </a:p>
          <a:p>
            <a:pPr marL="0" indent="0" algn="ctr">
              <a:buNone/>
            </a:pPr>
            <a:endParaRPr lang="en-US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ctr">
              <a:buAutoNum type="arabicPeriod"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Attained Blackboard licenses</a:t>
            </a:r>
          </a:p>
          <a:p>
            <a:pPr marL="457200" indent="-457200" algn="ctr">
              <a:buAutoNum type="arabicPeriod"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Copied and renamed BIC course shell</a:t>
            </a:r>
          </a:p>
          <a:p>
            <a:pPr marL="457200" indent="-457200" algn="ctr">
              <a:buAutoNum type="arabicPeriod"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Assigned designers to develop online content (4 weeks per course)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93F17-2142-446C-A48C-16EC0235B72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797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Making it happen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Phase 2</a:t>
            </a:r>
          </a:p>
          <a:p>
            <a:pPr marL="0" indent="0" algn="ctr">
              <a:buNone/>
            </a:pP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ctr">
              <a:buAutoNum type="arabicPeriod"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TDE created training aids and trained designers</a:t>
            </a:r>
          </a:p>
          <a:p>
            <a:pPr marL="457200" indent="-457200" algn="ctr">
              <a:buAutoNum type="arabicPeriod"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ITU created training aids and trained instructors</a:t>
            </a:r>
          </a:p>
          <a:p>
            <a:pPr marL="457200" indent="-457200" algn="ctr">
              <a:buAutoNum type="arabicPeriod"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Zoom meetings to decide lesson timing on Blackboard Collaborate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93F17-2142-446C-A48C-16EC0235B72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481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4" y="389918"/>
            <a:ext cx="9905998" cy="1173769"/>
          </a:xfrm>
        </p:spPr>
        <p:txBody>
          <a:bodyPr/>
          <a:lstStyle/>
          <a:p>
            <a:pPr algn="ctr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Making it happen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3" y="1792287"/>
            <a:ext cx="9905999" cy="471858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Phase 3: “Four Doors +”</a:t>
            </a:r>
          </a:p>
          <a:p>
            <a:pPr marL="0" indent="0" algn="ctr">
              <a:buNone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All content under four buttons (doors): </a:t>
            </a:r>
          </a:p>
          <a:p>
            <a:pPr marL="1828800">
              <a:buFontTx/>
              <a:buChar char="-"/>
            </a:pPr>
            <a:r>
              <a:rPr lang="en-US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Activities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includes appraisals </a:t>
            </a:r>
          </a:p>
          <a:p>
            <a:pPr marL="1828800">
              <a:buFontTx/>
              <a:buChar char="-"/>
            </a:pPr>
            <a:r>
              <a:rPr lang="en-US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Assessments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includes PCs, quizzes and written tests</a:t>
            </a:r>
          </a:p>
          <a:p>
            <a:pPr marL="1828800">
              <a:buFontTx/>
              <a:buChar char="-"/>
            </a:pPr>
            <a:r>
              <a:rPr lang="en-US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Café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includes Discussion Board and collaboration</a:t>
            </a:r>
          </a:p>
          <a:p>
            <a:pPr marL="1828800">
              <a:buFontTx/>
              <a:buChar char="-"/>
            </a:pPr>
            <a:r>
              <a:rPr lang="en-US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Library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includes instructional materials, references and resources</a:t>
            </a:r>
          </a:p>
          <a:p>
            <a:pPr marL="1600200" indent="0"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Collaboration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used for real-time lecture</a:t>
            </a:r>
          </a:p>
          <a:p>
            <a:pPr marL="0" indent="0" algn="ctr">
              <a:buNone/>
            </a:pPr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FontTx/>
              <a:buChar char="-"/>
            </a:pPr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93F17-2142-446C-A48C-16EC0235B72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606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4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4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  <a:hueMod val="106000"/>
                <a:satMod val="140000"/>
                <a:lumMod val="42000"/>
              </a:schemeClr>
              <a:schemeClr val="phClr">
                <a:tint val="98000"/>
                <a:hueMod val="92000"/>
                <a:satMod val="220000"/>
                <a:lumMod val="9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142578CA-DEC9-49C3-80AF-C113973CC9A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544983F062E0543A589DF85BC6D4231" ma:contentTypeVersion="11" ma:contentTypeDescription="Create a new document." ma:contentTypeScope="" ma:versionID="18c6e55359581418b063a9450d13298e">
  <xsd:schema xmlns:xsd="http://www.w3.org/2001/XMLSchema" xmlns:xs="http://www.w3.org/2001/XMLSchema" xmlns:p="http://schemas.microsoft.com/office/2006/metadata/properties" xmlns:ns2="d28b8950-cff3-4329-b6eb-9614b5d0dccd" xmlns:ns3="54db0c1b-7e71-4e18-bf63-3410d59a5bec" targetNamespace="http://schemas.microsoft.com/office/2006/metadata/properties" ma:root="true" ma:fieldsID="359bb4d1066df05bc17d441a7eccb1e8" ns2:_="" ns3:_="">
    <xsd:import namespace="d28b8950-cff3-4329-b6eb-9614b5d0dccd"/>
    <xsd:import namespace="54db0c1b-7e71-4e18-bf63-3410d59a5be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8b8950-cff3-4329-b6eb-9614b5d0dc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db0c1b-7e71-4e18-bf63-3410d59a5bec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13E1CFC-534C-4F8D-ADEF-30A859B0F313}"/>
</file>

<file path=customXml/itemProps2.xml><?xml version="1.0" encoding="utf-8"?>
<ds:datastoreItem xmlns:ds="http://schemas.openxmlformats.org/officeDocument/2006/customXml" ds:itemID="{35FFADAD-0D79-4DC9-9023-949272728192}"/>
</file>

<file path=customXml/itemProps3.xml><?xml version="1.0" encoding="utf-8"?>
<ds:datastoreItem xmlns:ds="http://schemas.openxmlformats.org/officeDocument/2006/customXml" ds:itemID="{A65F0C86-3A7F-4495-9D18-F5655B246C05}"/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154</TotalTime>
  <Words>363</Words>
  <Application>Microsoft Office PowerPoint</Application>
  <PresentationFormat>Widescreen</PresentationFormat>
  <Paragraphs>85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Times New Roman</vt:lpstr>
      <vt:lpstr>Trebuchet MS</vt:lpstr>
      <vt:lpstr>Tw Cen MT</vt:lpstr>
      <vt:lpstr>Wingdings</vt:lpstr>
      <vt:lpstr>Circuit</vt:lpstr>
      <vt:lpstr>Going online through four doors</vt:lpstr>
      <vt:lpstr>Problem #1</vt:lpstr>
      <vt:lpstr>Decision</vt:lpstr>
      <vt:lpstr>Problem #2</vt:lpstr>
      <vt:lpstr>Preliminary Questions and Answers</vt:lpstr>
      <vt:lpstr>Preliminary questions and answers</vt:lpstr>
      <vt:lpstr>Making it happen</vt:lpstr>
      <vt:lpstr>Making it happen</vt:lpstr>
      <vt:lpstr>Making it happen</vt:lpstr>
      <vt:lpstr>Making it happen</vt:lpstr>
      <vt:lpstr>Making it happen</vt:lpstr>
      <vt:lpstr>Results</vt:lpstr>
      <vt:lpstr>Lessons learned</vt:lpstr>
      <vt:lpstr>Questions???</vt:lpstr>
    </vt:vector>
  </TitlesOfParts>
  <Company>U.S. Air Force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LEWIS, KRISTEN A GS-12 USAF AETC 381 TRSS/TSF</dc:creator>
  <cp:lastModifiedBy>LEWIS, KRISTEN A GS-12 USAF AETC 381 TRSS/TSF</cp:lastModifiedBy>
  <cp:revision>22</cp:revision>
  <dcterms:created xsi:type="dcterms:W3CDTF">2021-01-05T15:43:43Z</dcterms:created>
  <dcterms:modified xsi:type="dcterms:W3CDTF">2021-01-05T18:18:14Z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0x010100F544983F062E0543A589DF85BC6D4231</vt:lpwstr>
  </property>
</Properties>
</file>