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6"/>
  </p:notesMasterIdLst>
  <p:handoutMasterIdLst>
    <p:handoutMasterId r:id="rId7"/>
  </p:handoutMasterIdLst>
  <p:sldIdLst>
    <p:sldId id="256" r:id="rId5"/>
  </p:sldIdLst>
  <p:sldSz cx="7772400" cy="100584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1536" userDrawn="1">
          <p15:clr>
            <a:srgbClr val="A4A3A4"/>
          </p15:clr>
        </p15:guide>
        <p15:guide id="2" orient="horz" pos="31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030A0"/>
    <a:srgbClr val="ECECEC"/>
    <a:srgbClr val="DDD5E4"/>
    <a:srgbClr val="1717F5"/>
    <a:srgbClr val="385723"/>
    <a:srgbClr val="A1A7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197" autoAdjust="0"/>
    <p:restoredTop sz="88889" autoAdjust="0"/>
  </p:normalViewPr>
  <p:slideViewPr>
    <p:cSldViewPr snapToGrid="0">
      <p:cViewPr varScale="1">
        <p:scale>
          <a:sx n="78" d="100"/>
          <a:sy n="78" d="100"/>
        </p:scale>
        <p:origin x="3630" y="72"/>
      </p:cViewPr>
      <p:guideLst>
        <p:guide pos="1536"/>
        <p:guide orient="horz"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725"/>
          </a:xfrm>
          <a:prstGeom prst="rect">
            <a:avLst/>
          </a:prstGeom>
        </p:spPr>
        <p:txBody>
          <a:bodyPr vert="horz" lIns="91440" tIns="45720" rIns="91440" bIns="45720" rtlCol="0"/>
          <a:lstStyle>
            <a:lvl1pPr algn="r">
              <a:defRPr sz="1200"/>
            </a:lvl1pPr>
          </a:lstStyle>
          <a:p>
            <a:fld id="{D2BA7798-7918-4C52-9D8F-D07835F1874A}" type="datetimeFigureOut">
              <a:rPr lang="en-US" smtClean="0"/>
              <a:t>3/11/2021</a:t>
            </a:fld>
            <a:endParaRPr lang="en-US"/>
          </a:p>
        </p:txBody>
      </p:sp>
      <p:sp>
        <p:nvSpPr>
          <p:cNvPr id="4" name="Footer Placeholder 3"/>
          <p:cNvSpPr>
            <a:spLocks noGrp="1"/>
          </p:cNvSpPr>
          <p:nvPr>
            <p:ph type="ftr" sz="quarter" idx="2"/>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6725"/>
          </a:xfrm>
          <a:prstGeom prst="rect">
            <a:avLst/>
          </a:prstGeom>
        </p:spPr>
        <p:txBody>
          <a:bodyPr vert="horz" lIns="91440" tIns="45720" rIns="91440" bIns="45720" rtlCol="0" anchor="b"/>
          <a:lstStyle>
            <a:lvl1pPr algn="r">
              <a:defRPr sz="1200"/>
            </a:lvl1pPr>
          </a:lstStyle>
          <a:p>
            <a:fld id="{4C4EB3E6-0BD1-40AB-BB60-B98DF6243B3F}" type="slidenum">
              <a:rPr lang="en-US" smtClean="0"/>
              <a:t>‹#›</a:t>
            </a:fld>
            <a:endParaRPr lang="en-US"/>
          </a:p>
        </p:txBody>
      </p:sp>
    </p:spTree>
    <p:extLst>
      <p:ext uri="{BB962C8B-B14F-4D97-AF65-F5344CB8AC3E}">
        <p14:creationId xmlns:p14="http://schemas.microsoft.com/office/powerpoint/2010/main" val="2539465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8E366AEC-6EBF-408E-9B53-9DB716E2262B}" type="datetimeFigureOut">
              <a:rPr lang="en-US" smtClean="0"/>
              <a:t>3/11/2021</a:t>
            </a:fld>
            <a:endParaRPr lang="en-US"/>
          </a:p>
        </p:txBody>
      </p:sp>
      <p:sp>
        <p:nvSpPr>
          <p:cNvPr id="4" name="Slide Image Placeholder 3"/>
          <p:cNvSpPr>
            <a:spLocks noGrp="1" noRot="1" noChangeAspect="1"/>
          </p:cNvSpPr>
          <p:nvPr>
            <p:ph type="sldImg" idx="2"/>
          </p:nvPr>
        </p:nvSpPr>
        <p:spPr>
          <a:xfrm>
            <a:off x="22177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3C60FAE8-107F-4613-BAF5-9AA0ADD76EDB}" type="slidenum">
              <a:rPr lang="en-US" smtClean="0"/>
              <a:t>‹#›</a:t>
            </a:fld>
            <a:endParaRPr lang="en-US"/>
          </a:p>
        </p:txBody>
      </p:sp>
    </p:spTree>
    <p:extLst>
      <p:ext uri="{BB962C8B-B14F-4D97-AF65-F5344CB8AC3E}">
        <p14:creationId xmlns:p14="http://schemas.microsoft.com/office/powerpoint/2010/main" val="16633777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8F655F-4D21-4504-9D37-E93DBBA5390A}"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952558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8F655F-4D21-4504-9D37-E93DBBA5390A}"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4168447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8F655F-4D21-4504-9D37-E93DBBA5390A}"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3645033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8F655F-4D21-4504-9D37-E93DBBA5390A}"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1357561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08F655F-4D21-4504-9D37-E93DBBA5390A}" type="datetimeFigureOut">
              <a:rPr lang="en-US" smtClean="0"/>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939067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08F655F-4D21-4504-9D37-E93DBBA5390A}" type="datetimeFigureOut">
              <a:rPr lang="en-US" smtClean="0"/>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2569100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8F655F-4D21-4504-9D37-E93DBBA5390A}" type="datetimeFigureOut">
              <a:rPr lang="en-US" smtClean="0"/>
              <a:t>3/11/2021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672528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8F655F-4D21-4504-9D37-E93DBBA5390A}" type="datetimeFigureOut">
              <a:rPr lang="en-US" smtClean="0"/>
              <a:t>3/11/2021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4185948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8F655F-4D21-4504-9D37-E93DBBA5390A}" type="datetimeFigureOut">
              <a:rPr lang="en-US" smtClean="0"/>
              <a:t>3/11/2021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166929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408F655F-4D21-4504-9D37-E93DBBA5390A}" type="datetimeFigureOut">
              <a:rPr lang="en-US" smtClean="0"/>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3315068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smtClean="0"/>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408F655F-4D21-4504-9D37-E93DBBA5390A}" type="datetimeFigureOut">
              <a:rPr lang="en-US" smtClean="0"/>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0CC29A-E269-423A-B9FB-6F746B8A3DC4}" type="slidenum">
              <a:rPr lang="en-US" smtClean="0"/>
              <a:t>‹#›</a:t>
            </a:fld>
            <a:endParaRPr lang="en-US"/>
          </a:p>
        </p:txBody>
      </p:sp>
    </p:spTree>
    <p:extLst>
      <p:ext uri="{BB962C8B-B14F-4D97-AF65-F5344CB8AC3E}">
        <p14:creationId xmlns:p14="http://schemas.microsoft.com/office/powerpoint/2010/main" val="4041972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408F655F-4D21-4504-9D37-E93DBBA5390A}" type="datetimeFigureOut">
              <a:rPr lang="en-US" smtClean="0"/>
              <a:t>3/11/2021</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AD0CC29A-E269-423A-B9FB-6F746B8A3DC4}" type="slidenum">
              <a:rPr lang="en-US" smtClean="0"/>
              <a:t>‹#›</a:t>
            </a:fld>
            <a:endParaRPr lang="en-US"/>
          </a:p>
        </p:txBody>
      </p:sp>
    </p:spTree>
    <p:extLst>
      <p:ext uri="{BB962C8B-B14F-4D97-AF65-F5344CB8AC3E}">
        <p14:creationId xmlns:p14="http://schemas.microsoft.com/office/powerpoint/2010/main" val="29197092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microsoft.com/office/2007/relationships/hdphoto" Target="../media/hdphoto1.wdp"/><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rotWithShape="1">
          <a:blip r:embed="rId2">
            <a:extLst>
              <a:ext uri="{28A0092B-C50C-407E-A947-70E740481C1C}">
                <a14:useLocalDpi xmlns:a14="http://schemas.microsoft.com/office/drawing/2010/main" val="0"/>
              </a:ext>
            </a:extLst>
          </a:blip>
          <a:srcRect l="7829" r="7829"/>
          <a:stretch/>
        </p:blipFill>
        <p:spPr>
          <a:xfrm>
            <a:off x="-33916" y="2002808"/>
            <a:ext cx="7814518" cy="6358138"/>
          </a:xfrm>
          <a:prstGeom prst="rect">
            <a:avLst/>
          </a:prstGeom>
        </p:spPr>
      </p:pic>
      <p:sp>
        <p:nvSpPr>
          <p:cNvPr id="11" name="Rectangle 10"/>
          <p:cNvSpPr/>
          <p:nvPr/>
        </p:nvSpPr>
        <p:spPr>
          <a:xfrm>
            <a:off x="-16426" y="624972"/>
            <a:ext cx="7783433" cy="8074528"/>
          </a:xfrm>
          <a:prstGeom prst="rect">
            <a:avLst/>
          </a:prstGeom>
          <a:solidFill>
            <a:srgbClr val="ECECEC">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0" y="0"/>
            <a:ext cx="7769224" cy="1952370"/>
          </a:xfrm>
          <a:prstGeom prst="rect">
            <a:avLst/>
          </a:prstGeom>
          <a:solidFill>
            <a:schemeClr val="accent1">
              <a:lumMod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Cambria" panose="02040503050406030204" pitchFamily="18" charset="0"/>
              <a:ea typeface="Cambria" panose="02040503050406030204" pitchFamily="18" charset="0"/>
            </a:endParaRPr>
          </a:p>
        </p:txBody>
      </p:sp>
      <p:sp>
        <p:nvSpPr>
          <p:cNvPr id="27" name="TextBox 26"/>
          <p:cNvSpPr txBox="1"/>
          <p:nvPr/>
        </p:nvSpPr>
        <p:spPr>
          <a:xfrm>
            <a:off x="1669692" y="269805"/>
            <a:ext cx="5871970" cy="338554"/>
          </a:xfrm>
          <a:prstGeom prst="rect">
            <a:avLst/>
          </a:prstGeom>
          <a:noFill/>
        </p:spPr>
        <p:txBody>
          <a:bodyPr wrap="square" rtlCol="0">
            <a:spAutoFit/>
          </a:bodyPr>
          <a:lstStyle/>
          <a:p>
            <a:pPr algn="ctr"/>
            <a:r>
              <a:rPr lang="en-US" sz="1600" dirty="0">
                <a:solidFill>
                  <a:schemeClr val="bg1"/>
                </a:solidFill>
                <a:latin typeface="Cambria" panose="02040503050406030204" pitchFamily="18" charset="0"/>
                <a:ea typeface="Cambria" panose="02040503050406030204" pitchFamily="18" charset="0"/>
              </a:rPr>
              <a:t>THE RIGHT TRAINING | THE RIGHT TIME | THE RIGHT </a:t>
            </a:r>
            <a:r>
              <a:rPr lang="en-US" sz="1600" dirty="0" smtClean="0">
                <a:solidFill>
                  <a:schemeClr val="bg1"/>
                </a:solidFill>
                <a:latin typeface="Cambria" panose="02040503050406030204" pitchFamily="18" charset="0"/>
                <a:ea typeface="Cambria" panose="02040503050406030204" pitchFamily="18" charset="0"/>
              </a:rPr>
              <a:t>WAY</a:t>
            </a:r>
          </a:p>
        </p:txBody>
      </p:sp>
      <p:pic>
        <p:nvPicPr>
          <p:cNvPr id="30" name="Picture 29"/>
          <p:cNvPicPr>
            <a:picLocks noChangeAspect="1"/>
          </p:cNvPicPr>
          <p:nvPr/>
        </p:nvPicPr>
        <p:blipFill>
          <a:blip r:embed="rId3">
            <a:extLst>
              <a:ext uri="{BEBA8EAE-BF5A-486C-A8C5-ECC9F3942E4B}">
                <a14:imgProps xmlns:a14="http://schemas.microsoft.com/office/drawing/2010/main">
                  <a14:imgLayer r:embed="rId4">
                    <a14:imgEffect>
                      <a14:backgroundRemoval t="0" b="100000" l="0" r="100000"/>
                    </a14:imgEffect>
                  </a14:imgLayer>
                </a14:imgProps>
              </a:ext>
            </a:extLst>
          </a:blip>
          <a:stretch>
            <a:fillRect/>
          </a:stretch>
        </p:blipFill>
        <p:spPr>
          <a:xfrm>
            <a:off x="-16426" y="141338"/>
            <a:ext cx="1669692" cy="1669692"/>
          </a:xfrm>
          <a:prstGeom prst="rect">
            <a:avLst/>
          </a:prstGeom>
        </p:spPr>
      </p:pic>
      <p:sp>
        <p:nvSpPr>
          <p:cNvPr id="31" name="TextBox 30"/>
          <p:cNvSpPr txBox="1"/>
          <p:nvPr/>
        </p:nvSpPr>
        <p:spPr>
          <a:xfrm>
            <a:off x="1531975" y="1205001"/>
            <a:ext cx="6135066" cy="577081"/>
          </a:xfrm>
          <a:prstGeom prst="rect">
            <a:avLst/>
          </a:prstGeom>
          <a:noFill/>
        </p:spPr>
        <p:txBody>
          <a:bodyPr wrap="square" rtlCol="0">
            <a:spAutoFit/>
          </a:bodyPr>
          <a:lstStyle/>
          <a:p>
            <a:pPr algn="ctr"/>
            <a:r>
              <a:rPr lang="en-US" sz="1050" dirty="0" smtClean="0">
                <a:solidFill>
                  <a:schemeClr val="bg1"/>
                </a:solidFill>
                <a:latin typeface="Cambria" panose="02040503050406030204" pitchFamily="18" charset="0"/>
                <a:ea typeface="Cambria" panose="02040503050406030204" pitchFamily="18" charset="0"/>
              </a:rPr>
              <a:t>The </a:t>
            </a:r>
            <a:r>
              <a:rPr lang="en-US" sz="1050" dirty="0" smtClean="0">
                <a:solidFill>
                  <a:schemeClr val="bg1"/>
                </a:solidFill>
                <a:latin typeface="Cambria" panose="02040503050406030204" pitchFamily="18" charset="0"/>
                <a:ea typeface="Cambria" panose="02040503050406030204" pitchFamily="18" charset="0"/>
              </a:rPr>
              <a:t>313 TRS </a:t>
            </a:r>
            <a:r>
              <a:rPr lang="en-US" sz="1050" dirty="0" smtClean="0">
                <a:solidFill>
                  <a:schemeClr val="bg1"/>
                </a:solidFill>
                <a:latin typeface="Cambria" panose="02040503050406030204" pitchFamily="18" charset="0"/>
                <a:ea typeface="Cambria" panose="02040503050406030204" pitchFamily="18" charset="0"/>
              </a:rPr>
              <a:t>inspires rigorously </a:t>
            </a:r>
            <a:r>
              <a:rPr lang="en-US" sz="1050" dirty="0">
                <a:solidFill>
                  <a:schemeClr val="bg1"/>
                </a:solidFill>
                <a:latin typeface="Cambria" panose="02040503050406030204" pitchFamily="18" charset="0"/>
                <a:ea typeface="Cambria" panose="02040503050406030204" pitchFamily="18" charset="0"/>
              </a:rPr>
              <a:t>researched learning experiences </a:t>
            </a:r>
            <a:r>
              <a:rPr lang="en-US" sz="1050" dirty="0" smtClean="0">
                <a:solidFill>
                  <a:schemeClr val="bg1"/>
                </a:solidFill>
                <a:latin typeface="Cambria" panose="02040503050406030204" pitchFamily="18" charset="0"/>
                <a:ea typeface="Cambria" panose="02040503050406030204" pitchFamily="18" charset="0"/>
              </a:rPr>
              <a:t>which </a:t>
            </a:r>
            <a:r>
              <a:rPr lang="en-US" sz="1050" dirty="0">
                <a:solidFill>
                  <a:schemeClr val="bg1"/>
                </a:solidFill>
                <a:latin typeface="Cambria" panose="02040503050406030204" pitchFamily="18" charset="0"/>
                <a:ea typeface="Cambria" panose="02040503050406030204" pitchFamily="18" charset="0"/>
              </a:rPr>
              <a:t>enhance learning </a:t>
            </a:r>
            <a:r>
              <a:rPr lang="en-US" sz="1050" dirty="0" smtClean="0">
                <a:solidFill>
                  <a:schemeClr val="bg1"/>
                </a:solidFill>
                <a:latin typeface="Cambria" panose="02040503050406030204" pitchFamily="18" charset="0"/>
                <a:ea typeface="Cambria" panose="02040503050406030204" pitchFamily="18" charset="0"/>
              </a:rPr>
              <a:t>transfer and transform </a:t>
            </a:r>
            <a:r>
              <a:rPr lang="en-US" sz="1050" dirty="0">
                <a:solidFill>
                  <a:schemeClr val="bg1"/>
                </a:solidFill>
                <a:latin typeface="Cambria" panose="02040503050406030204" pitchFamily="18" charset="0"/>
                <a:ea typeface="Cambria" panose="02040503050406030204" pitchFamily="18" charset="0"/>
              </a:rPr>
              <a:t>Air Force training and </a:t>
            </a:r>
            <a:r>
              <a:rPr lang="en-US" sz="1050" dirty="0" smtClean="0">
                <a:solidFill>
                  <a:schemeClr val="bg1"/>
                </a:solidFill>
                <a:latin typeface="Cambria" panose="02040503050406030204" pitchFamily="18" charset="0"/>
                <a:ea typeface="Cambria" panose="02040503050406030204" pitchFamily="18" charset="0"/>
              </a:rPr>
              <a:t>evaluation practices for intelligence analysis to create </a:t>
            </a:r>
            <a:r>
              <a:rPr lang="en-US" sz="1050" dirty="0">
                <a:solidFill>
                  <a:schemeClr val="bg1"/>
                </a:solidFill>
                <a:latin typeface="Cambria" panose="02040503050406030204" pitchFamily="18" charset="0"/>
                <a:ea typeface="Cambria" panose="02040503050406030204" pitchFamily="18" charset="0"/>
              </a:rPr>
              <a:t>lethal, ready, and </a:t>
            </a:r>
            <a:r>
              <a:rPr lang="en-US" sz="1050" dirty="0" smtClean="0">
                <a:solidFill>
                  <a:schemeClr val="bg1"/>
                </a:solidFill>
                <a:latin typeface="Cambria" panose="02040503050406030204" pitchFamily="18" charset="0"/>
                <a:ea typeface="Cambria" panose="02040503050406030204" pitchFamily="18" charset="0"/>
              </a:rPr>
              <a:t>agile ISR Airman.</a:t>
            </a:r>
            <a:endParaRPr lang="en-US" sz="1050" dirty="0">
              <a:solidFill>
                <a:schemeClr val="bg1"/>
              </a:solidFill>
              <a:latin typeface="Cambria" panose="02040503050406030204" pitchFamily="18" charset="0"/>
              <a:ea typeface="Cambria" panose="02040503050406030204" pitchFamily="18" charset="0"/>
            </a:endParaRPr>
          </a:p>
        </p:txBody>
      </p:sp>
      <p:sp>
        <p:nvSpPr>
          <p:cNvPr id="161" name="TextBox 160"/>
          <p:cNvSpPr txBox="1"/>
          <p:nvPr/>
        </p:nvSpPr>
        <p:spPr>
          <a:xfrm>
            <a:off x="6381290" y="9838607"/>
            <a:ext cx="1387934" cy="369332"/>
          </a:xfrm>
          <a:prstGeom prst="rect">
            <a:avLst/>
          </a:prstGeom>
          <a:noFill/>
        </p:spPr>
        <p:txBody>
          <a:bodyPr wrap="square" rtlCol="0">
            <a:spAutoFit/>
          </a:bodyPr>
          <a:lstStyle/>
          <a:p>
            <a:pPr algn="ctr"/>
            <a:r>
              <a:rPr lang="en-US" sz="900" dirty="0" smtClean="0">
                <a:solidFill>
                  <a:schemeClr val="bg1"/>
                </a:solidFill>
                <a:latin typeface="Cambria" panose="02040503050406030204" pitchFamily="18" charset="0"/>
                <a:ea typeface="Cambria" panose="02040503050406030204" pitchFamily="18" charset="0"/>
              </a:rPr>
              <a:t>CAO 17 JUNE 2020  1000</a:t>
            </a:r>
          </a:p>
        </p:txBody>
      </p:sp>
      <p:sp>
        <p:nvSpPr>
          <p:cNvPr id="165" name="Rectangle 164"/>
          <p:cNvSpPr/>
          <p:nvPr/>
        </p:nvSpPr>
        <p:spPr>
          <a:xfrm>
            <a:off x="1231101" y="631794"/>
            <a:ext cx="6736814" cy="523220"/>
          </a:xfrm>
          <a:prstGeom prst="rect">
            <a:avLst/>
          </a:prstGeom>
        </p:spPr>
        <p:txBody>
          <a:bodyPr wrap="square">
            <a:spAutoFit/>
          </a:bodyPr>
          <a:lstStyle/>
          <a:p>
            <a:pPr algn="ctr"/>
            <a:r>
              <a:rPr lang="en-US" sz="2800" b="1" i="1" dirty="0">
                <a:solidFill>
                  <a:srgbClr val="FFC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TRAINING TOMORROW’S ANALYSTS</a:t>
            </a:r>
          </a:p>
        </p:txBody>
      </p:sp>
      <p:sp>
        <p:nvSpPr>
          <p:cNvPr id="74" name="Rectangle 73"/>
          <p:cNvSpPr/>
          <p:nvPr/>
        </p:nvSpPr>
        <p:spPr>
          <a:xfrm>
            <a:off x="-6087" y="1949498"/>
            <a:ext cx="7786688" cy="72831"/>
          </a:xfrm>
          <a:prstGeom prst="rect">
            <a:avLst/>
          </a:prstGeom>
          <a:gradFill flip="none" rotWithShape="1">
            <a:gsLst>
              <a:gs pos="56000">
                <a:srgbClr val="FCE888"/>
              </a:gs>
              <a:gs pos="0">
                <a:srgbClr val="F9D110">
                  <a:lumMod val="100000"/>
                </a:srgbClr>
              </a:gs>
              <a:gs pos="100000">
                <a:srgbClr val="ECECE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mbria" panose="02040503050406030204" pitchFamily="18" charset="0"/>
              <a:ea typeface="Cambria" panose="02040503050406030204" pitchFamily="18" charset="0"/>
            </a:endParaRPr>
          </a:p>
        </p:txBody>
      </p:sp>
      <p:sp>
        <p:nvSpPr>
          <p:cNvPr id="80" name="Rectangle 79"/>
          <p:cNvSpPr/>
          <p:nvPr/>
        </p:nvSpPr>
        <p:spPr>
          <a:xfrm>
            <a:off x="0" y="8366603"/>
            <a:ext cx="7772400" cy="1691796"/>
          </a:xfrm>
          <a:prstGeom prst="rect">
            <a:avLst/>
          </a:prstGeom>
          <a:solidFill>
            <a:srgbClr val="FFC000"/>
          </a:solidFill>
          <a:ln>
            <a:solidFill>
              <a:schemeClr val="tx1">
                <a:alpha val="59000"/>
              </a:schemeClr>
            </a:solidFill>
          </a:ln>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44" name="TextBox 143"/>
          <p:cNvSpPr txBox="1"/>
          <p:nvPr/>
        </p:nvSpPr>
        <p:spPr>
          <a:xfrm>
            <a:off x="48987" y="8538993"/>
            <a:ext cx="1730474" cy="338554"/>
          </a:xfrm>
          <a:prstGeom prst="rect">
            <a:avLst/>
          </a:prstGeom>
          <a:noFill/>
        </p:spPr>
        <p:txBody>
          <a:bodyPr wrap="none" rtlCol="0">
            <a:spAutoFit/>
          </a:bodyPr>
          <a:lstStyle/>
          <a:p>
            <a:r>
              <a:rPr lang="en-US" sz="1600" b="1" dirty="0" smtClean="0">
                <a:latin typeface="Cambria" panose="02040503050406030204" pitchFamily="18" charset="0"/>
                <a:ea typeface="Cambria" panose="02040503050406030204" pitchFamily="18" charset="0"/>
              </a:rPr>
              <a:t>PLAN IN ACTION</a:t>
            </a:r>
            <a:endParaRPr lang="en-US" sz="1600" b="1" dirty="0">
              <a:latin typeface="Cambria" panose="02040503050406030204" pitchFamily="18" charset="0"/>
              <a:ea typeface="Cambria" panose="02040503050406030204" pitchFamily="18" charset="0"/>
            </a:endParaRPr>
          </a:p>
        </p:txBody>
      </p:sp>
      <p:sp>
        <p:nvSpPr>
          <p:cNvPr id="146" name="Rectangle 145"/>
          <p:cNvSpPr/>
          <p:nvPr/>
        </p:nvSpPr>
        <p:spPr>
          <a:xfrm>
            <a:off x="48987" y="8824925"/>
            <a:ext cx="7655039" cy="1015663"/>
          </a:xfrm>
          <a:prstGeom prst="rect">
            <a:avLst/>
          </a:prstGeom>
        </p:spPr>
        <p:txBody>
          <a:bodyPr wrap="square">
            <a:spAutoFit/>
          </a:bodyPr>
          <a:lstStyle/>
          <a:p>
            <a:r>
              <a:rPr lang="en-US" sz="1200" dirty="0" smtClean="0">
                <a:latin typeface="Cambria" panose="02040503050406030204" pitchFamily="18" charset="0"/>
                <a:ea typeface="Cambria" panose="02040503050406030204" pitchFamily="18" charset="0"/>
              </a:rPr>
              <a:t>Throughout FY21, the initial cadre will receive training and certification through DIA. The 313 TRS will conduct course refinement to bridge these Intelligence Community courses with Air Force training needs, and will build two capstone exercises which will test students’ abilities to put learned behaviors into practice. </a:t>
            </a:r>
          </a:p>
          <a:p>
            <a:endParaRPr lang="en-US" sz="1200" dirty="0" smtClean="0">
              <a:latin typeface="Cambria" panose="02040503050406030204" pitchFamily="18" charset="0"/>
              <a:ea typeface="Cambria" panose="02040503050406030204" pitchFamily="18" charset="0"/>
            </a:endParaRPr>
          </a:p>
          <a:p>
            <a:r>
              <a:rPr lang="en-US" sz="1200" dirty="0" smtClean="0">
                <a:latin typeface="Cambria" panose="02040503050406030204" pitchFamily="18" charset="0"/>
                <a:ea typeface="Cambria" panose="02040503050406030204" pitchFamily="18" charset="0"/>
              </a:rPr>
              <a:t>The 17 TRG/DIA partnership will host the first Analysis 200 program course in early FY22. </a:t>
            </a:r>
            <a:endParaRPr lang="en-US" sz="1200" dirty="0">
              <a:latin typeface="Cambria" panose="02040503050406030204" pitchFamily="18" charset="0"/>
              <a:ea typeface="Cambria" panose="02040503050406030204" pitchFamily="18" charset="0"/>
            </a:endParaRPr>
          </a:p>
        </p:txBody>
      </p:sp>
      <p:sp>
        <p:nvSpPr>
          <p:cNvPr id="63" name="TextBox 62"/>
          <p:cNvSpPr txBox="1"/>
          <p:nvPr/>
        </p:nvSpPr>
        <p:spPr>
          <a:xfrm>
            <a:off x="337202" y="2018465"/>
            <a:ext cx="4267302" cy="400110"/>
          </a:xfrm>
          <a:prstGeom prst="rect">
            <a:avLst/>
          </a:prstGeom>
          <a:noFill/>
        </p:spPr>
        <p:txBody>
          <a:bodyPr wrap="square" rtlCol="0">
            <a:spAutoFit/>
          </a:bodyPr>
          <a:lstStyle/>
          <a:p>
            <a:pPr algn="ctr"/>
            <a:r>
              <a:rPr lang="en-US" sz="2000" b="1" dirty="0" smtClean="0">
                <a:latin typeface="Cambria" panose="02040503050406030204" pitchFamily="18" charset="0"/>
                <a:ea typeface="Cambria" panose="02040503050406030204" pitchFamily="18" charset="0"/>
              </a:rPr>
              <a:t>Analysis 200 Program Features</a:t>
            </a:r>
            <a:endParaRPr lang="en-US" sz="2000" b="1" dirty="0">
              <a:latin typeface="Cambria" panose="02040503050406030204" pitchFamily="18" charset="0"/>
              <a:ea typeface="Cambria" panose="02040503050406030204" pitchFamily="18" charset="0"/>
            </a:endParaRPr>
          </a:p>
        </p:txBody>
      </p:sp>
      <p:sp>
        <p:nvSpPr>
          <p:cNvPr id="68" name="Rectangle 67"/>
          <p:cNvSpPr/>
          <p:nvPr/>
        </p:nvSpPr>
        <p:spPr>
          <a:xfrm>
            <a:off x="4999680" y="2189745"/>
            <a:ext cx="207294" cy="5998811"/>
          </a:xfrm>
          <a:prstGeom prst="rect">
            <a:avLst/>
          </a:prstGeom>
          <a:gradFill flip="none" rotWithShape="1">
            <a:gsLst>
              <a:gs pos="88000">
                <a:srgbClr val="DFDFDF"/>
              </a:gs>
              <a:gs pos="9000">
                <a:schemeClr val="bg1">
                  <a:lumMod val="75000"/>
                </a:schemeClr>
              </a:gs>
              <a:gs pos="0">
                <a:srgbClr val="FFFFFF">
                  <a:alpha val="0"/>
                </a:srgbClr>
              </a:gs>
              <a:gs pos="100000">
                <a:schemeClr val="bg1">
                  <a:alpha val="0"/>
                </a:schemeClr>
              </a:gs>
            </a:gsLst>
            <a:lin ang="5400000" scaled="1"/>
            <a:tileRect/>
          </a:gradFill>
          <a:ln w="127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Helvetica"/>
            </a:endParaRPr>
          </a:p>
        </p:txBody>
      </p:sp>
      <p:sp>
        <p:nvSpPr>
          <p:cNvPr id="70" name="Text Placeholder 2"/>
          <p:cNvSpPr txBox="1">
            <a:spLocks/>
          </p:cNvSpPr>
          <p:nvPr/>
        </p:nvSpPr>
        <p:spPr>
          <a:xfrm>
            <a:off x="6879989" y="2423839"/>
            <a:ext cx="757750" cy="211024"/>
          </a:xfrm>
          <a:prstGeom prst="rect">
            <a:avLst/>
          </a:prstGeom>
          <a:solidFill>
            <a:srgbClr val="990000"/>
          </a:solidFill>
          <a:ln w="12700">
            <a:miter lim="400000"/>
          </a:ln>
          <a:extLst>
            <a:ext uri="{C572A759-6A51-4108-AA02-DFA0A04FC94B}">
              <ma14:wrappingTextBoxFlag xmlns:ma14="http://schemas.microsoft.com/office/mac/drawingml/2011/main" xmlns="" val="1"/>
            </a:ext>
          </a:extLst>
        </p:spPr>
        <p:txBody>
          <a:bodyPr lIns="45718" tIns="45718" rIns="45718" bIns="45718" numCol="1" anchor="t">
            <a:normAutofit lnSpcReduction="10000"/>
          </a:bodyPr>
          <a:lstStyle>
            <a:lvl1pPr marL="285750" marR="0" indent="-285750"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2000" b="1" i="0" u="none" strike="noStrike" cap="none" spc="0" baseline="0">
                <a:ln>
                  <a:noFill/>
                </a:ln>
                <a:solidFill>
                  <a:srgbClr val="000000"/>
                </a:solidFill>
                <a:uFillTx/>
                <a:latin typeface="Arial"/>
                <a:ea typeface="Arial"/>
                <a:cs typeface="Arial"/>
                <a:sym typeface="Arial"/>
              </a:defRPr>
            </a:lvl1pPr>
            <a:lvl2pPr marL="688975" marR="0" indent="-282575"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2pPr>
            <a:lvl3pPr marL="1027112" marR="0" indent="-223837"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3pPr>
            <a:lvl4pPr marL="1600200" marR="0" indent="-228600"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4pPr>
            <a:lvl5pPr marL="2057400" marR="0" indent="-228600"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5pPr>
            <a:lvl6pPr marL="25146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6pPr>
            <a:lvl7pPr marL="29718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7pPr>
            <a:lvl8pPr marL="34290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8pPr>
            <a:lvl9pPr marL="38862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9pPr>
          </a:lstStyle>
          <a:p>
            <a:pPr marL="0" indent="0" algn="ctr">
              <a:spcBef>
                <a:spcPts val="0"/>
              </a:spcBef>
              <a:buNone/>
            </a:pPr>
            <a:r>
              <a:rPr lang="en-US" sz="800" kern="0" dirty="0" smtClean="0">
                <a:solidFill>
                  <a:schemeClr val="bg1"/>
                </a:solidFill>
              </a:rPr>
              <a:t>In-Residence</a:t>
            </a:r>
            <a:endParaRPr lang="en-US" sz="1600" b="0" kern="0" dirty="0" smtClean="0">
              <a:solidFill>
                <a:schemeClr val="bg1"/>
              </a:solidFill>
            </a:endParaRPr>
          </a:p>
        </p:txBody>
      </p:sp>
      <p:sp>
        <p:nvSpPr>
          <p:cNvPr id="71" name="Text Placeholder 2"/>
          <p:cNvSpPr txBox="1">
            <a:spLocks/>
          </p:cNvSpPr>
          <p:nvPr/>
        </p:nvSpPr>
        <p:spPr>
          <a:xfrm>
            <a:off x="6879989" y="2145447"/>
            <a:ext cx="757750" cy="213423"/>
          </a:xfrm>
          <a:prstGeom prst="rect">
            <a:avLst/>
          </a:prstGeom>
          <a:solidFill>
            <a:srgbClr val="002060"/>
          </a:solidFill>
          <a:ln w="12700">
            <a:miter lim="400000"/>
          </a:ln>
          <a:extLst>
            <a:ext uri="{C572A759-6A51-4108-AA02-DFA0A04FC94B}">
              <ma14:wrappingTextBoxFlag xmlns:ma14="http://schemas.microsoft.com/office/mac/drawingml/2011/main" xmlns="" val="1"/>
            </a:ext>
          </a:extLst>
        </p:spPr>
        <p:txBody>
          <a:bodyPr lIns="45718" tIns="45718" rIns="45718" bIns="45718" numCol="1" anchor="ctr">
            <a:noAutofit/>
          </a:bodyPr>
          <a:lstStyle>
            <a:lvl1pPr marL="285750" marR="0" indent="-285750"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2000" b="1" i="0" u="none" strike="noStrike" cap="none" spc="0" baseline="0">
                <a:ln>
                  <a:noFill/>
                </a:ln>
                <a:solidFill>
                  <a:srgbClr val="000000"/>
                </a:solidFill>
                <a:uFillTx/>
                <a:latin typeface="Arial"/>
                <a:ea typeface="Arial"/>
                <a:cs typeface="Arial"/>
                <a:sym typeface="Arial"/>
              </a:defRPr>
            </a:lvl1pPr>
            <a:lvl2pPr marL="688975" marR="0" indent="-282575"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2pPr>
            <a:lvl3pPr marL="1027112" marR="0" indent="-223837"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3pPr>
            <a:lvl4pPr marL="1600200" marR="0" indent="-228600"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4pPr>
            <a:lvl5pPr marL="2057400" marR="0" indent="-228600"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5pPr>
            <a:lvl6pPr marL="25146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6pPr>
            <a:lvl7pPr marL="29718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7pPr>
            <a:lvl8pPr marL="34290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8pPr>
            <a:lvl9pPr marL="38862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9pPr>
          </a:lstStyle>
          <a:p>
            <a:pPr marL="0" indent="0" algn="ctr">
              <a:spcBef>
                <a:spcPts val="0"/>
              </a:spcBef>
              <a:buNone/>
            </a:pPr>
            <a:r>
              <a:rPr lang="en-US" sz="800" kern="0" dirty="0" smtClean="0">
                <a:solidFill>
                  <a:schemeClr val="bg1"/>
                </a:solidFill>
              </a:rPr>
              <a:t>Distance</a:t>
            </a:r>
            <a:endParaRPr lang="en-US" sz="1600" b="0" kern="0" dirty="0" smtClean="0">
              <a:solidFill>
                <a:schemeClr val="bg1"/>
              </a:solidFill>
            </a:endParaRPr>
          </a:p>
        </p:txBody>
      </p:sp>
      <p:sp>
        <p:nvSpPr>
          <p:cNvPr id="73" name="Text Placeholder 2"/>
          <p:cNvSpPr txBox="1">
            <a:spLocks/>
          </p:cNvSpPr>
          <p:nvPr/>
        </p:nvSpPr>
        <p:spPr>
          <a:xfrm>
            <a:off x="6879989" y="2707398"/>
            <a:ext cx="757750" cy="205294"/>
          </a:xfrm>
          <a:prstGeom prst="rect">
            <a:avLst/>
          </a:prstGeom>
          <a:solidFill>
            <a:srgbClr val="7030A0"/>
          </a:solidFill>
          <a:ln w="12700">
            <a:miter lim="400000"/>
          </a:ln>
          <a:extLst>
            <a:ext uri="{C572A759-6A51-4108-AA02-DFA0A04FC94B}">
              <ma14:wrappingTextBoxFlag xmlns:ma14="http://schemas.microsoft.com/office/mac/drawingml/2011/main" xmlns="" val="1"/>
            </a:ext>
          </a:extLst>
        </p:spPr>
        <p:txBody>
          <a:bodyPr lIns="45718" tIns="45718" rIns="45718" bIns="45718" numCol="1" anchor="ctr">
            <a:noAutofit/>
          </a:bodyPr>
          <a:lstStyle>
            <a:lvl1pPr marL="285750" marR="0" indent="-285750"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2000" b="1" i="0" u="none" strike="noStrike" cap="none" spc="0" baseline="0">
                <a:ln>
                  <a:noFill/>
                </a:ln>
                <a:solidFill>
                  <a:srgbClr val="000000"/>
                </a:solidFill>
                <a:uFillTx/>
                <a:latin typeface="Arial"/>
                <a:ea typeface="Arial"/>
                <a:cs typeface="Arial"/>
                <a:sym typeface="Arial"/>
              </a:defRPr>
            </a:lvl1pPr>
            <a:lvl2pPr marL="688975" marR="0" indent="-282575"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2pPr>
            <a:lvl3pPr marL="1027112" marR="0" indent="-223837"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3pPr>
            <a:lvl4pPr marL="1600200" marR="0" indent="-228600"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4pPr>
            <a:lvl5pPr marL="2057400" marR="0" indent="-228600" algn="l" defTabSz="914400" rtl="0" latinLnBrk="0">
              <a:lnSpc>
                <a:spcPct val="100000"/>
              </a:lnSpc>
              <a:spcBef>
                <a:spcPts val="1200"/>
              </a:spcBef>
              <a:spcAft>
                <a:spcPts val="0"/>
              </a:spcAft>
              <a:buClr>
                <a:srgbClr val="151C77"/>
              </a:buClr>
              <a:buSzPct val="80000"/>
              <a:buFont typeface="Wingdings" panose="05000000000000000000" pitchFamily="2" charset="2"/>
              <a:buChar char="§"/>
              <a:tabLst/>
              <a:defRPr sz="1800" b="1" i="0" u="none" strike="noStrike" cap="none" spc="0" baseline="0">
                <a:ln>
                  <a:noFill/>
                </a:ln>
                <a:solidFill>
                  <a:srgbClr val="000000"/>
                </a:solidFill>
                <a:uFillTx/>
                <a:latin typeface="Arial"/>
                <a:ea typeface="Arial"/>
                <a:cs typeface="Arial"/>
                <a:sym typeface="Arial"/>
              </a:defRPr>
            </a:lvl5pPr>
            <a:lvl6pPr marL="25146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6pPr>
            <a:lvl7pPr marL="29718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7pPr>
            <a:lvl8pPr marL="34290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8pPr>
            <a:lvl9pPr marL="3886200" marR="0" indent="-228600" algn="l" defTabSz="914400" rtl="0" latinLnBrk="0">
              <a:lnSpc>
                <a:spcPct val="100000"/>
              </a:lnSpc>
              <a:spcBef>
                <a:spcPts val="1200"/>
              </a:spcBef>
              <a:spcAft>
                <a:spcPts val="0"/>
              </a:spcAft>
              <a:buClr>
                <a:srgbClr val="151C77"/>
              </a:buClr>
              <a:buSzPct val="80000"/>
              <a:buFont typeface="Wingdings"/>
              <a:buChar char="■"/>
              <a:tabLst/>
              <a:defRPr sz="2000" b="1" i="0" u="none" strike="noStrike" cap="none" spc="0" baseline="0">
                <a:ln>
                  <a:noFill/>
                </a:ln>
                <a:solidFill>
                  <a:srgbClr val="000000"/>
                </a:solidFill>
                <a:uFillTx/>
                <a:latin typeface="Arial"/>
                <a:ea typeface="Arial"/>
                <a:cs typeface="Arial"/>
                <a:sym typeface="Arial"/>
              </a:defRPr>
            </a:lvl9pPr>
          </a:lstStyle>
          <a:p>
            <a:pPr marL="0" indent="0" algn="ctr">
              <a:spcBef>
                <a:spcPts val="0"/>
              </a:spcBef>
              <a:buNone/>
            </a:pPr>
            <a:r>
              <a:rPr lang="en-US" sz="800" kern="0" dirty="0" smtClean="0">
                <a:solidFill>
                  <a:schemeClr val="bg1"/>
                </a:solidFill>
              </a:rPr>
              <a:t>In-Res/MTT</a:t>
            </a:r>
            <a:endParaRPr lang="en-US" sz="800" kern="0" dirty="0">
              <a:solidFill>
                <a:schemeClr val="bg1"/>
              </a:solidFill>
            </a:endParaRPr>
          </a:p>
        </p:txBody>
      </p:sp>
      <p:sp>
        <p:nvSpPr>
          <p:cNvPr id="75" name="Rectangle 74"/>
          <p:cNvSpPr/>
          <p:nvPr/>
        </p:nvSpPr>
        <p:spPr>
          <a:xfrm>
            <a:off x="4993233" y="2510741"/>
            <a:ext cx="333407" cy="261606"/>
          </a:xfrm>
          <a:prstGeom prst="rect">
            <a:avLst/>
          </a:prstGeom>
          <a:solidFill>
            <a:schemeClr val="tx1"/>
          </a:solidFill>
          <a:ln w="12700" cap="flat">
            <a:solidFill>
              <a:schemeClr val="tx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100" b="1" dirty="0" smtClean="0">
                <a:solidFill>
                  <a:schemeClr val="bg1"/>
                </a:solidFill>
                <a:latin typeface="+mj-lt"/>
                <a:ea typeface="+mj-ea"/>
                <a:cs typeface="+mj-cs"/>
                <a:sym typeface="Helvetica"/>
              </a:rPr>
              <a:t>4 </a:t>
            </a:r>
            <a:r>
              <a:rPr lang="en-US" sz="1100" b="1" dirty="0" err="1" smtClean="0">
                <a:solidFill>
                  <a:schemeClr val="bg1"/>
                </a:solidFill>
                <a:latin typeface="+mj-lt"/>
                <a:ea typeface="+mj-ea"/>
                <a:cs typeface="+mj-cs"/>
                <a:sym typeface="Helvetica"/>
              </a:rPr>
              <a:t>Yr</a:t>
            </a:r>
            <a:endParaRPr kumimoji="0" lang="en-US" sz="1100" b="1" i="0" u="none" strike="noStrike" cap="none" spc="0" normalizeH="0" baseline="0" dirty="0">
              <a:ln>
                <a:noFill/>
              </a:ln>
              <a:solidFill>
                <a:schemeClr val="bg1"/>
              </a:solidFill>
              <a:effectLst/>
              <a:uFillTx/>
              <a:latin typeface="+mj-lt"/>
              <a:ea typeface="+mj-ea"/>
              <a:cs typeface="+mj-cs"/>
              <a:sym typeface="Helvetica"/>
            </a:endParaRPr>
          </a:p>
        </p:txBody>
      </p:sp>
      <p:sp>
        <p:nvSpPr>
          <p:cNvPr id="77" name="Rectangle 76"/>
          <p:cNvSpPr/>
          <p:nvPr/>
        </p:nvSpPr>
        <p:spPr>
          <a:xfrm>
            <a:off x="5000631" y="7508955"/>
            <a:ext cx="333407" cy="261606"/>
          </a:xfrm>
          <a:prstGeom prst="rect">
            <a:avLst/>
          </a:prstGeom>
          <a:solidFill>
            <a:schemeClr val="tx1"/>
          </a:solidFill>
          <a:ln w="12700" cap="flat">
            <a:solidFill>
              <a:schemeClr val="tx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smtClean="0">
                <a:ln>
                  <a:noFill/>
                </a:ln>
                <a:solidFill>
                  <a:schemeClr val="bg1"/>
                </a:solidFill>
                <a:effectLst/>
                <a:uFillTx/>
                <a:latin typeface="+mj-lt"/>
                <a:ea typeface="+mj-ea"/>
                <a:cs typeface="+mj-cs"/>
                <a:sym typeface="Helvetica"/>
              </a:rPr>
              <a:t>9 </a:t>
            </a:r>
            <a:r>
              <a:rPr kumimoji="0" lang="en-US" sz="1100" b="1" i="0" u="none" strike="noStrike" cap="none" spc="0" normalizeH="0" baseline="0" dirty="0" err="1" smtClean="0">
                <a:ln>
                  <a:noFill/>
                </a:ln>
                <a:solidFill>
                  <a:schemeClr val="bg1"/>
                </a:solidFill>
                <a:effectLst/>
                <a:uFillTx/>
                <a:latin typeface="+mj-lt"/>
                <a:ea typeface="+mj-ea"/>
                <a:cs typeface="+mj-cs"/>
                <a:sym typeface="Helvetica"/>
              </a:rPr>
              <a:t>yr</a:t>
            </a:r>
            <a:endParaRPr kumimoji="0" lang="en-US" sz="1100" b="1" i="0" u="none" strike="noStrike" cap="none" spc="0" normalizeH="0" baseline="0" dirty="0">
              <a:ln>
                <a:noFill/>
              </a:ln>
              <a:solidFill>
                <a:schemeClr val="bg1"/>
              </a:solidFill>
              <a:effectLst/>
              <a:uFillTx/>
              <a:latin typeface="+mj-lt"/>
              <a:ea typeface="+mj-ea"/>
              <a:cs typeface="+mj-cs"/>
              <a:sym typeface="Helvetica"/>
            </a:endParaRPr>
          </a:p>
        </p:txBody>
      </p:sp>
      <p:sp>
        <p:nvSpPr>
          <p:cNvPr id="89" name="Right Arrow 88"/>
          <p:cNvSpPr/>
          <p:nvPr/>
        </p:nvSpPr>
        <p:spPr>
          <a:xfrm rot="16200000" flipV="1">
            <a:off x="4991224" y="2978287"/>
            <a:ext cx="223214" cy="142590"/>
          </a:xfrm>
          <a:prstGeom prst="rightArrow">
            <a:avLst/>
          </a:prstGeom>
          <a:solidFill>
            <a:srgbClr val="002060">
              <a:alpha val="50196"/>
            </a:srgbClr>
          </a:solidFill>
          <a:ln w="25400" cap="flat">
            <a:solidFill>
              <a:srgbClr val="002060">
                <a:alpha val="50196"/>
              </a:srgbClr>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Helvetica"/>
            </a:endParaRPr>
          </a:p>
        </p:txBody>
      </p:sp>
      <p:sp>
        <p:nvSpPr>
          <p:cNvPr id="90" name="Right Arrow 89"/>
          <p:cNvSpPr/>
          <p:nvPr/>
        </p:nvSpPr>
        <p:spPr>
          <a:xfrm rot="5400000" flipV="1">
            <a:off x="4991999" y="7163953"/>
            <a:ext cx="223214" cy="142590"/>
          </a:xfrm>
          <a:prstGeom prst="rightArrow">
            <a:avLst/>
          </a:prstGeom>
          <a:solidFill>
            <a:srgbClr val="002060">
              <a:alpha val="50196"/>
            </a:srgbClr>
          </a:solidFill>
          <a:ln w="25400" cap="flat">
            <a:solidFill>
              <a:srgbClr val="002060">
                <a:alpha val="50196"/>
              </a:srgbClr>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endParaRPr kumimoji="0" lang="en-US" sz="1400" b="0" i="0" u="none" strike="noStrike" cap="none" spc="0" normalizeH="0" baseline="0" dirty="0">
              <a:ln>
                <a:noFill/>
              </a:ln>
              <a:solidFill>
                <a:srgbClr val="000000"/>
              </a:solidFill>
              <a:effectLst/>
              <a:uFillTx/>
              <a:latin typeface="+mj-lt"/>
              <a:ea typeface="+mj-ea"/>
              <a:cs typeface="+mj-cs"/>
              <a:sym typeface="Helvetica"/>
            </a:endParaRPr>
          </a:p>
        </p:txBody>
      </p:sp>
      <p:cxnSp>
        <p:nvCxnSpPr>
          <p:cNvPr id="81" name="Straight Connector 80"/>
          <p:cNvCxnSpPr/>
          <p:nvPr/>
        </p:nvCxnSpPr>
        <p:spPr>
          <a:xfrm flipH="1">
            <a:off x="4994059" y="6960820"/>
            <a:ext cx="283839" cy="0"/>
          </a:xfrm>
          <a:prstGeom prst="line">
            <a:avLst/>
          </a:prstGeom>
          <a:noFill/>
          <a:ln w="76200" cap="flat">
            <a:solidFill>
              <a:srgbClr val="002060"/>
            </a:solidFill>
            <a:prstDash val="solid"/>
            <a:round/>
          </a:ln>
          <a:effectLst/>
          <a:sp3d/>
        </p:spPr>
        <p:style>
          <a:lnRef idx="0">
            <a:scrgbClr r="0" g="0" b="0"/>
          </a:lnRef>
          <a:fillRef idx="0">
            <a:scrgbClr r="0" g="0" b="0"/>
          </a:fillRef>
          <a:effectRef idx="0">
            <a:scrgbClr r="0" g="0" b="0"/>
          </a:effectRef>
          <a:fontRef idx="none"/>
        </p:style>
      </p:cxnSp>
      <p:cxnSp>
        <p:nvCxnSpPr>
          <p:cNvPr id="82" name="Straight Connector 81"/>
          <p:cNvCxnSpPr/>
          <p:nvPr/>
        </p:nvCxnSpPr>
        <p:spPr>
          <a:xfrm flipH="1">
            <a:off x="4994059" y="3306978"/>
            <a:ext cx="283839" cy="0"/>
          </a:xfrm>
          <a:prstGeom prst="line">
            <a:avLst/>
          </a:prstGeom>
          <a:noFill/>
          <a:ln w="76200" cap="flat">
            <a:solidFill>
              <a:srgbClr val="002060"/>
            </a:solidFill>
            <a:prstDash val="solid"/>
            <a:round/>
          </a:ln>
          <a:effectLst/>
          <a:sp3d/>
        </p:spPr>
        <p:style>
          <a:lnRef idx="0">
            <a:scrgbClr r="0" g="0" b="0"/>
          </a:lnRef>
          <a:fillRef idx="0">
            <a:scrgbClr r="0" g="0" b="0"/>
          </a:fillRef>
          <a:effectRef idx="0">
            <a:scrgbClr r="0" g="0" b="0"/>
          </a:effectRef>
          <a:fontRef idx="none"/>
        </p:style>
      </p:cxnSp>
      <p:cxnSp>
        <p:nvCxnSpPr>
          <p:cNvPr id="83" name="Straight Connector 82"/>
          <p:cNvCxnSpPr/>
          <p:nvPr/>
        </p:nvCxnSpPr>
        <p:spPr>
          <a:xfrm flipH="1">
            <a:off x="4994059" y="3880403"/>
            <a:ext cx="283839" cy="0"/>
          </a:xfrm>
          <a:prstGeom prst="line">
            <a:avLst/>
          </a:prstGeom>
          <a:noFill/>
          <a:ln w="76200" cap="flat">
            <a:solidFill>
              <a:srgbClr val="002060"/>
            </a:solidFill>
            <a:prstDash val="solid"/>
            <a:round/>
          </a:ln>
          <a:effectLst/>
          <a:sp3d/>
        </p:spPr>
        <p:style>
          <a:lnRef idx="0">
            <a:scrgbClr r="0" g="0" b="0"/>
          </a:lnRef>
          <a:fillRef idx="0">
            <a:scrgbClr r="0" g="0" b="0"/>
          </a:fillRef>
          <a:effectRef idx="0">
            <a:scrgbClr r="0" g="0" b="0"/>
          </a:effectRef>
          <a:fontRef idx="none"/>
        </p:style>
      </p:cxnSp>
      <p:cxnSp>
        <p:nvCxnSpPr>
          <p:cNvPr id="84" name="Straight Connector 83"/>
          <p:cNvCxnSpPr/>
          <p:nvPr/>
        </p:nvCxnSpPr>
        <p:spPr>
          <a:xfrm flipH="1">
            <a:off x="5002425" y="4948044"/>
            <a:ext cx="283839" cy="0"/>
          </a:xfrm>
          <a:prstGeom prst="line">
            <a:avLst/>
          </a:prstGeom>
          <a:noFill/>
          <a:ln w="76200" cap="flat">
            <a:solidFill>
              <a:srgbClr val="7030A0"/>
            </a:solidFill>
            <a:prstDash val="solid"/>
            <a:round/>
          </a:ln>
          <a:effectLst/>
          <a:sp3d/>
        </p:spPr>
        <p:style>
          <a:lnRef idx="0">
            <a:scrgbClr r="0" g="0" b="0"/>
          </a:lnRef>
          <a:fillRef idx="0">
            <a:scrgbClr r="0" g="0" b="0"/>
          </a:fillRef>
          <a:effectRef idx="0">
            <a:scrgbClr r="0" g="0" b="0"/>
          </a:effectRef>
          <a:fontRef idx="none"/>
        </p:style>
      </p:cxnSp>
      <p:cxnSp>
        <p:nvCxnSpPr>
          <p:cNvPr id="85" name="Straight Connector 84"/>
          <p:cNvCxnSpPr/>
          <p:nvPr/>
        </p:nvCxnSpPr>
        <p:spPr>
          <a:xfrm flipH="1">
            <a:off x="4996075" y="6349852"/>
            <a:ext cx="283839" cy="0"/>
          </a:xfrm>
          <a:prstGeom prst="line">
            <a:avLst/>
          </a:prstGeom>
          <a:noFill/>
          <a:ln w="76200" cap="flat">
            <a:solidFill>
              <a:srgbClr val="002060"/>
            </a:solidFill>
            <a:prstDash val="solid"/>
            <a:round/>
          </a:ln>
          <a:effectLst/>
          <a:sp3d/>
        </p:spPr>
        <p:style>
          <a:lnRef idx="0">
            <a:scrgbClr r="0" g="0" b="0"/>
          </a:lnRef>
          <a:fillRef idx="0">
            <a:scrgbClr r="0" g="0" b="0"/>
          </a:fillRef>
          <a:effectRef idx="0">
            <a:scrgbClr r="0" g="0" b="0"/>
          </a:effectRef>
          <a:fontRef idx="none"/>
        </p:style>
      </p:cxnSp>
      <p:cxnSp>
        <p:nvCxnSpPr>
          <p:cNvPr id="86" name="Straight Connector 85"/>
          <p:cNvCxnSpPr/>
          <p:nvPr/>
        </p:nvCxnSpPr>
        <p:spPr>
          <a:xfrm flipH="1">
            <a:off x="5000817" y="5624780"/>
            <a:ext cx="283839" cy="0"/>
          </a:xfrm>
          <a:prstGeom prst="line">
            <a:avLst/>
          </a:prstGeom>
          <a:noFill/>
          <a:ln w="57150" cap="flat">
            <a:solidFill>
              <a:srgbClr val="7030A0"/>
            </a:solidFill>
            <a:prstDash val="solid"/>
            <a:round/>
          </a:ln>
          <a:effectLst/>
          <a:sp3d/>
        </p:spPr>
        <p:style>
          <a:lnRef idx="0">
            <a:scrgbClr r="0" g="0" b="0"/>
          </a:lnRef>
          <a:fillRef idx="0">
            <a:scrgbClr r="0" g="0" b="0"/>
          </a:fillRef>
          <a:effectRef idx="0">
            <a:scrgbClr r="0" g="0" b="0"/>
          </a:effectRef>
          <a:fontRef idx="none"/>
        </p:style>
      </p:cxnSp>
      <p:cxnSp>
        <p:nvCxnSpPr>
          <p:cNvPr id="88" name="Straight Connector 87"/>
          <p:cNvCxnSpPr/>
          <p:nvPr/>
        </p:nvCxnSpPr>
        <p:spPr>
          <a:xfrm flipH="1">
            <a:off x="5002425" y="5273794"/>
            <a:ext cx="283839" cy="0"/>
          </a:xfrm>
          <a:prstGeom prst="line">
            <a:avLst/>
          </a:prstGeom>
          <a:noFill/>
          <a:ln w="76200" cap="flat">
            <a:solidFill>
              <a:srgbClr val="7030A0"/>
            </a:solidFill>
            <a:prstDash val="solid"/>
            <a:round/>
          </a:ln>
          <a:effectLst/>
          <a:sp3d/>
        </p:spPr>
        <p:style>
          <a:lnRef idx="0">
            <a:scrgbClr r="0" g="0" b="0"/>
          </a:lnRef>
          <a:fillRef idx="0">
            <a:scrgbClr r="0" g="0" b="0"/>
          </a:fillRef>
          <a:effectRef idx="0">
            <a:scrgbClr r="0" g="0" b="0"/>
          </a:effectRef>
          <a:fontRef idx="none"/>
        </p:style>
      </p:cxnSp>
      <p:cxnSp>
        <p:nvCxnSpPr>
          <p:cNvPr id="91" name="Straight Connector 90"/>
          <p:cNvCxnSpPr/>
          <p:nvPr/>
        </p:nvCxnSpPr>
        <p:spPr>
          <a:xfrm flipH="1">
            <a:off x="5000959" y="4312782"/>
            <a:ext cx="283839" cy="0"/>
          </a:xfrm>
          <a:prstGeom prst="line">
            <a:avLst/>
          </a:prstGeom>
          <a:noFill/>
          <a:ln w="57150" cap="flat">
            <a:solidFill>
              <a:srgbClr val="990000"/>
            </a:solidFill>
            <a:prstDash val="solid"/>
            <a:round/>
          </a:ln>
          <a:effectLst/>
          <a:sp3d/>
        </p:spPr>
        <p:style>
          <a:lnRef idx="0">
            <a:scrgbClr r="0" g="0" b="0"/>
          </a:lnRef>
          <a:fillRef idx="0">
            <a:scrgbClr r="0" g="0" b="0"/>
          </a:fillRef>
          <a:effectRef idx="0">
            <a:scrgbClr r="0" g="0" b="0"/>
          </a:effectRef>
          <a:fontRef idx="none"/>
        </p:style>
      </p:cxnSp>
      <p:sp>
        <p:nvSpPr>
          <p:cNvPr id="93" name="Rectangle 92"/>
          <p:cNvSpPr/>
          <p:nvPr/>
        </p:nvSpPr>
        <p:spPr>
          <a:xfrm>
            <a:off x="5514292" y="3088656"/>
            <a:ext cx="2131974" cy="400105"/>
          </a:xfrm>
          <a:prstGeom prst="rect">
            <a:avLst/>
          </a:prstGeom>
          <a:gradFill>
            <a:gsLst>
              <a:gs pos="52000">
                <a:srgbClr val="002060"/>
              </a:gs>
              <a:gs pos="0">
                <a:srgbClr val="002060"/>
              </a:gs>
              <a:gs pos="0">
                <a:srgbClr val="ECECEC">
                  <a:alpha val="0"/>
                </a:srgbClr>
              </a:gs>
            </a:gsLst>
            <a:lin ang="10800000" scaled="1"/>
          </a:gradFill>
          <a:ln w="9525"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000" b="1" i="0" u="none" strike="noStrike" cap="none" spc="0" normalizeH="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Critical Thinking, Structured Analysis (5d)</a:t>
            </a:r>
            <a:endParaRPr kumimoji="0" lang="en-US" sz="1000" b="1" i="0" u="none" strike="noStrike" cap="none" spc="0" normalizeH="0" baseline="0" dirty="0">
              <a:ln>
                <a:noFill/>
              </a:ln>
              <a:solidFill>
                <a:schemeClr val="bg1"/>
              </a:solidFill>
              <a:effectLst/>
              <a:uFillTx/>
              <a:latin typeface="Arial" panose="020B0604020202020204" pitchFamily="34" charset="0"/>
              <a:ea typeface="+mj-ea"/>
              <a:cs typeface="Arial" panose="020B0604020202020204" pitchFamily="34" charset="0"/>
              <a:sym typeface="Helvetica"/>
            </a:endParaRPr>
          </a:p>
        </p:txBody>
      </p:sp>
      <p:sp>
        <p:nvSpPr>
          <p:cNvPr id="94" name="Rectangle 93"/>
          <p:cNvSpPr/>
          <p:nvPr/>
        </p:nvSpPr>
        <p:spPr>
          <a:xfrm>
            <a:off x="5514291" y="3767514"/>
            <a:ext cx="2131975" cy="246217"/>
          </a:xfrm>
          <a:prstGeom prst="rect">
            <a:avLst/>
          </a:prstGeom>
          <a:gradFill>
            <a:gsLst>
              <a:gs pos="38000">
                <a:srgbClr val="002060"/>
              </a:gs>
              <a:gs pos="0">
                <a:srgbClr val="002060"/>
              </a:gs>
              <a:gs pos="0">
                <a:srgbClr val="ECECEC">
                  <a:alpha val="0"/>
                </a:srgbClr>
              </a:gs>
            </a:gsLst>
            <a:lin ang="10800000" scaled="1"/>
          </a:gradFill>
          <a:ln w="9525"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000" b="1" i="0" u="none" strike="noStrike" cap="none" spc="0" normalizeH="0" dirty="0" err="1" smtClean="0">
                <a:ln>
                  <a:noFill/>
                </a:ln>
                <a:solidFill>
                  <a:schemeClr val="bg1"/>
                </a:solidFill>
                <a:effectLst/>
                <a:uFillTx/>
                <a:latin typeface="Arial" panose="020B0604020202020204" pitchFamily="34" charset="0"/>
                <a:ea typeface="+mj-ea"/>
                <a:cs typeface="Arial" panose="020B0604020202020204" pitchFamily="34" charset="0"/>
                <a:sym typeface="Helvetica"/>
              </a:rPr>
              <a:t>Adv’d</a:t>
            </a:r>
            <a:r>
              <a:rPr kumimoji="0" lang="en-US" sz="1000" b="1" i="0" u="none" strike="noStrike" cap="none" spc="0" normalizeH="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 Critical Thinking (4d)</a:t>
            </a:r>
            <a:endParaRPr kumimoji="0" lang="en-US" sz="1000" b="1" i="0" u="none" strike="noStrike" cap="none" spc="0" normalizeH="0" baseline="0" dirty="0">
              <a:ln>
                <a:noFill/>
              </a:ln>
              <a:solidFill>
                <a:schemeClr val="bg1"/>
              </a:solidFill>
              <a:effectLst/>
              <a:uFillTx/>
              <a:latin typeface="Arial" panose="020B0604020202020204" pitchFamily="34" charset="0"/>
              <a:ea typeface="+mj-ea"/>
              <a:cs typeface="Arial" panose="020B0604020202020204" pitchFamily="34" charset="0"/>
              <a:sym typeface="Helvetica"/>
            </a:endParaRPr>
          </a:p>
        </p:txBody>
      </p:sp>
      <p:sp>
        <p:nvSpPr>
          <p:cNvPr id="95" name="Rectangle 94"/>
          <p:cNvSpPr/>
          <p:nvPr/>
        </p:nvSpPr>
        <p:spPr>
          <a:xfrm>
            <a:off x="5513594" y="4205456"/>
            <a:ext cx="2132672" cy="246217"/>
          </a:xfrm>
          <a:prstGeom prst="rect">
            <a:avLst/>
          </a:prstGeom>
          <a:gradFill>
            <a:gsLst>
              <a:gs pos="52000">
                <a:srgbClr val="C00000"/>
              </a:gs>
              <a:gs pos="0">
                <a:srgbClr val="ECECEC">
                  <a:alpha val="0"/>
                </a:srgbClr>
              </a:gs>
            </a:gsLst>
            <a:lin ang="10800000" scaled="1"/>
          </a:gradFill>
          <a:ln w="381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000" b="1" i="0" u="none" strike="noStrike" cap="none" spc="0" normalizeH="0" baseline="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Analysis Capstone (5d)</a:t>
            </a:r>
            <a:endParaRPr kumimoji="0" lang="en-US" sz="1000" b="1" i="0" u="none" strike="noStrike" cap="none" spc="0" normalizeH="0" baseline="0" dirty="0">
              <a:ln>
                <a:noFill/>
              </a:ln>
              <a:solidFill>
                <a:schemeClr val="bg1"/>
              </a:solidFill>
              <a:effectLst/>
              <a:uFillTx/>
              <a:latin typeface="Arial" panose="020B0604020202020204" pitchFamily="34" charset="0"/>
              <a:ea typeface="+mj-ea"/>
              <a:cs typeface="Arial" panose="020B0604020202020204" pitchFamily="34" charset="0"/>
              <a:sym typeface="Helvetica"/>
            </a:endParaRPr>
          </a:p>
        </p:txBody>
      </p:sp>
      <p:sp>
        <p:nvSpPr>
          <p:cNvPr id="97" name="Rectangle 96"/>
          <p:cNvSpPr/>
          <p:nvPr/>
        </p:nvSpPr>
        <p:spPr>
          <a:xfrm>
            <a:off x="5505765" y="4829320"/>
            <a:ext cx="2131974" cy="246217"/>
          </a:xfrm>
          <a:prstGeom prst="rect">
            <a:avLst/>
          </a:prstGeom>
          <a:gradFill>
            <a:gsLst>
              <a:gs pos="52000">
                <a:srgbClr val="7030A0"/>
              </a:gs>
              <a:gs pos="0">
                <a:srgbClr val="ECECEC">
                  <a:alpha val="0"/>
                </a:srgbClr>
              </a:gs>
            </a:gsLst>
            <a:lin ang="10800000" scaled="1"/>
          </a:gradFill>
          <a:ln w="9525"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000" b="1" i="0" u="none" strike="noStrike" cap="none" spc="0" normalizeH="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Analytical Writing Essentials (4d)</a:t>
            </a:r>
            <a:endParaRPr kumimoji="0" lang="en-US" sz="1000" b="1" i="0" u="none" strike="noStrike" cap="none" spc="0" normalizeH="0" baseline="0" dirty="0">
              <a:ln>
                <a:noFill/>
              </a:ln>
              <a:solidFill>
                <a:schemeClr val="bg1"/>
              </a:solidFill>
              <a:effectLst/>
              <a:uFillTx/>
              <a:latin typeface="Arial" panose="020B0604020202020204" pitchFamily="34" charset="0"/>
              <a:ea typeface="+mj-ea"/>
              <a:cs typeface="Arial" panose="020B0604020202020204" pitchFamily="34" charset="0"/>
              <a:sym typeface="Helvetica"/>
            </a:endParaRPr>
          </a:p>
        </p:txBody>
      </p:sp>
      <p:sp>
        <p:nvSpPr>
          <p:cNvPr id="98" name="Rectangle 97"/>
          <p:cNvSpPr/>
          <p:nvPr/>
        </p:nvSpPr>
        <p:spPr>
          <a:xfrm>
            <a:off x="5505765" y="5171011"/>
            <a:ext cx="2131975" cy="215440"/>
          </a:xfrm>
          <a:prstGeom prst="rect">
            <a:avLst/>
          </a:prstGeom>
          <a:gradFill>
            <a:gsLst>
              <a:gs pos="52000">
                <a:srgbClr val="7030A0"/>
              </a:gs>
              <a:gs pos="0">
                <a:srgbClr val="ECECEC">
                  <a:alpha val="0"/>
                </a:srgbClr>
              </a:gs>
            </a:gsLst>
            <a:lin ang="10800000" scaled="1"/>
          </a:gradFill>
          <a:ln w="9525"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800" b="1" i="0" u="none" strike="noStrike" cap="none" spc="0" normalizeH="0" dirty="0" err="1" smtClean="0">
                <a:ln>
                  <a:noFill/>
                </a:ln>
                <a:solidFill>
                  <a:schemeClr val="bg1"/>
                </a:solidFill>
                <a:effectLst/>
                <a:uFillTx/>
                <a:latin typeface="Arial" panose="020B0604020202020204" pitchFamily="34" charset="0"/>
                <a:ea typeface="+mj-ea"/>
                <a:cs typeface="Arial" panose="020B0604020202020204" pitchFamily="34" charset="0"/>
                <a:sym typeface="Helvetica"/>
              </a:rPr>
              <a:t>Adv’d</a:t>
            </a:r>
            <a:r>
              <a:rPr kumimoji="0" lang="en-US" sz="800" b="1" i="0" u="none" strike="noStrike" cap="none" spc="0" normalizeH="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 Analytical </a:t>
            </a:r>
            <a:r>
              <a:rPr lang="en-US" sz="800" b="1" dirty="0" smtClean="0">
                <a:solidFill>
                  <a:schemeClr val="bg1"/>
                </a:solidFill>
                <a:latin typeface="Arial" panose="020B0604020202020204" pitchFamily="34" charset="0"/>
                <a:ea typeface="+mj-ea"/>
                <a:cs typeface="Arial" panose="020B0604020202020204" pitchFamily="34" charset="0"/>
                <a:sym typeface="Helvetica"/>
              </a:rPr>
              <a:t>Briefing </a:t>
            </a:r>
            <a:r>
              <a:rPr kumimoji="0" lang="en-US" sz="800" b="1" i="0" u="none" strike="noStrike" cap="none" spc="0" normalizeH="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Workshop (3d)</a:t>
            </a:r>
            <a:endParaRPr kumimoji="0" lang="en-US" sz="800" b="1" i="0" u="none" strike="noStrike" cap="none" spc="0" normalizeH="0" baseline="0" dirty="0">
              <a:ln>
                <a:noFill/>
              </a:ln>
              <a:solidFill>
                <a:schemeClr val="bg1"/>
              </a:solidFill>
              <a:effectLst/>
              <a:uFillTx/>
              <a:latin typeface="Arial" panose="020B0604020202020204" pitchFamily="34" charset="0"/>
              <a:ea typeface="+mj-ea"/>
              <a:cs typeface="Arial" panose="020B0604020202020204" pitchFamily="34" charset="0"/>
              <a:sym typeface="Helvetica"/>
            </a:endParaRPr>
          </a:p>
        </p:txBody>
      </p:sp>
      <p:sp>
        <p:nvSpPr>
          <p:cNvPr id="99" name="Rectangle 98"/>
          <p:cNvSpPr/>
          <p:nvPr/>
        </p:nvSpPr>
        <p:spPr>
          <a:xfrm>
            <a:off x="5505068" y="5506417"/>
            <a:ext cx="2132672" cy="246217"/>
          </a:xfrm>
          <a:prstGeom prst="rect">
            <a:avLst/>
          </a:prstGeom>
          <a:gradFill>
            <a:gsLst>
              <a:gs pos="52000">
                <a:srgbClr val="7030A0"/>
              </a:gs>
              <a:gs pos="0">
                <a:srgbClr val="ECECEC">
                  <a:alpha val="0"/>
                </a:srgbClr>
              </a:gs>
            </a:gsLst>
            <a:lin ang="10800000" scaled="1"/>
          </a:gradFill>
          <a:ln w="381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US" sz="1000" b="1" dirty="0" smtClean="0">
                <a:solidFill>
                  <a:schemeClr val="bg1"/>
                </a:solidFill>
                <a:latin typeface="Arial" panose="020B0604020202020204" pitchFamily="34" charset="0"/>
                <a:ea typeface="+mj-ea"/>
                <a:cs typeface="Arial" panose="020B0604020202020204" pitchFamily="34" charset="0"/>
                <a:sym typeface="Helvetica"/>
              </a:rPr>
              <a:t>Communications </a:t>
            </a:r>
            <a:r>
              <a:rPr kumimoji="0" lang="en-US" sz="1000" b="1" i="0" u="none" strike="noStrike" cap="none" spc="0" normalizeH="0" baseline="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Capstone (3d)</a:t>
            </a:r>
            <a:endParaRPr kumimoji="0" lang="en-US" sz="1000" b="1" i="0" u="none" strike="noStrike" cap="none" spc="0" normalizeH="0" baseline="0" dirty="0">
              <a:ln>
                <a:noFill/>
              </a:ln>
              <a:solidFill>
                <a:schemeClr val="bg1"/>
              </a:solidFill>
              <a:effectLst/>
              <a:uFillTx/>
              <a:latin typeface="Arial" panose="020B0604020202020204" pitchFamily="34" charset="0"/>
              <a:ea typeface="+mj-ea"/>
              <a:cs typeface="Arial" panose="020B0604020202020204" pitchFamily="34" charset="0"/>
              <a:sym typeface="Helvetica"/>
            </a:endParaRPr>
          </a:p>
        </p:txBody>
      </p:sp>
      <p:sp>
        <p:nvSpPr>
          <p:cNvPr id="100" name="Rectangle 99"/>
          <p:cNvSpPr/>
          <p:nvPr/>
        </p:nvSpPr>
        <p:spPr>
          <a:xfrm>
            <a:off x="5515001" y="6202622"/>
            <a:ext cx="2131974" cy="246217"/>
          </a:xfrm>
          <a:prstGeom prst="rect">
            <a:avLst/>
          </a:prstGeom>
          <a:gradFill>
            <a:gsLst>
              <a:gs pos="38000">
                <a:srgbClr val="002060"/>
              </a:gs>
              <a:gs pos="0">
                <a:srgbClr val="002060"/>
              </a:gs>
              <a:gs pos="0">
                <a:srgbClr val="ECECEC">
                  <a:alpha val="0"/>
                </a:srgbClr>
              </a:gs>
            </a:gsLst>
            <a:lin ang="10800000" scaled="1"/>
          </a:gradFill>
          <a:ln w="9525"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000" b="1" i="0" u="none" strike="noStrike" cap="none" spc="0" normalizeH="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Community Collaboration (4d)</a:t>
            </a:r>
            <a:endParaRPr kumimoji="0" lang="en-US" sz="1000" b="1" i="0" u="none" strike="noStrike" cap="none" spc="0" normalizeH="0" baseline="0" dirty="0">
              <a:ln>
                <a:noFill/>
              </a:ln>
              <a:solidFill>
                <a:schemeClr val="bg1"/>
              </a:solidFill>
              <a:effectLst/>
              <a:uFillTx/>
              <a:latin typeface="Arial" panose="020B0604020202020204" pitchFamily="34" charset="0"/>
              <a:ea typeface="+mj-ea"/>
              <a:cs typeface="Arial" panose="020B0604020202020204" pitchFamily="34" charset="0"/>
              <a:sym typeface="Helvetica"/>
            </a:endParaRPr>
          </a:p>
        </p:txBody>
      </p:sp>
      <p:sp>
        <p:nvSpPr>
          <p:cNvPr id="101" name="Rectangle 100"/>
          <p:cNvSpPr/>
          <p:nvPr/>
        </p:nvSpPr>
        <p:spPr>
          <a:xfrm>
            <a:off x="5514291" y="6823199"/>
            <a:ext cx="2131975" cy="246217"/>
          </a:xfrm>
          <a:prstGeom prst="rect">
            <a:avLst/>
          </a:prstGeom>
          <a:gradFill>
            <a:gsLst>
              <a:gs pos="38000">
                <a:srgbClr val="002060"/>
              </a:gs>
              <a:gs pos="0">
                <a:srgbClr val="002060"/>
              </a:gs>
              <a:gs pos="0">
                <a:srgbClr val="ECECEC">
                  <a:alpha val="0"/>
                </a:srgbClr>
              </a:gs>
            </a:gsLst>
            <a:lin ang="10800000" scaled="1"/>
          </a:gradFill>
          <a:ln w="9525"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US" sz="1000" b="1" i="0" u="none" strike="noStrike" cap="none" spc="0" normalizeH="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Data Analytics (</a:t>
            </a:r>
            <a:r>
              <a:rPr lang="en-US" sz="1000" b="1" dirty="0" smtClean="0">
                <a:solidFill>
                  <a:schemeClr val="bg1"/>
                </a:solidFill>
                <a:latin typeface="Arial" panose="020B0604020202020204" pitchFamily="34" charset="0"/>
                <a:ea typeface="+mj-ea"/>
                <a:cs typeface="Arial" panose="020B0604020202020204" pitchFamily="34" charset="0"/>
                <a:sym typeface="Helvetica"/>
              </a:rPr>
              <a:t>4d</a:t>
            </a:r>
            <a:r>
              <a:rPr kumimoji="0" lang="en-US" sz="1000" b="1" i="0" u="none" strike="noStrike" cap="none" spc="0" normalizeH="0" dirty="0" smtClean="0">
                <a:ln>
                  <a:noFill/>
                </a:ln>
                <a:solidFill>
                  <a:schemeClr val="bg1"/>
                </a:solidFill>
                <a:effectLst/>
                <a:uFillTx/>
                <a:latin typeface="Arial" panose="020B0604020202020204" pitchFamily="34" charset="0"/>
                <a:ea typeface="+mj-ea"/>
                <a:cs typeface="Arial" panose="020B0604020202020204" pitchFamily="34" charset="0"/>
                <a:sym typeface="Helvetica"/>
              </a:rPr>
              <a:t>)</a:t>
            </a:r>
            <a:endParaRPr kumimoji="0" lang="en-US" sz="1000" b="1" i="0" u="none" strike="noStrike" cap="none" spc="0" normalizeH="0" baseline="0" dirty="0">
              <a:ln>
                <a:noFill/>
              </a:ln>
              <a:solidFill>
                <a:schemeClr val="bg1"/>
              </a:solidFill>
              <a:effectLst/>
              <a:uFillTx/>
              <a:latin typeface="Arial" panose="020B0604020202020204" pitchFamily="34" charset="0"/>
              <a:ea typeface="+mj-ea"/>
              <a:cs typeface="Arial" panose="020B0604020202020204" pitchFamily="34" charset="0"/>
              <a:sym typeface="Helvetica"/>
            </a:endParaRPr>
          </a:p>
        </p:txBody>
      </p:sp>
      <p:grpSp>
        <p:nvGrpSpPr>
          <p:cNvPr id="18" name="Group 17"/>
          <p:cNvGrpSpPr/>
          <p:nvPr/>
        </p:nvGrpSpPr>
        <p:grpSpPr>
          <a:xfrm>
            <a:off x="251656" y="4341571"/>
            <a:ext cx="2176322" cy="1906748"/>
            <a:chOff x="415975" y="4707522"/>
            <a:chExt cx="2176322" cy="1906748"/>
          </a:xfrm>
        </p:grpSpPr>
        <p:sp>
          <p:nvSpPr>
            <p:cNvPr id="102" name="Rectangle 101"/>
            <p:cNvSpPr/>
            <p:nvPr/>
          </p:nvSpPr>
          <p:spPr>
            <a:xfrm>
              <a:off x="415975" y="4707522"/>
              <a:ext cx="2176322" cy="338554"/>
            </a:xfrm>
            <a:prstGeom prst="rect">
              <a:avLst/>
            </a:prstGeom>
          </p:spPr>
          <p:txBody>
            <a:bodyPr wrap="square">
              <a:spAutoFit/>
            </a:bodyPr>
            <a:lstStyle/>
            <a:p>
              <a:pPr algn="ctr" defTabSz="914400" hangingPunct="0"/>
              <a:r>
                <a:rPr lang="en-US" sz="1600" b="1" u="sng" dirty="0" smtClean="0">
                  <a:latin typeface="Cambria" panose="02040503050406030204" pitchFamily="18" charset="0"/>
                  <a:ea typeface="Cambria" panose="02040503050406030204" pitchFamily="18" charset="0"/>
                  <a:cs typeface="Arial" panose="020B0604020202020204" pitchFamily="34" charset="0"/>
                  <a:sym typeface="Helvetica"/>
                </a:rPr>
                <a:t>Best Modes</a:t>
              </a:r>
              <a:endParaRPr lang="en-US" sz="1600" b="1" u="sng" dirty="0">
                <a:latin typeface="Cambria" panose="02040503050406030204" pitchFamily="18" charset="0"/>
                <a:ea typeface="Cambria" panose="02040503050406030204" pitchFamily="18" charset="0"/>
                <a:cs typeface="Arial" panose="020B0604020202020204" pitchFamily="34" charset="0"/>
                <a:sym typeface="Helvetica"/>
              </a:endParaRPr>
            </a:p>
          </p:txBody>
        </p:sp>
        <p:sp>
          <p:nvSpPr>
            <p:cNvPr id="103" name="Rectangle 102"/>
            <p:cNvSpPr/>
            <p:nvPr/>
          </p:nvSpPr>
          <p:spPr>
            <a:xfrm>
              <a:off x="415975" y="5136942"/>
              <a:ext cx="2176321" cy="1477328"/>
            </a:xfrm>
            <a:prstGeom prst="rect">
              <a:avLst/>
            </a:prstGeom>
          </p:spPr>
          <p:txBody>
            <a:bodyPr wrap="square">
              <a:spAutoFit/>
            </a:bodyPr>
            <a:lstStyle/>
            <a:p>
              <a:pPr algn="just" defTabSz="914400" hangingPunct="0"/>
              <a:r>
                <a:rPr lang="en-US" sz="900" b="1" dirty="0" smtClean="0">
                  <a:latin typeface="Cambria" panose="02040503050406030204" pitchFamily="18" charset="0"/>
                  <a:ea typeface="Cambria" panose="02040503050406030204" pitchFamily="18" charset="0"/>
                  <a:cs typeface="Arial" panose="020B0604020202020204" pitchFamily="34" charset="0"/>
                  <a:sym typeface="Helvetica"/>
                </a:rPr>
                <a:t>Each course is facilitated using an instructional mode that is most appropriate to  teach course content and required objectives. Online courses provide ample flexibility in assessment and location while in-person or Mobile Training Teams (MTTs) engage student with classified materials and exercises that are not available by other means. </a:t>
              </a:r>
              <a:endParaRPr lang="en-US" sz="900" b="1" dirty="0">
                <a:latin typeface="Cambria" panose="02040503050406030204" pitchFamily="18" charset="0"/>
                <a:ea typeface="Cambria" panose="02040503050406030204" pitchFamily="18" charset="0"/>
                <a:cs typeface="Arial" panose="020B0604020202020204" pitchFamily="34" charset="0"/>
                <a:sym typeface="Helvetica"/>
              </a:endParaRPr>
            </a:p>
          </p:txBody>
        </p:sp>
      </p:grpSp>
      <p:grpSp>
        <p:nvGrpSpPr>
          <p:cNvPr id="106" name="Group 105"/>
          <p:cNvGrpSpPr/>
          <p:nvPr/>
        </p:nvGrpSpPr>
        <p:grpSpPr>
          <a:xfrm>
            <a:off x="2504032" y="4341571"/>
            <a:ext cx="2362775" cy="2045247"/>
            <a:chOff x="322037" y="4707522"/>
            <a:chExt cx="2362775" cy="2045247"/>
          </a:xfrm>
        </p:grpSpPr>
        <p:sp>
          <p:nvSpPr>
            <p:cNvPr id="107" name="Rectangle 106"/>
            <p:cNvSpPr/>
            <p:nvPr/>
          </p:nvSpPr>
          <p:spPr>
            <a:xfrm>
              <a:off x="415975" y="4707522"/>
              <a:ext cx="2176322" cy="338554"/>
            </a:xfrm>
            <a:prstGeom prst="rect">
              <a:avLst/>
            </a:prstGeom>
          </p:spPr>
          <p:txBody>
            <a:bodyPr wrap="square">
              <a:spAutoFit/>
            </a:bodyPr>
            <a:lstStyle/>
            <a:p>
              <a:pPr algn="ctr" defTabSz="914400" hangingPunct="0"/>
              <a:r>
                <a:rPr lang="en-US" sz="1600" b="1" dirty="0" smtClean="0">
                  <a:latin typeface="Cambria" panose="02040503050406030204" pitchFamily="18" charset="0"/>
                  <a:ea typeface="Cambria" panose="02040503050406030204" pitchFamily="18" charset="0"/>
                  <a:cs typeface="Arial" panose="020B0604020202020204" pitchFamily="34" charset="0"/>
                  <a:sym typeface="Helvetica"/>
                </a:rPr>
                <a:t>       </a:t>
              </a:r>
              <a:r>
                <a:rPr lang="en-US" sz="1600" b="1" u="sng" dirty="0" smtClean="0">
                  <a:latin typeface="Cambria" panose="02040503050406030204" pitchFamily="18" charset="0"/>
                  <a:ea typeface="Cambria" panose="02040503050406030204" pitchFamily="18" charset="0"/>
                  <a:cs typeface="Arial" panose="020B0604020202020204" pitchFamily="34" charset="0"/>
                  <a:sym typeface="Helvetica"/>
                </a:rPr>
                <a:t>Best Methods</a:t>
              </a:r>
              <a:endParaRPr lang="en-US" sz="1600" b="1" u="sng" dirty="0">
                <a:latin typeface="Cambria" panose="02040503050406030204" pitchFamily="18" charset="0"/>
                <a:ea typeface="Cambria" panose="02040503050406030204" pitchFamily="18" charset="0"/>
                <a:cs typeface="Arial" panose="020B0604020202020204" pitchFamily="34" charset="0"/>
                <a:sym typeface="Helvetica"/>
              </a:endParaRPr>
            </a:p>
          </p:txBody>
        </p:sp>
        <p:sp>
          <p:nvSpPr>
            <p:cNvPr id="108" name="Rectangle 107"/>
            <p:cNvSpPr/>
            <p:nvPr/>
          </p:nvSpPr>
          <p:spPr>
            <a:xfrm>
              <a:off x="322037" y="5136942"/>
              <a:ext cx="2362775" cy="1615827"/>
            </a:xfrm>
            <a:prstGeom prst="rect">
              <a:avLst/>
            </a:prstGeom>
          </p:spPr>
          <p:txBody>
            <a:bodyPr wrap="square">
              <a:spAutoFit/>
            </a:bodyPr>
            <a:lstStyle/>
            <a:p>
              <a:pPr algn="just" defTabSz="914400" hangingPunct="0"/>
              <a:r>
                <a:rPr lang="en-US" sz="900" b="1" dirty="0" smtClean="0">
                  <a:latin typeface="Cambria" panose="02040503050406030204" pitchFamily="18" charset="0"/>
                  <a:ea typeface="Cambria" panose="02040503050406030204" pitchFamily="18" charset="0"/>
                  <a:cs typeface="Arial" panose="020B0604020202020204" pitchFamily="34" charset="0"/>
                  <a:sym typeface="Helvetica"/>
                </a:rPr>
                <a:t>Each of our courses has been deliberately designed using extensive research in educational psychology. Courses are designed to be memorable experiences which enhance the opportunity for retention of learned material. The chosen delivery mechanisms provide a variety of assessment opportunities which engage with the learner and facilitate the transfer of knowledge and skills straight to student’s jobs.</a:t>
              </a:r>
              <a:endParaRPr lang="en-US" sz="900" b="1" dirty="0">
                <a:latin typeface="Cambria" panose="02040503050406030204" pitchFamily="18" charset="0"/>
                <a:ea typeface="Cambria" panose="02040503050406030204" pitchFamily="18" charset="0"/>
                <a:cs typeface="Arial" panose="020B0604020202020204" pitchFamily="34" charset="0"/>
                <a:sym typeface="Helvetica"/>
              </a:endParaRPr>
            </a:p>
          </p:txBody>
        </p:sp>
      </p:grpSp>
      <p:grpSp>
        <p:nvGrpSpPr>
          <p:cNvPr id="109" name="Group 108"/>
          <p:cNvGrpSpPr/>
          <p:nvPr/>
        </p:nvGrpSpPr>
        <p:grpSpPr>
          <a:xfrm>
            <a:off x="276588" y="2484670"/>
            <a:ext cx="2176322" cy="1768248"/>
            <a:chOff x="415975" y="4707522"/>
            <a:chExt cx="2176322" cy="1768248"/>
          </a:xfrm>
        </p:grpSpPr>
        <p:sp>
          <p:nvSpPr>
            <p:cNvPr id="110" name="Rectangle 109"/>
            <p:cNvSpPr/>
            <p:nvPr/>
          </p:nvSpPr>
          <p:spPr>
            <a:xfrm>
              <a:off x="415975" y="4707522"/>
              <a:ext cx="2176322" cy="338554"/>
            </a:xfrm>
            <a:prstGeom prst="rect">
              <a:avLst/>
            </a:prstGeom>
          </p:spPr>
          <p:txBody>
            <a:bodyPr wrap="square">
              <a:spAutoFit/>
            </a:bodyPr>
            <a:lstStyle/>
            <a:p>
              <a:pPr algn="ctr" defTabSz="914400" hangingPunct="0"/>
              <a:r>
                <a:rPr lang="en-US" sz="1600" b="1" dirty="0" smtClean="0">
                  <a:latin typeface="Cambria" panose="02040503050406030204" pitchFamily="18" charset="0"/>
                  <a:ea typeface="Cambria" panose="02040503050406030204" pitchFamily="18" charset="0"/>
                  <a:cs typeface="Arial" panose="020B0604020202020204" pitchFamily="34" charset="0"/>
                  <a:sym typeface="Helvetica"/>
                </a:rPr>
                <a:t>    </a:t>
              </a:r>
              <a:r>
                <a:rPr lang="en-US" sz="1600" b="1" u="sng" dirty="0" smtClean="0">
                  <a:latin typeface="Cambria" panose="02040503050406030204" pitchFamily="18" charset="0"/>
                  <a:ea typeface="Cambria" panose="02040503050406030204" pitchFamily="18" charset="0"/>
                  <a:cs typeface="Arial" panose="020B0604020202020204" pitchFamily="34" charset="0"/>
                  <a:sym typeface="Helvetica"/>
                </a:rPr>
                <a:t>Modularized</a:t>
              </a:r>
              <a:endParaRPr lang="en-US" sz="1600" b="1" u="sng" dirty="0">
                <a:latin typeface="Cambria" panose="02040503050406030204" pitchFamily="18" charset="0"/>
                <a:ea typeface="Cambria" panose="02040503050406030204" pitchFamily="18" charset="0"/>
                <a:cs typeface="Arial" panose="020B0604020202020204" pitchFamily="34" charset="0"/>
                <a:sym typeface="Helvetica"/>
              </a:endParaRPr>
            </a:p>
          </p:txBody>
        </p:sp>
        <p:sp>
          <p:nvSpPr>
            <p:cNvPr id="111" name="Rectangle 110"/>
            <p:cNvSpPr/>
            <p:nvPr/>
          </p:nvSpPr>
          <p:spPr>
            <a:xfrm>
              <a:off x="415975" y="5136942"/>
              <a:ext cx="2176321" cy="1338828"/>
            </a:xfrm>
            <a:prstGeom prst="rect">
              <a:avLst/>
            </a:prstGeom>
          </p:spPr>
          <p:txBody>
            <a:bodyPr wrap="square">
              <a:spAutoFit/>
            </a:bodyPr>
            <a:lstStyle/>
            <a:p>
              <a:pPr algn="just" defTabSz="914400" hangingPunct="0"/>
              <a:r>
                <a:rPr lang="en-US" sz="900" b="1" dirty="0" smtClean="0">
                  <a:latin typeface="Cambria" panose="02040503050406030204" pitchFamily="18" charset="0"/>
                  <a:ea typeface="Cambria" panose="02040503050406030204" pitchFamily="18" charset="0"/>
                  <a:cs typeface="Arial" panose="020B0604020202020204" pitchFamily="34" charset="0"/>
                  <a:sym typeface="Helvetica"/>
                </a:rPr>
                <a:t>Modularized training breaks training objectives into subsets which focus on specific topics relevant to a learner’s current needs. Analysis 200 maximizes training transfer by allowing students to choose their own training adventure and take only those courses which focus on their current operational requirements. </a:t>
              </a:r>
              <a:endParaRPr lang="en-US" sz="900" b="1" dirty="0">
                <a:latin typeface="Cambria" panose="02040503050406030204" pitchFamily="18" charset="0"/>
                <a:ea typeface="Cambria" panose="02040503050406030204" pitchFamily="18" charset="0"/>
                <a:cs typeface="Arial" panose="020B0604020202020204" pitchFamily="34" charset="0"/>
                <a:sym typeface="Helvetica"/>
              </a:endParaRPr>
            </a:p>
          </p:txBody>
        </p:sp>
      </p:grpSp>
      <p:grpSp>
        <p:nvGrpSpPr>
          <p:cNvPr id="112" name="Group 111"/>
          <p:cNvGrpSpPr/>
          <p:nvPr/>
        </p:nvGrpSpPr>
        <p:grpSpPr>
          <a:xfrm>
            <a:off x="2627261" y="2484775"/>
            <a:ext cx="2176322" cy="1768248"/>
            <a:chOff x="415975" y="4707522"/>
            <a:chExt cx="2176322" cy="1768248"/>
          </a:xfrm>
        </p:grpSpPr>
        <p:sp>
          <p:nvSpPr>
            <p:cNvPr id="113" name="Rectangle 112"/>
            <p:cNvSpPr/>
            <p:nvPr/>
          </p:nvSpPr>
          <p:spPr>
            <a:xfrm>
              <a:off x="415975" y="4707522"/>
              <a:ext cx="2176322" cy="338554"/>
            </a:xfrm>
            <a:prstGeom prst="rect">
              <a:avLst/>
            </a:prstGeom>
          </p:spPr>
          <p:txBody>
            <a:bodyPr wrap="square">
              <a:spAutoFit/>
            </a:bodyPr>
            <a:lstStyle/>
            <a:p>
              <a:pPr algn="ctr" defTabSz="914400" hangingPunct="0"/>
              <a:r>
                <a:rPr lang="en-US" sz="1600" b="1" dirty="0" smtClean="0">
                  <a:latin typeface="Cambria" panose="02040503050406030204" pitchFamily="18" charset="0"/>
                  <a:ea typeface="Cambria" panose="02040503050406030204" pitchFamily="18" charset="0"/>
                  <a:cs typeface="Arial" panose="020B0604020202020204" pitchFamily="34" charset="0"/>
                  <a:sym typeface="Helvetica"/>
                </a:rPr>
                <a:t>      </a:t>
              </a:r>
              <a:r>
                <a:rPr lang="en-US" sz="1600" b="1" u="sng" dirty="0" smtClean="0">
                  <a:latin typeface="Cambria" panose="02040503050406030204" pitchFamily="18" charset="0"/>
                  <a:ea typeface="Cambria" panose="02040503050406030204" pitchFamily="18" charset="0"/>
                  <a:cs typeface="Arial" panose="020B0604020202020204" pitchFamily="34" charset="0"/>
                  <a:sym typeface="Helvetica"/>
                </a:rPr>
                <a:t>Just-in-Time</a:t>
              </a:r>
              <a:endParaRPr lang="en-US" sz="1600" b="1" u="sng" dirty="0">
                <a:latin typeface="Cambria" panose="02040503050406030204" pitchFamily="18" charset="0"/>
                <a:ea typeface="Cambria" panose="02040503050406030204" pitchFamily="18" charset="0"/>
                <a:cs typeface="Arial" panose="020B0604020202020204" pitchFamily="34" charset="0"/>
                <a:sym typeface="Helvetica"/>
              </a:endParaRPr>
            </a:p>
          </p:txBody>
        </p:sp>
        <p:sp>
          <p:nvSpPr>
            <p:cNvPr id="114" name="Rectangle 113"/>
            <p:cNvSpPr/>
            <p:nvPr/>
          </p:nvSpPr>
          <p:spPr>
            <a:xfrm>
              <a:off x="415975" y="5136942"/>
              <a:ext cx="2176321" cy="1338828"/>
            </a:xfrm>
            <a:prstGeom prst="rect">
              <a:avLst/>
            </a:prstGeom>
          </p:spPr>
          <p:txBody>
            <a:bodyPr wrap="square">
              <a:spAutoFit/>
            </a:bodyPr>
            <a:lstStyle/>
            <a:p>
              <a:pPr algn="just" defTabSz="914400" hangingPunct="0"/>
              <a:r>
                <a:rPr lang="en-US" sz="900" b="1" dirty="0" smtClean="0">
                  <a:latin typeface="Cambria" panose="02040503050406030204" pitchFamily="18" charset="0"/>
                  <a:ea typeface="Cambria" panose="02040503050406030204" pitchFamily="18" charset="0"/>
                  <a:cs typeface="Arial" panose="020B0604020202020204" pitchFamily="34" charset="0"/>
                  <a:sym typeface="Helvetica"/>
                </a:rPr>
                <a:t>Three of six courses in our program are taught virtually. This provides ample opportunity to take courses when they are most convenient for a unit and ops tempo without displacing a member from their units. Furthermore, all six courses aim to engage students at the most appropriate time in their career. </a:t>
              </a:r>
              <a:endParaRPr lang="en-US" sz="900" b="1" dirty="0">
                <a:latin typeface="Cambria" panose="02040503050406030204" pitchFamily="18" charset="0"/>
                <a:ea typeface="Cambria" panose="02040503050406030204" pitchFamily="18" charset="0"/>
                <a:cs typeface="Arial" panose="020B0604020202020204" pitchFamily="34" charset="0"/>
                <a:sym typeface="Helvetica"/>
              </a:endParaRPr>
            </a:p>
          </p:txBody>
        </p:sp>
      </p:grpSp>
      <p:grpSp>
        <p:nvGrpSpPr>
          <p:cNvPr id="115" name="Group 114"/>
          <p:cNvGrpSpPr/>
          <p:nvPr/>
        </p:nvGrpSpPr>
        <p:grpSpPr>
          <a:xfrm>
            <a:off x="2558071" y="6432955"/>
            <a:ext cx="2308736" cy="1491249"/>
            <a:chOff x="349768" y="4707522"/>
            <a:chExt cx="2308736" cy="1491249"/>
          </a:xfrm>
        </p:grpSpPr>
        <p:sp>
          <p:nvSpPr>
            <p:cNvPr id="121" name="Rectangle 120"/>
            <p:cNvSpPr/>
            <p:nvPr/>
          </p:nvSpPr>
          <p:spPr>
            <a:xfrm>
              <a:off x="415975" y="4707522"/>
              <a:ext cx="2176322" cy="338554"/>
            </a:xfrm>
            <a:prstGeom prst="rect">
              <a:avLst/>
            </a:prstGeom>
          </p:spPr>
          <p:txBody>
            <a:bodyPr wrap="square">
              <a:spAutoFit/>
            </a:bodyPr>
            <a:lstStyle/>
            <a:p>
              <a:pPr algn="ctr" defTabSz="914400" hangingPunct="0"/>
              <a:r>
                <a:rPr lang="en-US" sz="1600" b="1" dirty="0" smtClean="0">
                  <a:latin typeface="Cambria" panose="02040503050406030204" pitchFamily="18" charset="0"/>
                  <a:ea typeface="Cambria" panose="02040503050406030204" pitchFamily="18" charset="0"/>
                  <a:cs typeface="Arial" panose="020B0604020202020204" pitchFamily="34" charset="0"/>
                  <a:sym typeface="Helvetica"/>
                </a:rPr>
                <a:t>       </a:t>
              </a:r>
              <a:r>
                <a:rPr lang="en-US" sz="1600" b="1" u="sng" dirty="0" err="1" smtClean="0">
                  <a:latin typeface="Cambria" panose="02040503050406030204" pitchFamily="18" charset="0"/>
                  <a:ea typeface="Cambria" panose="02040503050406030204" pitchFamily="18" charset="0"/>
                  <a:cs typeface="Arial" panose="020B0604020202020204" pitchFamily="34" charset="0"/>
                  <a:sym typeface="Helvetica"/>
                </a:rPr>
                <a:t>Adv’d</a:t>
              </a:r>
              <a:r>
                <a:rPr lang="en-US" sz="1600" b="1" u="sng" dirty="0" smtClean="0">
                  <a:latin typeface="Cambria" panose="02040503050406030204" pitchFamily="18" charset="0"/>
                  <a:ea typeface="Cambria" panose="02040503050406030204" pitchFamily="18" charset="0"/>
                  <a:cs typeface="Arial" panose="020B0604020202020204" pitchFamily="34" charset="0"/>
                  <a:sym typeface="Helvetica"/>
                </a:rPr>
                <a:t> Instructors</a:t>
              </a:r>
              <a:endParaRPr lang="en-US" sz="1600" b="1" u="sng" dirty="0">
                <a:latin typeface="Cambria" panose="02040503050406030204" pitchFamily="18" charset="0"/>
                <a:ea typeface="Cambria" panose="02040503050406030204" pitchFamily="18" charset="0"/>
                <a:cs typeface="Arial" panose="020B0604020202020204" pitchFamily="34" charset="0"/>
                <a:sym typeface="Helvetica"/>
              </a:endParaRPr>
            </a:p>
          </p:txBody>
        </p:sp>
        <p:sp>
          <p:nvSpPr>
            <p:cNvPr id="122" name="Rectangle 121"/>
            <p:cNvSpPr/>
            <p:nvPr/>
          </p:nvSpPr>
          <p:spPr>
            <a:xfrm>
              <a:off x="349768" y="5136942"/>
              <a:ext cx="2308736" cy="1061829"/>
            </a:xfrm>
            <a:prstGeom prst="rect">
              <a:avLst/>
            </a:prstGeom>
          </p:spPr>
          <p:txBody>
            <a:bodyPr wrap="square">
              <a:spAutoFit/>
            </a:bodyPr>
            <a:lstStyle/>
            <a:p>
              <a:pPr algn="just" defTabSz="914400" hangingPunct="0"/>
              <a:r>
                <a:rPr lang="en-US" sz="900" b="1" dirty="0" smtClean="0">
                  <a:latin typeface="Cambria" panose="02040503050406030204" pitchFamily="18" charset="0"/>
                  <a:ea typeface="Cambria" panose="02040503050406030204" pitchFamily="18" charset="0"/>
                  <a:cs typeface="Arial" panose="020B0604020202020204" pitchFamily="34" charset="0"/>
                  <a:sym typeface="Helvetica"/>
                </a:rPr>
                <a:t>This program utilizes specialized AETC instructors who have undergone an additional certification program through the DIA. This program is the first of its kind in the active duty Air Force and created the DIA’s only active duty Air Force adjunct instructors.</a:t>
              </a:r>
              <a:endParaRPr lang="en-US" sz="900" b="1" dirty="0">
                <a:latin typeface="Cambria" panose="02040503050406030204" pitchFamily="18" charset="0"/>
                <a:ea typeface="Cambria" panose="02040503050406030204" pitchFamily="18" charset="0"/>
                <a:cs typeface="Arial" panose="020B0604020202020204" pitchFamily="34" charset="0"/>
                <a:sym typeface="Helvetica"/>
              </a:endParaRPr>
            </a:p>
          </p:txBody>
        </p:sp>
      </p:grpSp>
      <p:grpSp>
        <p:nvGrpSpPr>
          <p:cNvPr id="123" name="Group 122"/>
          <p:cNvGrpSpPr/>
          <p:nvPr/>
        </p:nvGrpSpPr>
        <p:grpSpPr>
          <a:xfrm>
            <a:off x="125103" y="6420100"/>
            <a:ext cx="2357382" cy="1768248"/>
            <a:chOff x="289423" y="4707522"/>
            <a:chExt cx="2357382" cy="1768248"/>
          </a:xfrm>
        </p:grpSpPr>
        <p:sp>
          <p:nvSpPr>
            <p:cNvPr id="127" name="Rectangle 126"/>
            <p:cNvSpPr/>
            <p:nvPr/>
          </p:nvSpPr>
          <p:spPr>
            <a:xfrm>
              <a:off x="361467" y="4707522"/>
              <a:ext cx="2285338" cy="338554"/>
            </a:xfrm>
            <a:prstGeom prst="rect">
              <a:avLst/>
            </a:prstGeom>
          </p:spPr>
          <p:txBody>
            <a:bodyPr wrap="square">
              <a:spAutoFit/>
            </a:bodyPr>
            <a:lstStyle/>
            <a:p>
              <a:pPr algn="ctr" defTabSz="914400" hangingPunct="0"/>
              <a:r>
                <a:rPr lang="en-US" sz="1600" b="1" dirty="0" smtClean="0">
                  <a:latin typeface="Cambria" panose="02040503050406030204" pitchFamily="18" charset="0"/>
                  <a:ea typeface="Cambria" panose="02040503050406030204" pitchFamily="18" charset="0"/>
                  <a:cs typeface="Arial" panose="020B0604020202020204" pitchFamily="34" charset="0"/>
                  <a:sym typeface="Helvetica"/>
                </a:rPr>
                <a:t>      </a:t>
              </a:r>
              <a:r>
                <a:rPr lang="en-US" sz="1600" b="1" u="sng" dirty="0" smtClean="0">
                  <a:latin typeface="Cambria" panose="02040503050406030204" pitchFamily="18" charset="0"/>
                  <a:ea typeface="Cambria" panose="02040503050406030204" pitchFamily="18" charset="0"/>
                  <a:cs typeface="Arial" panose="020B0604020202020204" pitchFamily="34" charset="0"/>
                  <a:sym typeface="Helvetica"/>
                </a:rPr>
                <a:t>National Sync</a:t>
              </a:r>
              <a:endParaRPr lang="en-US" sz="1600" b="1" u="sng" dirty="0">
                <a:latin typeface="Cambria" panose="02040503050406030204" pitchFamily="18" charset="0"/>
                <a:ea typeface="Cambria" panose="02040503050406030204" pitchFamily="18" charset="0"/>
                <a:cs typeface="Arial" panose="020B0604020202020204" pitchFamily="34" charset="0"/>
                <a:sym typeface="Helvetica"/>
              </a:endParaRPr>
            </a:p>
          </p:txBody>
        </p:sp>
        <p:sp>
          <p:nvSpPr>
            <p:cNvPr id="129" name="Rectangle 128"/>
            <p:cNvSpPr/>
            <p:nvPr/>
          </p:nvSpPr>
          <p:spPr>
            <a:xfrm>
              <a:off x="289423" y="5136942"/>
              <a:ext cx="2302874" cy="1338828"/>
            </a:xfrm>
            <a:prstGeom prst="rect">
              <a:avLst/>
            </a:prstGeom>
          </p:spPr>
          <p:txBody>
            <a:bodyPr wrap="square">
              <a:spAutoFit/>
            </a:bodyPr>
            <a:lstStyle/>
            <a:p>
              <a:pPr algn="just" defTabSz="914400" hangingPunct="0"/>
              <a:r>
                <a:rPr lang="en-US" sz="900" b="1" dirty="0" smtClean="0">
                  <a:latin typeface="Cambria" panose="02040503050406030204" pitchFamily="18" charset="0"/>
                  <a:ea typeface="Cambria" panose="02040503050406030204" pitchFamily="18" charset="0"/>
                  <a:cs typeface="Arial" panose="020B0604020202020204" pitchFamily="34" charset="0"/>
                  <a:sym typeface="Helvetica"/>
                </a:rPr>
                <a:t>The Analysis 200 program is grounded using six Defense Intelligence Agency (DIA) courses, tried and true world-class training validated throughout the intelligence community (IC). The 313</a:t>
              </a:r>
              <a:r>
                <a:rPr lang="en-US" sz="900" b="1" baseline="30000" dirty="0" smtClean="0">
                  <a:latin typeface="Cambria" panose="02040503050406030204" pitchFamily="18" charset="0"/>
                  <a:ea typeface="Cambria" panose="02040503050406030204" pitchFamily="18" charset="0"/>
                  <a:cs typeface="Arial" panose="020B0604020202020204" pitchFamily="34" charset="0"/>
                  <a:sym typeface="Helvetica"/>
                </a:rPr>
                <a:t>th</a:t>
              </a:r>
              <a:r>
                <a:rPr lang="en-US" sz="900" b="1" dirty="0" smtClean="0">
                  <a:latin typeface="Cambria" panose="02040503050406030204" pitchFamily="18" charset="0"/>
                  <a:ea typeface="Cambria" panose="02040503050406030204" pitchFamily="18" charset="0"/>
                  <a:cs typeface="Arial" panose="020B0604020202020204" pitchFamily="34" charset="0"/>
                  <a:sym typeface="Helvetica"/>
                </a:rPr>
                <a:t> refined these courses by adding tactical and operational examples and scenarios, bridging IC partners’ objectives with USAF training needs.</a:t>
              </a:r>
              <a:endParaRPr lang="en-US" sz="900" b="1" dirty="0">
                <a:latin typeface="Cambria" panose="02040503050406030204" pitchFamily="18" charset="0"/>
                <a:ea typeface="Cambria" panose="02040503050406030204" pitchFamily="18" charset="0"/>
                <a:cs typeface="Arial" panose="020B0604020202020204" pitchFamily="34" charset="0"/>
                <a:sym typeface="Helvetica"/>
              </a:endParaRPr>
            </a:p>
          </p:txBody>
        </p:sp>
      </p:gr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7147" y="2486617"/>
            <a:ext cx="380710" cy="380710"/>
          </a:xfrm>
          <a:prstGeom prst="rect">
            <a:avLst/>
          </a:prstGeom>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2492919" y="2491138"/>
            <a:ext cx="453100" cy="453100"/>
          </a:xfrm>
          <a:prstGeom prst="rect">
            <a:avLst/>
          </a:prstGeom>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2687" y="4364999"/>
            <a:ext cx="375170" cy="375170"/>
          </a:xfrm>
          <a:prstGeom prst="rect">
            <a:avLst/>
          </a:prstGeom>
        </p:spPr>
      </p:pic>
      <p:pic>
        <p:nvPicPr>
          <p:cNvPr id="131" name="Picture 130"/>
          <p:cNvPicPr>
            <a:picLocks noChangeAspect="1"/>
          </p:cNvPicPr>
          <p:nvPr/>
        </p:nvPicPr>
        <p:blipFill rotWithShape="1">
          <a:blip r:embed="rId8" cstate="print">
            <a:extLst>
              <a:ext uri="{28A0092B-C50C-407E-A947-70E740481C1C}">
                <a14:useLocalDpi xmlns:a14="http://schemas.microsoft.com/office/drawing/2010/main" val="0"/>
              </a:ext>
            </a:extLst>
          </a:blip>
          <a:srcRect b="14390"/>
          <a:stretch/>
        </p:blipFill>
        <p:spPr>
          <a:xfrm rot="10800000">
            <a:off x="2474457" y="4315668"/>
            <a:ext cx="553478" cy="473832"/>
          </a:xfrm>
          <a:prstGeom prst="rect">
            <a:avLst/>
          </a:prstGeom>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054" y="6419500"/>
            <a:ext cx="405249" cy="405249"/>
          </a:xfrm>
          <a:prstGeom prst="rect">
            <a:avLst/>
          </a:prstGeom>
        </p:spPr>
      </p:pic>
      <p:pic>
        <p:nvPicPr>
          <p:cNvPr id="133" name="Picture 132"/>
          <p:cNvPicPr>
            <a:picLocks noChangeAspect="1"/>
          </p:cNvPicPr>
          <p:nvPr/>
        </p:nvPicPr>
        <p:blipFill rotWithShape="1">
          <a:blip r:embed="rId10" cstate="print">
            <a:extLst>
              <a:ext uri="{28A0092B-C50C-407E-A947-70E740481C1C}">
                <a14:useLocalDpi xmlns:a14="http://schemas.microsoft.com/office/drawing/2010/main" val="0"/>
              </a:ext>
            </a:extLst>
          </a:blip>
          <a:srcRect t="12314" b="24742"/>
          <a:stretch/>
        </p:blipFill>
        <p:spPr>
          <a:xfrm>
            <a:off x="2475221" y="6461967"/>
            <a:ext cx="552714" cy="347900"/>
          </a:xfrm>
          <a:prstGeom prst="rect">
            <a:avLst/>
          </a:prstGeom>
        </p:spPr>
      </p:pic>
      <p:sp>
        <p:nvSpPr>
          <p:cNvPr id="78" name="Rectangle 77"/>
          <p:cNvSpPr/>
          <p:nvPr/>
        </p:nvSpPr>
        <p:spPr>
          <a:xfrm>
            <a:off x="5482195" y="7355064"/>
            <a:ext cx="2025011" cy="830993"/>
          </a:xfrm>
          <a:prstGeom prst="rect">
            <a:avLst/>
          </a:prstGeom>
          <a:noFill/>
          <a:ln w="9525"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just" defTabSz="914400" rtl="0" fontAlgn="auto" latinLnBrk="0" hangingPunct="0">
              <a:lnSpc>
                <a:spcPct val="100000"/>
              </a:lnSpc>
              <a:spcBef>
                <a:spcPts val="0"/>
              </a:spcBef>
              <a:spcAft>
                <a:spcPts val="0"/>
              </a:spcAft>
              <a:buClrTx/>
              <a:buSzTx/>
              <a:buFontTx/>
              <a:buNone/>
              <a:tabLst/>
            </a:pPr>
            <a:r>
              <a:rPr lang="en-US" sz="800" b="1" dirty="0" smtClean="0">
                <a:latin typeface="Arial" panose="020B0604020202020204" pitchFamily="34" charset="0"/>
                <a:ea typeface="+mj-ea"/>
                <a:cs typeface="Arial" panose="020B0604020202020204" pitchFamily="34" charset="0"/>
                <a:sym typeface="Helvetica"/>
              </a:rPr>
              <a:t>Note:</a:t>
            </a:r>
          </a:p>
          <a:p>
            <a:pPr marL="0" marR="0" indent="0" defTabSz="914400" rtl="0" fontAlgn="auto" latinLnBrk="0" hangingPunct="0">
              <a:lnSpc>
                <a:spcPct val="100000"/>
              </a:lnSpc>
              <a:spcBef>
                <a:spcPts val="0"/>
              </a:spcBef>
              <a:spcAft>
                <a:spcPts val="0"/>
              </a:spcAft>
              <a:buClrTx/>
              <a:buSzTx/>
              <a:buFontTx/>
              <a:buNone/>
              <a:tabLst/>
            </a:pPr>
            <a:r>
              <a:rPr lang="en-US" sz="800" dirty="0" smtClean="0">
                <a:latin typeface="Arial" panose="020B0604020202020204" pitchFamily="34" charset="0"/>
                <a:ea typeface="+mj-ea"/>
                <a:cs typeface="Arial" panose="020B0604020202020204" pitchFamily="34" charset="0"/>
                <a:sym typeface="Helvetica"/>
              </a:rPr>
              <a:t>Program timelines are proposed, and only required for those interested in the ICAAP program. Otherwise, all timelines and completion requirements are set by HAF &amp; Functional Managers</a:t>
            </a:r>
            <a:r>
              <a:rPr lang="en-US" sz="800" b="1" dirty="0" smtClean="0">
                <a:latin typeface="Arial" panose="020B0604020202020204" pitchFamily="34" charset="0"/>
                <a:ea typeface="+mj-ea"/>
                <a:cs typeface="Arial" panose="020B0604020202020204" pitchFamily="34" charset="0"/>
                <a:sym typeface="Helvetica"/>
              </a:rPr>
              <a:t>.</a:t>
            </a:r>
            <a:endParaRPr kumimoji="0" lang="en-US" sz="800" b="1" i="0" u="none" strike="noStrike" cap="none" spc="0" normalizeH="0" baseline="0" dirty="0">
              <a:ln>
                <a:noFill/>
              </a:ln>
              <a:effectLst/>
              <a:uFillTx/>
              <a:latin typeface="Arial" panose="020B0604020202020204" pitchFamily="34" charset="0"/>
              <a:ea typeface="+mj-ea"/>
              <a:cs typeface="Arial" panose="020B0604020202020204" pitchFamily="34" charset="0"/>
              <a:sym typeface="Helvetica"/>
            </a:endParaRPr>
          </a:p>
        </p:txBody>
      </p:sp>
    </p:spTree>
    <p:extLst>
      <p:ext uri="{BB962C8B-B14F-4D97-AF65-F5344CB8AC3E}">
        <p14:creationId xmlns:p14="http://schemas.microsoft.com/office/powerpoint/2010/main" val="4007497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8A754A6358A34C8E4F391B9AABB9B2" ma:contentTypeVersion="10" ma:contentTypeDescription="Create a new document." ma:contentTypeScope="" ma:versionID="728efc79d206753af6d99622979b14b9">
  <xsd:schema xmlns:xsd="http://www.w3.org/2001/XMLSchema" xmlns:xs="http://www.w3.org/2001/XMLSchema" xmlns:p="http://schemas.microsoft.com/office/2006/metadata/properties" xmlns:ns3="60dcc81c-0b4e-4f32-981c-950238ffcee8" xmlns:ns4="94997f97-af92-4ff6-951e-8de6402ef600" targetNamespace="http://schemas.microsoft.com/office/2006/metadata/properties" ma:root="true" ma:fieldsID="6653d890deda507b728c347d54b20f8d" ns3:_="" ns4:_="">
    <xsd:import namespace="60dcc81c-0b4e-4f32-981c-950238ffcee8"/>
    <xsd:import namespace="94997f97-af92-4ff6-951e-8de6402ef600"/>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dcc81c-0b4e-4f32-981c-950238ffce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4997f97-af92-4ff6-951e-8de6402ef6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D4A3AB3-53D8-4476-BE35-19B0880B06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dcc81c-0b4e-4f32-981c-950238ffcee8"/>
    <ds:schemaRef ds:uri="94997f97-af92-4ff6-951e-8de6402ef6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6D4435-CD8B-4FE5-9718-7C409F411210}">
  <ds:schemaRefs>
    <ds:schemaRef ds:uri="http://schemas.microsoft.com/sharepoint/v3/contenttype/forms"/>
  </ds:schemaRefs>
</ds:datastoreItem>
</file>

<file path=customXml/itemProps3.xml><?xml version="1.0" encoding="utf-8"?>
<ds:datastoreItem xmlns:ds="http://schemas.openxmlformats.org/officeDocument/2006/customXml" ds:itemID="{9446A3F6-CF7E-4B20-95FA-10D8D6A0E25F}">
  <ds:schemaRefs>
    <ds:schemaRef ds:uri="http://purl.org/dc/elements/1.1/"/>
    <ds:schemaRef ds:uri="http://schemas.microsoft.com/office/2006/metadata/properties"/>
    <ds:schemaRef ds:uri="60dcc81c-0b4e-4f32-981c-950238ffcee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94997f97-af92-4ff6-951e-8de6402ef600"/>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1597</TotalTime>
  <Words>540</Words>
  <Application>Microsoft Office PowerPoint</Application>
  <PresentationFormat>Custom</PresentationFormat>
  <Paragraphs>36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Cambria</vt:lpstr>
      <vt:lpstr>Helvetica</vt:lpstr>
      <vt:lpstr>Wingdings</vt:lpstr>
      <vt:lpstr>Office Theme</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STRAUB, JOSIAH A 2d Lt USAF AETC 315 TRS/DOA</dc:creator>
  <cp:lastModifiedBy>JOSIAH STRAUB</cp:lastModifiedBy>
  <cp:revision>68</cp:revision>
  <cp:lastPrinted>2021-03-05T21:05:01Z</cp:lastPrinted>
  <dcterms:created xsi:type="dcterms:W3CDTF">2020-06-16T16:13:26Z</dcterms:created>
  <dcterms:modified xsi:type="dcterms:W3CDTF">2021-03-11T15:57:57Z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0x010100CD8A754A6358A34C8E4F391B9AABB9B2</vt:lpwstr>
  </property>
</Properties>
</file>