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8" r:id="rId4"/>
  </p:sldIdLst>
  <p:sldSz cx="43891200" cy="32918400"/>
  <p:notesSz cx="7010400" cy="9236075"/>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3298">
          <p15:clr>
            <a:srgbClr val="A4A3A4"/>
          </p15:clr>
        </p15:guide>
        <p15:guide id="8" orient="horz" pos="20735">
          <p15:clr>
            <a:srgbClr val="A4A3A4"/>
          </p15:clr>
        </p15:guide>
        <p15:guide id="9" pos="320">
          <p15:clr>
            <a:srgbClr val="A4A3A4"/>
          </p15:clr>
        </p15:guide>
        <p15:guide id="10" pos="27647">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Roberts, Melinda J MS CIV US USA" initials="RMJMCUU" lastIdx="12" clrIdx="4">
    <p:extLst>
      <p:ext uri="{19B8F6BF-5375-455C-9EA6-DF929625EA0E}">
        <p15:presenceInfo xmlns:p15="http://schemas.microsoft.com/office/powerpoint/2012/main" userId="Roberts, Melinda J MS CIV US U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F71"/>
    <a:srgbClr val="669900"/>
    <a:srgbClr val="EDB5F1"/>
    <a:srgbClr val="203864"/>
    <a:srgbClr val="253C6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58" autoAdjust="0"/>
    <p:restoredTop sz="94477" autoAdjust="0"/>
  </p:normalViewPr>
  <p:slideViewPr>
    <p:cSldViewPr snapToGrid="0" snapToObjects="1" showGuides="1">
      <p:cViewPr>
        <p:scale>
          <a:sx n="30" d="100"/>
          <a:sy n="30" d="100"/>
        </p:scale>
        <p:origin x="211" y="-2870"/>
      </p:cViewPr>
      <p:guideLst>
        <p:guide orient="horz" pos="3318"/>
        <p:guide orient="horz" pos="288"/>
        <p:guide orient="horz" pos="20160"/>
        <p:guide orient="horz"/>
        <p:guide pos="581"/>
        <p:guide pos="27069"/>
        <p:guide orient="horz" pos="3298"/>
        <p:guide orient="horz" pos="20735"/>
        <p:guide pos="320"/>
        <p:guide pos="27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0158C5BC-9A70-462C-B28D-9600239EAC64}" type="datetimeFigureOut">
              <a:rPr lang="en-US" smtClean="0"/>
              <a:pPr/>
              <a:t>3/10/2021</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E6CC2317-6751-4CD4-9995-8782DD78E936}" type="datetimeFigureOut">
              <a:rPr lang="en-US" smtClean="0"/>
              <a:pPr/>
              <a:t>3/10/2021</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66099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1425"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09578"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09576"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3358541"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3358541"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3358541"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3358541"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3358541"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3358541"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491425"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477824" y="5475145"/>
            <a:ext cx="10058400" cy="26736675"/>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439521" y="5475145"/>
            <a:ext cx="10058400" cy="26736675"/>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userDrawn="1"/>
        </p:nvSpPr>
        <p:spPr>
          <a:xfrm>
            <a:off x="22401218" y="5475145"/>
            <a:ext cx="10058400" cy="26736675"/>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33362914" y="5475145"/>
            <a:ext cx="10058400" cy="26736675"/>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488"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489"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490"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491"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15154504" y="5392017"/>
            <a:ext cx="13577436" cy="26736675"/>
          </a:xfrm>
          <a:prstGeom prst="roundRect">
            <a:avLst>
              <a:gd name="adj" fmla="val 3524"/>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29386670" y="5392017"/>
            <a:ext cx="13577436"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512"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513"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514"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515"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536"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537"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Facebook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538"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539"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gif"/><Relationship Id="rId18" Type="http://schemas.openxmlformats.org/officeDocument/2006/relationships/image" Target="../media/image26.jp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g"/><Relationship Id="rId2" Type="http://schemas.openxmlformats.org/officeDocument/2006/relationships/notesSlide" Target="../notesSlides/notesSlide1.xml"/><Relationship Id="rId16"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0" y="-5470"/>
            <a:ext cx="4757669" cy="4708981"/>
          </a:xfrm>
          <a:prstGeom prst="rect">
            <a:avLst/>
          </a:prstGeom>
          <a:solidFill>
            <a:schemeClr val="bg1"/>
          </a:solidFill>
        </p:spPr>
        <p:txBody>
          <a:bodyPr wrap="square" rtlCol="0">
            <a:spAutoFit/>
          </a:bodyPr>
          <a:lstStyle/>
          <a:p>
            <a:endParaRPr lang="en-US" sz="2500" dirty="0" smtClean="0"/>
          </a:p>
          <a:p>
            <a:endParaRPr lang="en-US" sz="2500" dirty="0"/>
          </a:p>
          <a:p>
            <a:endParaRPr lang="en-US" sz="2500" dirty="0" smtClean="0"/>
          </a:p>
          <a:p>
            <a:endParaRPr lang="en-US" sz="2500" dirty="0"/>
          </a:p>
          <a:p>
            <a:endParaRPr lang="en-US" sz="2500" dirty="0" smtClean="0"/>
          </a:p>
          <a:p>
            <a:endParaRPr lang="en-US" sz="2500" dirty="0"/>
          </a:p>
          <a:p>
            <a:endParaRPr lang="en-US" sz="2500" dirty="0" smtClean="0"/>
          </a:p>
          <a:p>
            <a:endParaRPr lang="en-US" sz="2500" dirty="0"/>
          </a:p>
          <a:p>
            <a:endParaRPr lang="en-US" sz="2500" dirty="0" smtClean="0"/>
          </a:p>
          <a:p>
            <a:endParaRPr lang="en-US" sz="2500" dirty="0"/>
          </a:p>
          <a:p>
            <a:endParaRPr lang="en-US" sz="2500" dirty="0" smtClean="0"/>
          </a:p>
          <a:p>
            <a:endParaRPr lang="en-US" sz="2500" dirty="0"/>
          </a:p>
        </p:txBody>
      </p:sp>
      <p:sp>
        <p:nvSpPr>
          <p:cNvPr id="2" name="Text Placeholder 1"/>
          <p:cNvSpPr>
            <a:spLocks noGrp="1"/>
          </p:cNvSpPr>
          <p:nvPr>
            <p:ph type="body" sz="quarter" idx="10"/>
          </p:nvPr>
        </p:nvSpPr>
        <p:spPr>
          <a:xfrm>
            <a:off x="491425" y="5947867"/>
            <a:ext cx="10056813" cy="9525662"/>
          </a:xfrm>
        </p:spPr>
        <p:txBody>
          <a:bodyPr/>
          <a:lstStyle/>
          <a:p>
            <a:pPr algn="ctr"/>
            <a:r>
              <a:rPr lang="en-US" sz="4500" dirty="0" smtClean="0">
                <a:latin typeface="Calibri Light" panose="020F0302020204030204" pitchFamily="34" charset="0"/>
                <a:cs typeface="Calibri Light" panose="020F0302020204030204" pitchFamily="34" charset="0"/>
              </a:rPr>
              <a:t>OVERVIEW</a:t>
            </a:r>
          </a:p>
          <a:p>
            <a:pPr marL="441325" indent="-441325">
              <a:buFont typeface="Arial" panose="020B0604020202020204" pitchFamily="34" charset="0"/>
              <a:buChar char="•"/>
            </a:pPr>
            <a:r>
              <a:rPr lang="en-US" sz="4000" dirty="0" smtClean="0">
                <a:latin typeface="Calibri Light" panose="020F0302020204030204" pitchFamily="34" charset="0"/>
                <a:cs typeface="Calibri Light" panose="020F0302020204030204" pitchFamily="34" charset="0"/>
              </a:rPr>
              <a:t>Military </a:t>
            </a:r>
            <a:r>
              <a:rPr lang="en-US" sz="4000" dirty="0" smtClean="0">
                <a:latin typeface="Calibri Light" panose="020F0302020204030204" pitchFamily="34" charset="0"/>
                <a:cs typeface="Calibri Light" panose="020F0302020204030204" pitchFamily="34" charset="0"/>
              </a:rPr>
              <a:t>leaders need sociocultural systems thinking skills (SCST) to understand complex operational environments.</a:t>
            </a:r>
          </a:p>
          <a:p>
            <a:pPr marL="441325" indent="-441325">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SCST is an individual’s </a:t>
            </a:r>
            <a:r>
              <a:rPr lang="en-US" sz="4000" dirty="0" smtClean="0">
                <a:latin typeface="Calibri Light" panose="020F0302020204030204" pitchFamily="34" charset="0"/>
                <a:cs typeface="Calibri Light" panose="020F0302020204030204" pitchFamily="34" charset="0"/>
              </a:rPr>
              <a:t>capacity to continuously build and analyze a mental model of sociocultural relationships and dynamics that exist in an </a:t>
            </a:r>
            <a:r>
              <a:rPr lang="en-US" sz="4000" dirty="0" smtClean="0">
                <a:solidFill>
                  <a:srgbClr val="2C3F71"/>
                </a:solidFill>
                <a:latin typeface="Calibri Light" panose="020F0302020204030204" pitchFamily="34" charset="0"/>
                <a:cs typeface="Calibri Light" panose="020F0302020204030204" pitchFamily="34" charset="0"/>
              </a:rPr>
              <a:t>environment, and </a:t>
            </a:r>
            <a:r>
              <a:rPr lang="en-US" sz="4000" dirty="0" smtClean="0">
                <a:latin typeface="Calibri Light" panose="020F0302020204030204" pitchFamily="34" charset="0"/>
                <a:cs typeface="Calibri Light" panose="020F0302020204030204" pitchFamily="34" charset="0"/>
              </a:rPr>
              <a:t>leverage this model when planning, preparing, executing, and assessing situations.</a:t>
            </a:r>
          </a:p>
          <a:p>
            <a:pPr marL="441325" indent="-441325">
              <a:buFont typeface="Arial" panose="020B0604020202020204" pitchFamily="34" charset="0"/>
              <a:buChar char="•"/>
            </a:pPr>
            <a:r>
              <a:rPr lang="en-US" sz="4000" dirty="0" smtClean="0">
                <a:latin typeface="Calibri Light" panose="020F0302020204030204" pitchFamily="34" charset="0"/>
                <a:cs typeface="Calibri Light" panose="020F0302020204030204" pitchFamily="34" charset="0"/>
              </a:rPr>
              <a:t>This research is part of  the U.S</a:t>
            </a:r>
            <a:r>
              <a:rPr lang="en-US" sz="4000" dirty="0">
                <a:latin typeface="Calibri Light" panose="020F0302020204030204" pitchFamily="34" charset="0"/>
                <a:cs typeface="Calibri Light" panose="020F0302020204030204" pitchFamily="34" charset="0"/>
              </a:rPr>
              <a:t>. Army Research </a:t>
            </a:r>
            <a:r>
              <a:rPr lang="en-US" sz="4000" dirty="0" smtClean="0">
                <a:latin typeface="Calibri Light" panose="020F0302020204030204" pitchFamily="34" charset="0"/>
                <a:cs typeface="Calibri Light" panose="020F0302020204030204" pitchFamily="34" charset="0"/>
              </a:rPr>
              <a:t>Institute’s </a:t>
            </a:r>
            <a:r>
              <a:rPr lang="en-US" sz="4000" dirty="0">
                <a:latin typeface="Calibri Light" panose="020F0302020204030204" pitchFamily="34" charset="0"/>
                <a:cs typeface="Calibri Light" panose="020F0302020204030204" pitchFamily="34" charset="0"/>
              </a:rPr>
              <a:t>(</a:t>
            </a:r>
            <a:r>
              <a:rPr lang="en-US" sz="4000" dirty="0" smtClean="0">
                <a:latin typeface="Calibri Light" panose="020F0302020204030204" pitchFamily="34" charset="0"/>
                <a:cs typeface="Calibri Light" panose="020F0302020204030204" pitchFamily="34" charset="0"/>
              </a:rPr>
              <a:t>ARI’s) </a:t>
            </a:r>
            <a:r>
              <a:rPr lang="en-US" sz="4000" dirty="0">
                <a:latin typeface="Calibri Light" panose="020F0302020204030204" pitchFamily="34" charset="0"/>
                <a:cs typeface="Calibri Light" panose="020F0302020204030204" pitchFamily="34" charset="0"/>
              </a:rPr>
              <a:t>broader </a:t>
            </a:r>
            <a:r>
              <a:rPr lang="en-US" sz="4000" dirty="0" smtClean="0">
                <a:latin typeface="Calibri Light" panose="020F0302020204030204" pitchFamily="34" charset="0"/>
                <a:cs typeface="Calibri Light" panose="020F0302020204030204" pitchFamily="34" charset="0"/>
              </a:rPr>
              <a:t>efforts to understand and develop SCST in the military.</a:t>
            </a:r>
          </a:p>
        </p:txBody>
      </p:sp>
      <p:sp>
        <p:nvSpPr>
          <p:cNvPr id="7" name="Text Placeholder 6"/>
          <p:cNvSpPr>
            <a:spLocks noGrp="1"/>
          </p:cNvSpPr>
          <p:nvPr>
            <p:ph type="body" sz="quarter" idx="23"/>
          </p:nvPr>
        </p:nvSpPr>
        <p:spPr>
          <a:xfrm>
            <a:off x="22408423" y="5505496"/>
            <a:ext cx="10048874" cy="11957097"/>
          </a:xfrm>
        </p:spPr>
        <p:txBody>
          <a:bodyPr/>
          <a:lstStyle/>
          <a:p>
            <a:pPr algn="ctr"/>
            <a:r>
              <a:rPr lang="en-US" sz="4500" b="1" dirty="0" smtClean="0">
                <a:latin typeface="Calibri Light" panose="020F0302020204030204" pitchFamily="34" charset="0"/>
                <a:cs typeface="Calibri Light" panose="020F0302020204030204" pitchFamily="34" charset="0"/>
              </a:rPr>
              <a:t>PRACTICAL EXERCISE 1:</a:t>
            </a:r>
          </a:p>
          <a:p>
            <a:pPr algn="ctr"/>
            <a:r>
              <a:rPr lang="en-US" sz="4200" b="1" dirty="0" smtClean="0">
                <a:latin typeface="Calibri Light" panose="020F0302020204030204" pitchFamily="34" charset="0"/>
                <a:cs typeface="Calibri Light" panose="020F0302020204030204" pitchFamily="34" charset="0"/>
              </a:rPr>
              <a:t>SITUATION ANALYSES OF REAL EVENTS</a:t>
            </a:r>
          </a:p>
          <a:p>
            <a:r>
              <a:rPr lang="en-US" sz="4000" i="1" dirty="0" smtClean="0">
                <a:latin typeface="Calibri Light" panose="020F0302020204030204" pitchFamily="34" charset="0"/>
                <a:cs typeface="Calibri Light" panose="020F0302020204030204" pitchFamily="34" charset="0"/>
              </a:rPr>
              <a:t>What is it?</a:t>
            </a:r>
          </a:p>
          <a:p>
            <a:pPr marL="457200" indent="-457200">
              <a:buFont typeface="Arial" panose="020B0604020202020204" pitchFamily="34" charset="0"/>
              <a:buChar char="•"/>
            </a:pPr>
            <a:r>
              <a:rPr lang="en-US" sz="4000" dirty="0" smtClean="0">
                <a:latin typeface="Calibri Light" panose="020F0302020204030204" pitchFamily="34" charset="0"/>
                <a:cs typeface="Calibri Light" panose="020F0302020204030204" pitchFamily="34" charset="0"/>
              </a:rPr>
              <a:t>Facilitated small-group exercises designed to scaffold thinking about SCS.</a:t>
            </a:r>
          </a:p>
          <a:p>
            <a:pPr marL="457200" indent="-457200">
              <a:buFont typeface="Arial" panose="020B0604020202020204" pitchFamily="34" charset="0"/>
              <a:buChar char="•"/>
            </a:pPr>
            <a:r>
              <a:rPr lang="en-US" sz="4000" dirty="0" smtClean="0">
                <a:latin typeface="Calibri Light" panose="020F0302020204030204" pitchFamily="34" charset="0"/>
                <a:cs typeface="Calibri Light" panose="020F0302020204030204" pitchFamily="34" charset="0"/>
              </a:rPr>
              <a:t>Real events highlight SCST elements.</a:t>
            </a:r>
          </a:p>
          <a:p>
            <a:pPr marL="457200"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Incorporates discussions, critical thinking about complex events</a:t>
            </a:r>
            <a:r>
              <a:rPr lang="en-US" sz="4000" dirty="0" smtClean="0">
                <a:latin typeface="Calibri Light" panose="020F0302020204030204" pitchFamily="34" charset="0"/>
                <a:cs typeface="Calibri Light" panose="020F0302020204030204" pitchFamily="34" charset="0"/>
              </a:rPr>
              <a:t>, and peer critiques.</a:t>
            </a:r>
          </a:p>
          <a:p>
            <a:r>
              <a:rPr lang="en-US" sz="4000" i="1" dirty="0" smtClean="0">
                <a:latin typeface="Calibri Light" panose="020F0302020204030204" pitchFamily="34" charset="0"/>
                <a:cs typeface="Calibri Light" panose="020F0302020204030204" pitchFamily="34" charset="0"/>
              </a:rPr>
              <a:t>How does it work?</a:t>
            </a:r>
          </a:p>
          <a:p>
            <a:pPr marL="457200" indent="-457200">
              <a:buFont typeface="Arial" panose="020B0604020202020204" pitchFamily="34" charset="0"/>
              <a:buChar char="•"/>
            </a:pPr>
            <a:r>
              <a:rPr lang="en-US" sz="4000" dirty="0" smtClean="0">
                <a:latin typeface="Calibri Light" panose="020F0302020204030204" pitchFamily="34" charset="0"/>
                <a:cs typeface="Calibri Light" panose="020F0302020204030204" pitchFamily="34" charset="0"/>
              </a:rPr>
              <a:t>Watch video</a:t>
            </a:r>
          </a:p>
          <a:p>
            <a:pPr marL="457200" indent="-457200">
              <a:buFont typeface="Arial" panose="020B0604020202020204" pitchFamily="34" charset="0"/>
              <a:buChar char="•"/>
            </a:pPr>
            <a:r>
              <a:rPr lang="en-US" sz="4000" dirty="0" smtClean="0">
                <a:latin typeface="Calibri Light" panose="020F0302020204030204" pitchFamily="34" charset="0"/>
                <a:cs typeface="Calibri Light" panose="020F0302020204030204" pitchFamily="34" charset="0"/>
              </a:rPr>
              <a:t>Identify relevant stakeholders and their connections to each other</a:t>
            </a:r>
          </a:p>
          <a:p>
            <a:pPr marL="457200"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Consider how issue change over </a:t>
            </a:r>
            <a:r>
              <a:rPr lang="en-US" sz="4000" dirty="0" smtClean="0">
                <a:latin typeface="Calibri Light" panose="020F0302020204030204" pitchFamily="34" charset="0"/>
                <a:cs typeface="Calibri Light" panose="020F0302020204030204" pitchFamily="34" charset="0"/>
              </a:rPr>
              <a:t>time</a:t>
            </a:r>
          </a:p>
          <a:p>
            <a:pPr marL="457200" indent="-457200">
              <a:buFont typeface="Arial" panose="020B0604020202020204" pitchFamily="34" charset="0"/>
              <a:buChar char="•"/>
            </a:pPr>
            <a:r>
              <a:rPr lang="en-US" sz="4000" dirty="0" smtClean="0">
                <a:latin typeface="Calibri Light" panose="020F0302020204030204" pitchFamily="34" charset="0"/>
                <a:cs typeface="Calibri Light" panose="020F0302020204030204" pitchFamily="34" charset="0"/>
              </a:rPr>
              <a:t>Describe second- and third-order effects</a:t>
            </a:r>
          </a:p>
          <a:p>
            <a:pPr marL="457200" indent="-457200">
              <a:buFont typeface="Arial" panose="020B0604020202020204" pitchFamily="34" charset="0"/>
              <a:buChar char="•"/>
            </a:pPr>
            <a:r>
              <a:rPr lang="en-US" sz="4000" dirty="0" smtClean="0">
                <a:latin typeface="Calibri Light" panose="020F0302020204030204" pitchFamily="34" charset="0"/>
                <a:cs typeface="Calibri Light" panose="020F0302020204030204" pitchFamily="34" charset="0"/>
              </a:rPr>
              <a:t>Determine interrelated problems</a:t>
            </a:r>
          </a:p>
          <a:p>
            <a:pPr marL="457200" indent="-457200">
              <a:buFont typeface="Arial" panose="020B0604020202020204" pitchFamily="34" charset="0"/>
              <a:buChar char="•"/>
            </a:pPr>
            <a:r>
              <a:rPr lang="en-US" sz="4000" dirty="0" smtClean="0">
                <a:latin typeface="Calibri Light" panose="020F0302020204030204" pitchFamily="34" charset="0"/>
                <a:cs typeface="Calibri Light" panose="020F0302020204030204" pitchFamily="34" charset="0"/>
              </a:rPr>
              <a:t>Formulate intervention to address issues</a:t>
            </a:r>
          </a:p>
        </p:txBody>
      </p:sp>
      <p:sp>
        <p:nvSpPr>
          <p:cNvPr id="10" name="Text Placeholder 9"/>
          <p:cNvSpPr>
            <a:spLocks noGrp="1"/>
          </p:cNvSpPr>
          <p:nvPr>
            <p:ph type="body" sz="quarter" idx="26"/>
          </p:nvPr>
        </p:nvSpPr>
        <p:spPr>
          <a:xfrm>
            <a:off x="33360398" y="5476688"/>
            <a:ext cx="10047018" cy="13625246"/>
          </a:xfrm>
        </p:spPr>
        <p:txBody>
          <a:bodyPr/>
          <a:lstStyle/>
          <a:p>
            <a:pPr algn="ctr"/>
            <a:r>
              <a:rPr lang="en-US" sz="4500" b="1" dirty="0" smtClean="0">
                <a:latin typeface="Calibri Light" panose="020F0302020204030204" pitchFamily="34" charset="0"/>
                <a:cs typeface="Calibri Light" panose="020F0302020204030204" pitchFamily="34" charset="0"/>
              </a:rPr>
              <a:t>PRACTICAL EXERCISE 2:</a:t>
            </a:r>
          </a:p>
          <a:p>
            <a:pPr algn="ctr"/>
            <a:r>
              <a:rPr lang="en-US" sz="4200" b="1" dirty="0" smtClean="0">
                <a:latin typeface="Calibri Light" panose="020F0302020204030204" pitchFamily="34" charset="0"/>
                <a:cs typeface="Calibri Light" panose="020F0302020204030204" pitchFamily="34" charset="0"/>
              </a:rPr>
              <a:t>SCENARIO TRAINING FOR SYSTEMS THINKING</a:t>
            </a:r>
          </a:p>
          <a:p>
            <a:r>
              <a:rPr lang="en-US" sz="4000" i="1" dirty="0" smtClean="0">
                <a:latin typeface="Calibri Light" panose="020F0302020204030204" pitchFamily="34" charset="0"/>
                <a:cs typeface="Calibri Light" panose="020F0302020204030204" pitchFamily="34" charset="0"/>
              </a:rPr>
              <a:t>What is it?</a:t>
            </a:r>
          </a:p>
          <a:p>
            <a:pPr marL="457200"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Facilitated exercises </a:t>
            </a:r>
            <a:r>
              <a:rPr lang="en-US" sz="4000" dirty="0" smtClean="0">
                <a:latin typeface="Calibri Light" panose="020F0302020204030204" pitchFamily="34" charset="0"/>
                <a:cs typeface="Calibri Light" panose="020F0302020204030204" pitchFamily="34" charset="0"/>
              </a:rPr>
              <a:t>that can be done anywhere with small groups to scaffold </a:t>
            </a:r>
            <a:r>
              <a:rPr lang="en-US" sz="4000" dirty="0" smtClean="0">
                <a:solidFill>
                  <a:srgbClr val="2C3F71"/>
                </a:solidFill>
                <a:latin typeface="Calibri Light" panose="020F0302020204030204" pitchFamily="34" charset="0"/>
                <a:cs typeface="Calibri Light" panose="020F0302020204030204" pitchFamily="34" charset="0"/>
              </a:rPr>
              <a:t>thinking.</a:t>
            </a:r>
          </a:p>
          <a:p>
            <a:pPr marL="457200"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Incorporates descriptions of real world problems, tips to elicit group reflection, and information about specific SCST </a:t>
            </a:r>
            <a:r>
              <a:rPr lang="en-US" sz="4000" dirty="0" smtClean="0">
                <a:latin typeface="Calibri Light" panose="020F0302020204030204" pitchFamily="34" charset="0"/>
                <a:cs typeface="Calibri Light" panose="020F0302020204030204" pitchFamily="34" charset="0"/>
              </a:rPr>
              <a:t>elements targeted by the exercise</a:t>
            </a:r>
          </a:p>
          <a:p>
            <a:r>
              <a:rPr lang="en-US" sz="4000" i="1" dirty="0" smtClean="0">
                <a:latin typeface="Calibri Light" panose="020F0302020204030204" pitchFamily="34" charset="0"/>
                <a:cs typeface="Calibri Light" panose="020F0302020204030204" pitchFamily="34" charset="0"/>
              </a:rPr>
              <a:t>How does it work?</a:t>
            </a:r>
          </a:p>
          <a:p>
            <a:pPr marL="457200" indent="-457200">
              <a:buFont typeface="Arial" panose="020B0604020202020204" pitchFamily="34" charset="0"/>
              <a:buChar char="•"/>
            </a:pPr>
            <a:r>
              <a:rPr lang="en-US" sz="4000" dirty="0" smtClean="0">
                <a:latin typeface="Calibri Light" panose="020F0302020204030204" pitchFamily="34" charset="0"/>
                <a:cs typeface="Calibri Light" panose="020F0302020204030204" pitchFamily="34" charset="0"/>
              </a:rPr>
              <a:t>Listen to case description</a:t>
            </a:r>
          </a:p>
          <a:p>
            <a:pPr marL="457200" indent="-457200">
              <a:buFont typeface="Arial" panose="020B0604020202020204" pitchFamily="34" charset="0"/>
              <a:buChar char="•"/>
            </a:pPr>
            <a:r>
              <a:rPr lang="en-US" sz="4000" dirty="0" smtClean="0">
                <a:latin typeface="Calibri Light" panose="020F0302020204030204" pitchFamily="34" charset="0"/>
                <a:cs typeface="Calibri Light" panose="020F0302020204030204" pitchFamily="34" charset="0"/>
              </a:rPr>
              <a:t>Answer various case-specific questions, e.g.:</a:t>
            </a:r>
          </a:p>
          <a:p>
            <a:pPr marL="914400" lvl="1"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Describe unintended consequences</a:t>
            </a:r>
          </a:p>
          <a:p>
            <a:pPr marL="914400" lvl="1"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Determine what information is needed to propose sustainable interventions</a:t>
            </a:r>
            <a:endParaRPr lang="en-US" sz="4000" dirty="0">
              <a:latin typeface="Calibri Light" panose="020F0302020204030204" pitchFamily="34" charset="0"/>
              <a:cs typeface="Calibri Light" panose="020F0302020204030204" pitchFamily="34" charset="0"/>
            </a:endParaRPr>
          </a:p>
          <a:p>
            <a:pPr marL="914400" lvl="1"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Identify how stakeholders’ goals conflict</a:t>
            </a:r>
          </a:p>
          <a:p>
            <a:pPr marL="914400" lvl="1"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Consider potential effects of more recent events on identified courses of action</a:t>
            </a:r>
          </a:p>
        </p:txBody>
      </p:sp>
      <p:sp>
        <p:nvSpPr>
          <p:cNvPr id="15" name="Text Placeholder 14"/>
          <p:cNvSpPr>
            <a:spLocks noGrp="1"/>
          </p:cNvSpPr>
          <p:nvPr>
            <p:ph type="body" sz="quarter" idx="96"/>
          </p:nvPr>
        </p:nvSpPr>
        <p:spPr>
          <a:xfrm>
            <a:off x="492788" y="21081504"/>
            <a:ext cx="10056813" cy="11126101"/>
          </a:xfrm>
        </p:spPr>
        <p:txBody>
          <a:bodyPr/>
          <a:lstStyle/>
          <a:p>
            <a:pPr algn="ctr"/>
            <a:r>
              <a:rPr lang="en-US" sz="4500" dirty="0" smtClean="0">
                <a:solidFill>
                  <a:srgbClr val="2C3F71"/>
                </a:solidFill>
                <a:latin typeface="Calibri Light" panose="020F0302020204030204" pitchFamily="34" charset="0"/>
                <a:cs typeface="Calibri Light" panose="020F0302020204030204" pitchFamily="34" charset="0"/>
              </a:rPr>
              <a:t>METHOD</a:t>
            </a:r>
          </a:p>
          <a:p>
            <a:pPr marL="457200"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Reviewed literature on SCST and adult learning, as well as existing course material relevant to systems thinking.</a:t>
            </a:r>
          </a:p>
          <a:p>
            <a:pPr marL="457200"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Interviewed Army leaders on operational incidents, training methods, and SCS.</a:t>
            </a:r>
          </a:p>
          <a:p>
            <a:pPr marL="457200"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Sample: 18 Officers (CPT to COL), various MOSs, average of 3 deployments for an average of 30 months.</a:t>
            </a:r>
          </a:p>
          <a:p>
            <a:pPr marL="457200" lvl="1" indent="-457200">
              <a:buFont typeface="Arial" panose="020B0604020202020204" pitchFamily="34" charset="0"/>
              <a:buChar char="•"/>
            </a:pPr>
            <a:r>
              <a:rPr lang="en-US" sz="4000" i="1" dirty="0" smtClean="0">
                <a:solidFill>
                  <a:srgbClr val="203864"/>
                </a:solidFill>
                <a:latin typeface="Calibri Light" panose="020F0302020204030204" pitchFamily="34" charset="0"/>
                <a:cs typeface="Calibri Light" panose="020F0302020204030204" pitchFamily="34" charset="0"/>
              </a:rPr>
              <a:t>Critical </a:t>
            </a:r>
            <a:r>
              <a:rPr lang="en-US" sz="4000" i="1" dirty="0">
                <a:solidFill>
                  <a:srgbClr val="203864"/>
                </a:solidFill>
                <a:latin typeface="Calibri Light" panose="020F0302020204030204" pitchFamily="34" charset="0"/>
                <a:cs typeface="Calibri Light" panose="020F0302020204030204" pitchFamily="34" charset="0"/>
              </a:rPr>
              <a:t>decision </a:t>
            </a:r>
            <a:r>
              <a:rPr lang="en-US" sz="4000" i="1" dirty="0" smtClean="0">
                <a:solidFill>
                  <a:srgbClr val="203864"/>
                </a:solidFill>
                <a:latin typeface="Calibri Light" panose="020F0302020204030204" pitchFamily="34" charset="0"/>
                <a:cs typeface="Calibri Light" panose="020F0302020204030204" pitchFamily="34" charset="0"/>
              </a:rPr>
              <a:t>method: </a:t>
            </a:r>
            <a:r>
              <a:rPr lang="en-US" sz="4000" dirty="0" smtClean="0">
                <a:solidFill>
                  <a:srgbClr val="203864"/>
                </a:solidFill>
                <a:latin typeface="Calibri Light" panose="020F0302020204030204" pitchFamily="34" charset="0"/>
                <a:cs typeface="Calibri Light" panose="020F0302020204030204" pitchFamily="34" charset="0"/>
              </a:rPr>
              <a:t>Verbal </a:t>
            </a:r>
            <a:r>
              <a:rPr lang="en-US" sz="4000" dirty="0">
                <a:solidFill>
                  <a:srgbClr val="203864"/>
                </a:solidFill>
                <a:latin typeface="Calibri Light" panose="020F0302020204030204" pitchFamily="34" charset="0"/>
                <a:cs typeface="Calibri Light" panose="020F0302020204030204" pitchFamily="34" charset="0"/>
              </a:rPr>
              <a:t>recall of </a:t>
            </a:r>
            <a:r>
              <a:rPr lang="en-US" sz="4000" dirty="0" smtClean="0">
                <a:solidFill>
                  <a:srgbClr val="203864"/>
                </a:solidFill>
                <a:latin typeface="Calibri Light" panose="020F0302020204030204" pitchFamily="34" charset="0"/>
                <a:cs typeface="Calibri Light" panose="020F0302020204030204" pitchFamily="34" charset="0"/>
              </a:rPr>
              <a:t>cross-cultural incident.</a:t>
            </a:r>
            <a:endParaRPr lang="en-US" sz="4000" dirty="0">
              <a:solidFill>
                <a:srgbClr val="203864"/>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Analysis of literature, interviews, and existing course materials focused on identifying target </a:t>
            </a:r>
            <a:r>
              <a:rPr lang="en-US" sz="4000" dirty="0" smtClean="0">
                <a:solidFill>
                  <a:srgbClr val="203864"/>
                </a:solidFill>
                <a:latin typeface="Calibri Light" panose="020F0302020204030204" pitchFamily="34" charset="0"/>
                <a:cs typeface="Calibri Light" panose="020F0302020204030204" pitchFamily="34" charset="0"/>
              </a:rPr>
              <a:t>SCST elements</a:t>
            </a:r>
            <a:r>
              <a:rPr lang="en-US" sz="4000" dirty="0">
                <a:solidFill>
                  <a:srgbClr val="203864"/>
                </a:solidFill>
                <a:latin typeface="Calibri Light" panose="020F0302020204030204" pitchFamily="34" charset="0"/>
                <a:cs typeface="Calibri Light" panose="020F0302020204030204" pitchFamily="34" charset="0"/>
              </a:rPr>
              <a:t> </a:t>
            </a:r>
            <a:r>
              <a:rPr lang="en-US" sz="4000" dirty="0" smtClean="0">
                <a:solidFill>
                  <a:srgbClr val="203864"/>
                </a:solidFill>
                <a:latin typeface="Calibri Light" panose="020F0302020204030204" pitchFamily="34" charset="0"/>
                <a:cs typeface="Calibri Light" panose="020F0302020204030204" pitchFamily="34" charset="0"/>
              </a:rPr>
              <a:t>and recommended tasks for practical exercises.</a:t>
            </a:r>
          </a:p>
          <a:p>
            <a:pPr marL="457200" indent="-4572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Pilot exercises were developed for testing.</a:t>
            </a:r>
          </a:p>
        </p:txBody>
      </p:sp>
      <p:sp>
        <p:nvSpPr>
          <p:cNvPr id="16" name="Text Placeholder 15"/>
          <p:cNvSpPr>
            <a:spLocks noGrp="1"/>
          </p:cNvSpPr>
          <p:nvPr>
            <p:ph type="body" sz="quarter" idx="150"/>
          </p:nvPr>
        </p:nvSpPr>
        <p:spPr/>
        <p:txBody>
          <a:bodyPr/>
          <a:lstStyle/>
          <a:p>
            <a:r>
              <a:rPr lang="en-US" baseline="30000" dirty="0" smtClean="0"/>
              <a:t>1</a:t>
            </a:r>
            <a:r>
              <a:rPr lang="en-US" dirty="0" smtClean="0"/>
              <a:t>U.S</a:t>
            </a:r>
            <a:r>
              <a:rPr lang="en-US" dirty="0"/>
              <a:t>. Army Research Institute for the Behavioral and Social </a:t>
            </a:r>
            <a:r>
              <a:rPr lang="en-US" dirty="0" smtClean="0"/>
              <a:t>Sciences &amp; </a:t>
            </a:r>
            <a:r>
              <a:rPr lang="en-US" baseline="30000" dirty="0" smtClean="0"/>
              <a:t>2</a:t>
            </a:r>
            <a:r>
              <a:rPr lang="en-US" dirty="0" smtClean="0"/>
              <a:t>361 Interactive LLC</a:t>
            </a:r>
            <a:endParaRPr lang="en-US" dirty="0"/>
          </a:p>
        </p:txBody>
      </p:sp>
      <p:sp>
        <p:nvSpPr>
          <p:cNvPr id="17" name="Text Placeholder 16"/>
          <p:cNvSpPr>
            <a:spLocks noGrp="1"/>
          </p:cNvSpPr>
          <p:nvPr>
            <p:ph type="body" sz="quarter" idx="151"/>
          </p:nvPr>
        </p:nvSpPr>
        <p:spPr/>
        <p:txBody>
          <a:bodyPr>
            <a:normAutofit fontScale="92500" lnSpcReduction="10000"/>
          </a:bodyPr>
          <a:lstStyle/>
          <a:p>
            <a:r>
              <a:rPr lang="en-US" dirty="0" smtClean="0"/>
              <a:t>Santos, A.</a:t>
            </a:r>
            <a:r>
              <a:rPr lang="en-US" baseline="30000" dirty="0" smtClean="0"/>
              <a:t>1</a:t>
            </a:r>
            <a:r>
              <a:rPr lang="en-US" dirty="0" smtClean="0"/>
              <a:t>, Mateo</a:t>
            </a:r>
            <a:r>
              <a:rPr lang="en-US" dirty="0"/>
              <a:t>, </a:t>
            </a:r>
            <a:r>
              <a:rPr lang="en-US" dirty="0" smtClean="0"/>
              <a:t>J.C.</a:t>
            </a:r>
            <a:r>
              <a:rPr lang="en-US" baseline="30000" dirty="0" smtClean="0"/>
              <a:t>2</a:t>
            </a:r>
            <a:r>
              <a:rPr lang="en-US" dirty="0" smtClean="0"/>
              <a:t>, </a:t>
            </a:r>
            <a:r>
              <a:rPr lang="en-US" dirty="0"/>
              <a:t>McCloskey, </a:t>
            </a:r>
            <a:r>
              <a:rPr lang="en-US" dirty="0" smtClean="0"/>
              <a:t>M.J.</a:t>
            </a:r>
            <a:r>
              <a:rPr lang="en-US" baseline="30000" dirty="0" smtClean="0"/>
              <a:t>2</a:t>
            </a:r>
            <a:r>
              <a:rPr lang="en-US" dirty="0" smtClean="0"/>
              <a:t>, Babin</a:t>
            </a:r>
            <a:r>
              <a:rPr lang="en-US" dirty="0"/>
              <a:t>, </a:t>
            </a:r>
            <a:r>
              <a:rPr lang="en-US" dirty="0" smtClean="0"/>
              <a:t>L.B.</a:t>
            </a:r>
            <a:r>
              <a:rPr lang="en-US" baseline="30000" dirty="0" smtClean="0"/>
              <a:t>1</a:t>
            </a:r>
            <a:r>
              <a:rPr lang="en-US" dirty="0" smtClean="0"/>
              <a:t>, </a:t>
            </a:r>
            <a:r>
              <a:rPr lang="en-US" dirty="0"/>
              <a:t>&amp; Polander, </a:t>
            </a:r>
            <a:r>
              <a:rPr lang="en-US" dirty="0" smtClean="0"/>
              <a:t>E.N.</a:t>
            </a:r>
            <a:r>
              <a:rPr lang="en-US" baseline="30000" dirty="0" smtClean="0"/>
              <a:t>2</a:t>
            </a:r>
            <a:endParaRPr lang="en-US" baseline="30000" dirty="0"/>
          </a:p>
        </p:txBody>
      </p:sp>
      <p:sp>
        <p:nvSpPr>
          <p:cNvPr id="18" name="Text Placeholder 17"/>
          <p:cNvSpPr>
            <a:spLocks noGrp="1"/>
          </p:cNvSpPr>
          <p:nvPr>
            <p:ph type="body" sz="quarter" idx="153"/>
          </p:nvPr>
        </p:nvSpPr>
        <p:spPr/>
        <p:txBody>
          <a:bodyPr>
            <a:normAutofit fontScale="92500" lnSpcReduction="10000"/>
          </a:bodyPr>
          <a:lstStyle/>
          <a:p>
            <a:r>
              <a:rPr lang="en-US" dirty="0"/>
              <a:t>Sociocultural Systems Thinking Practical </a:t>
            </a:r>
            <a:r>
              <a:rPr lang="en-US" dirty="0" smtClean="0"/>
              <a:t>Exercises</a:t>
            </a:r>
            <a:endParaRPr lang="en-US" dirty="0"/>
          </a:p>
        </p:txBody>
      </p:sp>
      <p:pic>
        <p:nvPicPr>
          <p:cNvPr id="48" name="Picture 7" descr="ari 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78056"/>
            <a:ext cx="4757669" cy="4541928"/>
          </a:xfrm>
          <a:prstGeom prst="rect">
            <a:avLst/>
          </a:prstGeom>
          <a:noFill/>
          <a:ln w="9525">
            <a:noFill/>
            <a:miter lim="800000"/>
            <a:headEnd/>
            <a:tailEnd/>
          </a:ln>
        </p:spPr>
      </p:pic>
      <p:sp>
        <p:nvSpPr>
          <p:cNvPr id="77" name="Text Placeholder 9"/>
          <p:cNvSpPr>
            <a:spLocks noGrp="1"/>
          </p:cNvSpPr>
          <p:nvPr>
            <p:ph type="body" sz="quarter" idx="26"/>
          </p:nvPr>
        </p:nvSpPr>
        <p:spPr>
          <a:xfrm>
            <a:off x="33344776" y="27597828"/>
            <a:ext cx="10047018" cy="4893625"/>
          </a:xfrm>
        </p:spPr>
        <p:txBody>
          <a:bodyPr/>
          <a:lstStyle/>
          <a:p>
            <a:r>
              <a:rPr lang="en-US" sz="3000" dirty="0" smtClean="0">
                <a:latin typeface="Calibri Light" panose="020F0302020204030204" pitchFamily="34" charset="0"/>
                <a:cs typeface="Calibri Light" panose="020F0302020204030204" pitchFamily="34" charset="0"/>
              </a:rPr>
              <a:t>Open </a:t>
            </a:r>
            <a:r>
              <a:rPr lang="en-US" sz="3000" dirty="0">
                <a:latin typeface="Calibri Light" panose="020F0302020204030204" pitchFamily="34" charset="0"/>
                <a:cs typeface="Calibri Light" panose="020F0302020204030204" pitchFamily="34" charset="0"/>
              </a:rPr>
              <a:t>source images courtesy of Pexels.com</a:t>
            </a:r>
          </a:p>
          <a:p>
            <a:r>
              <a:rPr lang="en-US" sz="3000" i="1" dirty="0" smtClean="0">
                <a:latin typeface="Calibri Light" panose="020F0302020204030204" pitchFamily="34" charset="0"/>
                <a:cs typeface="Calibri Light" panose="020F0302020204030204" pitchFamily="34" charset="0"/>
              </a:rPr>
              <a:t>Disclaimer: </a:t>
            </a:r>
            <a:r>
              <a:rPr lang="en-US" sz="3000" dirty="0">
                <a:latin typeface="Calibri Light" panose="020F0302020204030204" pitchFamily="34" charset="0"/>
                <a:cs typeface="Calibri Light" panose="020F0302020204030204" pitchFamily="34" charset="0"/>
              </a:rPr>
              <a:t>The research described herein was sponsored by the U.S. Army Research Institute for the Behavioral and Social Sciences, Department of the Army (Contract No. W911NF-15-C-0031). The views expressed in this presentation are those of the author and do not reflect the official policy or position of the Department of the Army, DOD, or the U.S. Government.</a:t>
            </a:r>
            <a:endParaRPr lang="en-US" sz="2000" i="1" dirty="0">
              <a:latin typeface="Calibri Light" panose="020F0302020204030204" pitchFamily="34" charset="0"/>
              <a:cs typeface="Calibri Light" panose="020F0302020204030204" pitchFamily="34" charset="0"/>
            </a:endParaRPr>
          </a:p>
          <a:p>
            <a:r>
              <a:rPr lang="en-US" sz="3000" i="1" dirty="0" smtClean="0">
                <a:latin typeface="Calibri Light" panose="020F0302020204030204" pitchFamily="34" charset="0"/>
                <a:cs typeface="Calibri Light" panose="020F0302020204030204" pitchFamily="34" charset="0"/>
              </a:rPr>
              <a:t>POC: </a:t>
            </a:r>
            <a:r>
              <a:rPr lang="en-US" sz="3000" dirty="0" smtClean="0">
                <a:latin typeface="Calibri Light" panose="020F0302020204030204" pitchFamily="34" charset="0"/>
                <a:cs typeface="Calibri Light" panose="020F0302020204030204" pitchFamily="34" charset="0"/>
              </a:rPr>
              <a:t>Ava Santos, Ph.D., 851 McClellan Ave, Ft Leavenworth, KS 66027, ava.j.santos3.civ@mail.mil, (913)684-9778</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35151" y="19612796"/>
            <a:ext cx="1527610" cy="2523627"/>
          </a:xfrm>
          <a:prstGeom prst="rect">
            <a:avLst/>
          </a:prstGeom>
        </p:spPr>
      </p:pic>
      <p:sp>
        <p:nvSpPr>
          <p:cNvPr id="44" name="Text Placeholder 5"/>
          <p:cNvSpPr>
            <a:spLocks noGrp="1"/>
          </p:cNvSpPr>
          <p:nvPr>
            <p:ph type="body" sz="quarter" idx="22"/>
          </p:nvPr>
        </p:nvSpPr>
        <p:spPr>
          <a:xfrm>
            <a:off x="33363842" y="18770739"/>
            <a:ext cx="10048875" cy="800211"/>
          </a:xfrm>
        </p:spPr>
        <p:txBody>
          <a:bodyPr/>
          <a:lstStyle/>
          <a:p>
            <a:r>
              <a:rPr lang="en-US" sz="4000" u="none" dirty="0" smtClean="0">
                <a:latin typeface="Calibri Light" panose="020F0302020204030204" pitchFamily="34" charset="0"/>
                <a:cs typeface="Calibri Light" panose="020F0302020204030204" pitchFamily="34" charset="0"/>
              </a:rPr>
              <a:t>Event Descriptions</a:t>
            </a:r>
            <a:endParaRPr lang="en-US" sz="4000" u="none" dirty="0">
              <a:latin typeface="Calibri Light" panose="020F0302020204030204" pitchFamily="34" charset="0"/>
              <a:cs typeface="Calibri Light" panose="020F0302020204030204" pitchFamily="34" charset="0"/>
            </a:endParaRPr>
          </a:p>
        </p:txBody>
      </p:sp>
      <p:sp>
        <p:nvSpPr>
          <p:cNvPr id="25" name="TextBox 24"/>
          <p:cNvSpPr txBox="1"/>
          <p:nvPr/>
        </p:nvSpPr>
        <p:spPr>
          <a:xfrm>
            <a:off x="33666420" y="19837599"/>
            <a:ext cx="1515979" cy="1938992"/>
          </a:xfrm>
          <a:prstGeom prst="rect">
            <a:avLst/>
          </a:prstGeom>
          <a:noFill/>
        </p:spPr>
        <p:txBody>
          <a:bodyPr wrap="square" rtlCol="0">
            <a:spAutoFit/>
          </a:bodyPr>
          <a:lstStyle/>
          <a:p>
            <a:r>
              <a:rPr lang="en-US" sz="3000" dirty="0" smtClean="0">
                <a:solidFill>
                  <a:srgbClr val="2C3F71"/>
                </a:solidFill>
              </a:rPr>
              <a:t>China’s One-Child Policy</a:t>
            </a:r>
            <a:endParaRPr lang="en-US" sz="3000" dirty="0">
              <a:solidFill>
                <a:srgbClr val="2C3F71"/>
              </a:solidFill>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35152" y="22241171"/>
            <a:ext cx="2589590" cy="1726393"/>
          </a:xfrm>
          <a:prstGeom prst="rect">
            <a:avLst/>
          </a:prstGeom>
        </p:spPr>
      </p:pic>
      <p:sp>
        <p:nvSpPr>
          <p:cNvPr id="45" name="TextBox 44"/>
          <p:cNvSpPr txBox="1"/>
          <p:nvPr/>
        </p:nvSpPr>
        <p:spPr>
          <a:xfrm>
            <a:off x="33672674" y="22355394"/>
            <a:ext cx="1932128" cy="1477328"/>
          </a:xfrm>
          <a:prstGeom prst="rect">
            <a:avLst/>
          </a:prstGeom>
          <a:noFill/>
        </p:spPr>
        <p:txBody>
          <a:bodyPr wrap="square" rtlCol="0">
            <a:spAutoFit/>
          </a:bodyPr>
          <a:lstStyle/>
          <a:p>
            <a:r>
              <a:rPr lang="en-US" sz="3000" dirty="0" smtClean="0">
                <a:solidFill>
                  <a:srgbClr val="2C3F71"/>
                </a:solidFill>
              </a:rPr>
              <a:t>Disrupt Military Operations</a:t>
            </a:r>
            <a:endParaRPr lang="en-US" sz="3000" dirty="0">
              <a:solidFill>
                <a:srgbClr val="2C3F71"/>
              </a:solidFill>
            </a:endParaRP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39358" y="24078707"/>
            <a:ext cx="2312634" cy="1733608"/>
          </a:xfrm>
          <a:prstGeom prst="rect">
            <a:avLst/>
          </a:prstGeom>
        </p:spPr>
      </p:pic>
      <p:sp>
        <p:nvSpPr>
          <p:cNvPr id="46" name="TextBox 45"/>
          <p:cNvSpPr txBox="1"/>
          <p:nvPr/>
        </p:nvSpPr>
        <p:spPr>
          <a:xfrm>
            <a:off x="33666420" y="24247066"/>
            <a:ext cx="1932128" cy="1477328"/>
          </a:xfrm>
          <a:prstGeom prst="rect">
            <a:avLst/>
          </a:prstGeom>
          <a:noFill/>
        </p:spPr>
        <p:txBody>
          <a:bodyPr wrap="square" rtlCol="0">
            <a:spAutoFit/>
          </a:bodyPr>
          <a:lstStyle/>
          <a:p>
            <a:r>
              <a:rPr lang="en-US" sz="3000" dirty="0" smtClean="0">
                <a:solidFill>
                  <a:srgbClr val="2C3F71"/>
                </a:solidFill>
              </a:rPr>
              <a:t>Collapse of Honeybee Colonies</a:t>
            </a:r>
            <a:endParaRPr lang="en-US" sz="3000" dirty="0">
              <a:solidFill>
                <a:srgbClr val="2C3F71"/>
              </a:solidFill>
            </a:endParaRP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20031" y="25978407"/>
            <a:ext cx="2307898" cy="1538598"/>
          </a:xfrm>
          <a:prstGeom prst="rect">
            <a:avLst/>
          </a:prstGeom>
        </p:spPr>
      </p:pic>
      <p:sp>
        <p:nvSpPr>
          <p:cNvPr id="50" name="TextBox 49"/>
          <p:cNvSpPr txBox="1"/>
          <p:nvPr/>
        </p:nvSpPr>
        <p:spPr>
          <a:xfrm>
            <a:off x="33873880" y="25978406"/>
            <a:ext cx="1515979" cy="1477328"/>
          </a:xfrm>
          <a:prstGeom prst="rect">
            <a:avLst/>
          </a:prstGeom>
          <a:noFill/>
        </p:spPr>
        <p:txBody>
          <a:bodyPr wrap="square" rtlCol="0">
            <a:spAutoFit/>
          </a:bodyPr>
          <a:lstStyle/>
          <a:p>
            <a:r>
              <a:rPr lang="en-US" sz="3000" dirty="0" smtClean="0">
                <a:solidFill>
                  <a:srgbClr val="2C3F71"/>
                </a:solidFill>
              </a:rPr>
              <a:t>Flint, MI Water Crisis</a:t>
            </a:r>
            <a:endParaRPr lang="en-US" sz="3000" dirty="0">
              <a:solidFill>
                <a:srgbClr val="2C3F71"/>
              </a:solidFill>
            </a:endParaRPr>
          </a:p>
        </p:txBody>
      </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60315" y="19959407"/>
            <a:ext cx="2604277" cy="1466456"/>
          </a:xfrm>
          <a:prstGeom prst="rect">
            <a:avLst/>
          </a:prstGeom>
        </p:spPr>
      </p:pic>
      <p:sp>
        <p:nvSpPr>
          <p:cNvPr id="51" name="TextBox 50"/>
          <p:cNvSpPr txBox="1"/>
          <p:nvPr/>
        </p:nvSpPr>
        <p:spPr>
          <a:xfrm>
            <a:off x="41472052" y="20080933"/>
            <a:ext cx="1515979" cy="1015663"/>
          </a:xfrm>
          <a:prstGeom prst="rect">
            <a:avLst/>
          </a:prstGeom>
          <a:noFill/>
        </p:spPr>
        <p:txBody>
          <a:bodyPr wrap="square" rtlCol="0">
            <a:spAutoFit/>
          </a:bodyPr>
          <a:lstStyle/>
          <a:p>
            <a:r>
              <a:rPr lang="en-US" sz="3000" dirty="0" smtClean="0">
                <a:solidFill>
                  <a:srgbClr val="2C3F71"/>
                </a:solidFill>
              </a:rPr>
              <a:t>Body Market</a:t>
            </a:r>
            <a:endParaRPr lang="en-US" sz="3000" dirty="0">
              <a:solidFill>
                <a:srgbClr val="2C3F71"/>
              </a:solidFill>
            </a:endParaRPr>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38094" y="21669261"/>
            <a:ext cx="2426498" cy="1617665"/>
          </a:xfrm>
          <a:prstGeom prst="rect">
            <a:avLst/>
          </a:prstGeom>
        </p:spPr>
      </p:pic>
      <p:sp>
        <p:nvSpPr>
          <p:cNvPr id="52" name="TextBox 51"/>
          <p:cNvSpPr txBox="1"/>
          <p:nvPr/>
        </p:nvSpPr>
        <p:spPr>
          <a:xfrm>
            <a:off x="41472052" y="21565900"/>
            <a:ext cx="1515979" cy="1477328"/>
          </a:xfrm>
          <a:prstGeom prst="rect">
            <a:avLst/>
          </a:prstGeom>
          <a:noFill/>
        </p:spPr>
        <p:txBody>
          <a:bodyPr wrap="square" rtlCol="0">
            <a:spAutoFit/>
          </a:bodyPr>
          <a:lstStyle/>
          <a:p>
            <a:r>
              <a:rPr lang="en-US" sz="3000" dirty="0" smtClean="0">
                <a:solidFill>
                  <a:srgbClr val="2C3F71"/>
                </a:solidFill>
              </a:rPr>
              <a:t>Afghans Farming Poppies</a:t>
            </a:r>
            <a:endParaRPr lang="en-US" sz="3000" dirty="0">
              <a:solidFill>
                <a:srgbClr val="2C3F71"/>
              </a:solidFill>
            </a:endParaRPr>
          </a:p>
        </p:txBody>
      </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34914" y="23458001"/>
            <a:ext cx="1577226" cy="1971532"/>
          </a:xfrm>
          <a:prstGeom prst="rect">
            <a:avLst/>
          </a:prstGeom>
        </p:spPr>
      </p:pic>
      <p:sp>
        <p:nvSpPr>
          <p:cNvPr id="54" name="TextBox 53"/>
          <p:cNvSpPr txBox="1"/>
          <p:nvPr/>
        </p:nvSpPr>
        <p:spPr>
          <a:xfrm>
            <a:off x="41472052" y="23456583"/>
            <a:ext cx="1515979" cy="1938992"/>
          </a:xfrm>
          <a:prstGeom prst="rect">
            <a:avLst/>
          </a:prstGeom>
          <a:noFill/>
        </p:spPr>
        <p:txBody>
          <a:bodyPr wrap="square" rtlCol="0">
            <a:spAutoFit/>
          </a:bodyPr>
          <a:lstStyle/>
          <a:p>
            <a:r>
              <a:rPr lang="en-US" sz="3000" dirty="0" smtClean="0">
                <a:solidFill>
                  <a:srgbClr val="2C3F71"/>
                </a:solidFill>
              </a:rPr>
              <a:t>Prisons and Crime Rates</a:t>
            </a:r>
            <a:endParaRPr lang="en-US" sz="3000" dirty="0">
              <a:solidFill>
                <a:srgbClr val="2C3F71"/>
              </a:solidFill>
            </a:endParaRPr>
          </a:p>
        </p:txBody>
      </p:sp>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810150" y="25724394"/>
            <a:ext cx="2454442" cy="1636295"/>
          </a:xfrm>
          <a:prstGeom prst="rect">
            <a:avLst/>
          </a:prstGeom>
        </p:spPr>
      </p:pic>
      <p:sp>
        <p:nvSpPr>
          <p:cNvPr id="56" name="TextBox 55"/>
          <p:cNvSpPr txBox="1"/>
          <p:nvPr/>
        </p:nvSpPr>
        <p:spPr>
          <a:xfrm>
            <a:off x="41472052" y="25979913"/>
            <a:ext cx="1515979" cy="1015663"/>
          </a:xfrm>
          <a:prstGeom prst="rect">
            <a:avLst/>
          </a:prstGeom>
          <a:noFill/>
        </p:spPr>
        <p:txBody>
          <a:bodyPr wrap="square" rtlCol="0">
            <a:spAutoFit/>
          </a:bodyPr>
          <a:lstStyle/>
          <a:p>
            <a:r>
              <a:rPr lang="en-US" sz="3000" dirty="0" smtClean="0">
                <a:solidFill>
                  <a:srgbClr val="2C3F71"/>
                </a:solidFill>
              </a:rPr>
              <a:t>War on Drugs</a:t>
            </a:r>
            <a:endParaRPr lang="en-US" sz="3000" dirty="0">
              <a:solidFill>
                <a:srgbClr val="2C3F71"/>
              </a:solidFill>
            </a:endParaRPr>
          </a:p>
        </p:txBody>
      </p:sp>
      <p:sp>
        <p:nvSpPr>
          <p:cNvPr id="57" name="Text Placeholder 5"/>
          <p:cNvSpPr>
            <a:spLocks noGrp="1"/>
          </p:cNvSpPr>
          <p:nvPr>
            <p:ph type="body" sz="quarter" idx="22"/>
          </p:nvPr>
        </p:nvSpPr>
        <p:spPr>
          <a:xfrm>
            <a:off x="22408422" y="17814306"/>
            <a:ext cx="10048875" cy="800211"/>
          </a:xfrm>
        </p:spPr>
        <p:txBody>
          <a:bodyPr/>
          <a:lstStyle/>
          <a:p>
            <a:r>
              <a:rPr lang="en-US" sz="4000" u="none" dirty="0" smtClean="0">
                <a:latin typeface="Calibri Light" panose="020F0302020204030204" pitchFamily="34" charset="0"/>
                <a:cs typeface="Calibri Light" panose="020F0302020204030204" pitchFamily="34" charset="0"/>
              </a:rPr>
              <a:t>Event Descriptions</a:t>
            </a:r>
            <a:endParaRPr lang="en-US" sz="4000" u="none" dirty="0">
              <a:latin typeface="Calibri Light" panose="020F0302020204030204" pitchFamily="34" charset="0"/>
              <a:cs typeface="Calibri Light" panose="020F0302020204030204" pitchFamily="34" charset="0"/>
            </a:endParaRPr>
          </a:p>
        </p:txBody>
      </p:sp>
      <p:pic>
        <p:nvPicPr>
          <p:cNvPr id="40" name="Pictur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432996" y="20504161"/>
            <a:ext cx="2427344" cy="1618229"/>
          </a:xfrm>
          <a:prstGeom prst="rect">
            <a:avLst/>
          </a:prstGeom>
        </p:spPr>
      </p:pic>
      <p:sp>
        <p:nvSpPr>
          <p:cNvPr id="62" name="TextBox 61"/>
          <p:cNvSpPr txBox="1"/>
          <p:nvPr/>
        </p:nvSpPr>
        <p:spPr>
          <a:xfrm>
            <a:off x="26282841" y="20852597"/>
            <a:ext cx="6149730" cy="707886"/>
          </a:xfrm>
          <a:prstGeom prst="rect">
            <a:avLst/>
          </a:prstGeom>
          <a:noFill/>
        </p:spPr>
        <p:txBody>
          <a:bodyPr wrap="square" rtlCol="0">
            <a:spAutoFit/>
          </a:bodyPr>
          <a:lstStyle/>
          <a:p>
            <a:r>
              <a:rPr lang="en-US" sz="4000" dirty="0" smtClean="0">
                <a:solidFill>
                  <a:srgbClr val="2C3F71"/>
                </a:solidFill>
              </a:rPr>
              <a:t>Romani Children Sold</a:t>
            </a:r>
            <a:endParaRPr lang="en-US" sz="4000" dirty="0">
              <a:solidFill>
                <a:srgbClr val="2C3F71"/>
              </a:solidFill>
            </a:endParaRP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380972" y="22422836"/>
            <a:ext cx="2479368" cy="1239684"/>
          </a:xfrm>
          <a:prstGeom prst="rect">
            <a:avLst/>
          </a:prstGeom>
        </p:spPr>
      </p:pic>
      <p:sp>
        <p:nvSpPr>
          <p:cNvPr id="64" name="TextBox 63"/>
          <p:cNvSpPr txBox="1"/>
          <p:nvPr/>
        </p:nvSpPr>
        <p:spPr>
          <a:xfrm>
            <a:off x="26282841" y="23975080"/>
            <a:ext cx="6098597" cy="1323439"/>
          </a:xfrm>
          <a:prstGeom prst="rect">
            <a:avLst/>
          </a:prstGeom>
          <a:noFill/>
        </p:spPr>
        <p:txBody>
          <a:bodyPr wrap="square" rtlCol="0">
            <a:spAutoFit/>
          </a:bodyPr>
          <a:lstStyle/>
          <a:p>
            <a:r>
              <a:rPr lang="en-US" sz="4000" dirty="0" smtClean="0">
                <a:solidFill>
                  <a:srgbClr val="2C3F71"/>
                </a:solidFill>
              </a:rPr>
              <a:t>Peacekeepers Turned Perpetrators</a:t>
            </a:r>
            <a:endParaRPr lang="en-US" sz="4000" dirty="0">
              <a:solidFill>
                <a:srgbClr val="2C3F71"/>
              </a:solidFill>
            </a:endParaRPr>
          </a:p>
        </p:txBody>
      </p:sp>
      <p:pic>
        <p:nvPicPr>
          <p:cNvPr id="53" name="Picture 5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432996" y="25818589"/>
            <a:ext cx="2477899" cy="1651932"/>
          </a:xfrm>
          <a:prstGeom prst="rect">
            <a:avLst/>
          </a:prstGeom>
        </p:spPr>
      </p:pic>
      <p:sp>
        <p:nvSpPr>
          <p:cNvPr id="66" name="TextBox 65"/>
          <p:cNvSpPr txBox="1"/>
          <p:nvPr/>
        </p:nvSpPr>
        <p:spPr>
          <a:xfrm>
            <a:off x="26282841" y="26117033"/>
            <a:ext cx="5249891" cy="707886"/>
          </a:xfrm>
          <a:prstGeom prst="rect">
            <a:avLst/>
          </a:prstGeom>
          <a:noFill/>
        </p:spPr>
        <p:txBody>
          <a:bodyPr wrap="square" rtlCol="0">
            <a:spAutoFit/>
          </a:bodyPr>
          <a:lstStyle/>
          <a:p>
            <a:r>
              <a:rPr lang="en-US" sz="4000" dirty="0" smtClean="0">
                <a:solidFill>
                  <a:srgbClr val="2C3F71"/>
                </a:solidFill>
              </a:rPr>
              <a:t>Synthetic Drugs</a:t>
            </a:r>
            <a:endParaRPr lang="en-US" sz="4000" dirty="0">
              <a:solidFill>
                <a:srgbClr val="2C3F71"/>
              </a:solidFill>
            </a:endParaRPr>
          </a:p>
        </p:txBody>
      </p:sp>
      <p:pic>
        <p:nvPicPr>
          <p:cNvPr id="55" name="Picture 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375079" y="29623569"/>
            <a:ext cx="2439436" cy="1767707"/>
          </a:xfrm>
          <a:prstGeom prst="rect">
            <a:avLst/>
          </a:prstGeom>
        </p:spPr>
      </p:pic>
      <p:sp>
        <p:nvSpPr>
          <p:cNvPr id="68" name="TextBox 67"/>
          <p:cNvSpPr txBox="1"/>
          <p:nvPr/>
        </p:nvSpPr>
        <p:spPr>
          <a:xfrm>
            <a:off x="26282841" y="30158541"/>
            <a:ext cx="6174456" cy="707886"/>
          </a:xfrm>
          <a:prstGeom prst="rect">
            <a:avLst/>
          </a:prstGeom>
          <a:noFill/>
        </p:spPr>
        <p:txBody>
          <a:bodyPr wrap="square" rtlCol="0">
            <a:spAutoFit/>
          </a:bodyPr>
          <a:lstStyle/>
          <a:p>
            <a:r>
              <a:rPr lang="en-US" sz="4000" dirty="0" smtClean="0">
                <a:solidFill>
                  <a:srgbClr val="2C3F71"/>
                </a:solidFill>
              </a:rPr>
              <a:t>Market for School Girls</a:t>
            </a:r>
            <a:endParaRPr lang="en-US" sz="4000" dirty="0">
              <a:solidFill>
                <a:srgbClr val="2C3F71"/>
              </a:solidFill>
            </a:endParaRPr>
          </a:p>
        </p:txBody>
      </p:sp>
      <p:pic>
        <p:nvPicPr>
          <p:cNvPr id="58" name="Picture 5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380972" y="27704233"/>
            <a:ext cx="2433543" cy="1622362"/>
          </a:xfrm>
          <a:prstGeom prst="rect">
            <a:avLst/>
          </a:prstGeom>
        </p:spPr>
      </p:pic>
      <p:sp>
        <p:nvSpPr>
          <p:cNvPr id="70" name="TextBox 69"/>
          <p:cNvSpPr txBox="1"/>
          <p:nvPr/>
        </p:nvSpPr>
        <p:spPr>
          <a:xfrm>
            <a:off x="26247261" y="28008813"/>
            <a:ext cx="5225165" cy="707886"/>
          </a:xfrm>
          <a:prstGeom prst="rect">
            <a:avLst/>
          </a:prstGeom>
          <a:noFill/>
        </p:spPr>
        <p:txBody>
          <a:bodyPr wrap="square" rtlCol="0">
            <a:spAutoFit/>
          </a:bodyPr>
          <a:lstStyle/>
          <a:p>
            <a:r>
              <a:rPr lang="en-US" sz="4000" dirty="0" smtClean="0">
                <a:solidFill>
                  <a:srgbClr val="2C3F71"/>
                </a:solidFill>
              </a:rPr>
              <a:t>Naples Garbage Crisis</a:t>
            </a:r>
            <a:endParaRPr lang="en-US" sz="4000" dirty="0">
              <a:solidFill>
                <a:srgbClr val="2C3F71"/>
              </a:solidFill>
            </a:endParaRPr>
          </a:p>
        </p:txBody>
      </p:sp>
      <p:sp>
        <p:nvSpPr>
          <p:cNvPr id="60" name="Text Placeholder 1"/>
          <p:cNvSpPr>
            <a:spLocks noGrp="1"/>
          </p:cNvSpPr>
          <p:nvPr>
            <p:ph type="body" sz="quarter" idx="10"/>
          </p:nvPr>
        </p:nvSpPr>
        <p:spPr>
          <a:xfrm>
            <a:off x="458976" y="15755066"/>
            <a:ext cx="10056813" cy="5216791"/>
          </a:xfrm>
        </p:spPr>
        <p:txBody>
          <a:bodyPr/>
          <a:lstStyle/>
          <a:p>
            <a:pPr algn="ctr"/>
            <a:r>
              <a:rPr lang="en-US" sz="4500" dirty="0" smtClean="0">
                <a:latin typeface="Calibri Light" panose="020F0302020204030204" pitchFamily="34" charset="0"/>
                <a:cs typeface="Calibri Light" panose="020F0302020204030204" pitchFamily="34" charset="0"/>
              </a:rPr>
              <a:t>RESEARCH OBJECTIVES</a:t>
            </a:r>
          </a:p>
          <a:p>
            <a:pPr marL="571500" indent="-5715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Identify SCST elements </a:t>
            </a:r>
            <a:r>
              <a:rPr lang="en-US" sz="4000" dirty="0">
                <a:solidFill>
                  <a:srgbClr val="2C3F71"/>
                </a:solidFill>
                <a:latin typeface="Calibri Light" panose="020F0302020204030204" pitchFamily="34" charset="0"/>
                <a:cs typeface="Calibri Light" panose="020F0302020204030204" pitchFamily="34" charset="0"/>
              </a:rPr>
              <a:t>in a military context that are amenable to </a:t>
            </a:r>
            <a:r>
              <a:rPr lang="en-US" sz="4000" dirty="0" smtClean="0">
                <a:solidFill>
                  <a:srgbClr val="2C3F71"/>
                </a:solidFill>
                <a:latin typeface="Calibri Light" panose="020F0302020204030204" pitchFamily="34" charset="0"/>
                <a:cs typeface="Calibri Light" panose="020F0302020204030204" pitchFamily="34" charset="0"/>
              </a:rPr>
              <a:t>training. </a:t>
            </a:r>
          </a:p>
          <a:p>
            <a:pPr marL="571500" indent="-5715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Identify methods to train leaders for understanding sociocultural systems (SCS).</a:t>
            </a:r>
          </a:p>
          <a:p>
            <a:pPr marL="571500" indent="-5715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Develop proof-of-concept training materials to evaluate acceleration of SCST skills.</a:t>
            </a:r>
          </a:p>
        </p:txBody>
      </p:sp>
      <p:graphicFrame>
        <p:nvGraphicFramePr>
          <p:cNvPr id="63" name="Table 62"/>
          <p:cNvGraphicFramePr>
            <a:graphicFrameLocks noGrp="1"/>
          </p:cNvGraphicFramePr>
          <p:nvPr>
            <p:extLst>
              <p:ext uri="{D42A27DB-BD31-4B8C-83A1-F6EECF244321}">
                <p14:modId xmlns:p14="http://schemas.microsoft.com/office/powerpoint/2010/main" val="2212658746"/>
              </p:ext>
            </p:extLst>
          </p:nvPr>
        </p:nvGraphicFramePr>
        <p:xfrm>
          <a:off x="11892511" y="6569803"/>
          <a:ext cx="9159345" cy="6187440"/>
        </p:xfrm>
        <a:graphic>
          <a:graphicData uri="http://schemas.openxmlformats.org/drawingml/2006/table">
            <a:tbl>
              <a:tblPr firstRow="1" bandRow="1">
                <a:tableStyleId>{7DF18680-E054-41AD-8BC1-D1AEF772440D}</a:tableStyleId>
              </a:tblPr>
              <a:tblGrid>
                <a:gridCol w="647832">
                  <a:extLst>
                    <a:ext uri="{9D8B030D-6E8A-4147-A177-3AD203B41FA5}">
                      <a16:colId xmlns:a16="http://schemas.microsoft.com/office/drawing/2014/main" val="20000"/>
                    </a:ext>
                  </a:extLst>
                </a:gridCol>
                <a:gridCol w="8511513">
                  <a:extLst>
                    <a:ext uri="{9D8B030D-6E8A-4147-A177-3AD203B41FA5}">
                      <a16:colId xmlns:a16="http://schemas.microsoft.com/office/drawing/2014/main" val="20001"/>
                    </a:ext>
                  </a:extLst>
                </a:gridCol>
              </a:tblGrid>
              <a:tr h="0">
                <a:tc gridSpan="2">
                  <a:txBody>
                    <a:bodyPr/>
                    <a:lstStyle/>
                    <a:p>
                      <a:pPr marL="609600" indent="-609600" algn="ctr"/>
                      <a:r>
                        <a:rPr lang="en-US" sz="4000" b="0" baseline="0" dirty="0" smtClean="0">
                          <a:solidFill>
                            <a:srgbClr val="2C3F71"/>
                          </a:solidFill>
                          <a:latin typeface="Calibri Light" panose="020F0302020204030204" pitchFamily="34" charset="0"/>
                          <a:cs typeface="Calibri Light" panose="020F0302020204030204" pitchFamily="34" charset="0"/>
                        </a:rPr>
                        <a:t> Target SCST Elements</a:t>
                      </a:r>
                      <a:endParaRPr lang="en-US" sz="4000" b="0" dirty="0">
                        <a:solidFill>
                          <a:srgbClr val="2C3F71"/>
                        </a:solidFill>
                        <a:latin typeface="Calibri Light" panose="020F0302020204030204" pitchFamily="34" charset="0"/>
                        <a:cs typeface="Calibri Light" panose="020F0302020204030204" pitchFamily="34" charset="0"/>
                      </a:endParaRPr>
                    </a:p>
                  </a:txBody>
                  <a:tcPr marL="45720" marR="45720">
                    <a:solidFill>
                      <a:schemeClr val="bg1"/>
                    </a:solidFill>
                  </a:tcPr>
                </a:tc>
                <a:tc hMerge="1">
                  <a:txBody>
                    <a:bodyPr/>
                    <a:lstStyle/>
                    <a:p>
                      <a:endParaRPr lang="en-US" sz="4000" b="1" dirty="0">
                        <a:latin typeface="Calibri Light" panose="020F0302020204030204" pitchFamily="34" charset="0"/>
                        <a:cs typeface="Calibri Light" panose="020F0302020204030204" pitchFamily="34" charset="0"/>
                      </a:endParaRPr>
                    </a:p>
                  </a:txBody>
                  <a:tcPr marL="45720" marR="45720">
                    <a:solidFill>
                      <a:schemeClr val="accent1">
                        <a:lumMod val="50000"/>
                      </a:schemeClr>
                    </a:solidFill>
                  </a:tcPr>
                </a:tc>
                <a:extLst>
                  <a:ext uri="{0D108BD9-81ED-4DB2-BD59-A6C34878D82A}">
                    <a16:rowId xmlns:a16="http://schemas.microsoft.com/office/drawing/2014/main" val="10000"/>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1.</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baseline="0" dirty="0" smtClean="0">
                          <a:solidFill>
                            <a:srgbClr val="2C3F71"/>
                          </a:solidFill>
                          <a:latin typeface="Calibri Light" panose="020F0302020204030204" pitchFamily="34" charset="0"/>
                          <a:cs typeface="Calibri Light" panose="020F0302020204030204" pitchFamily="34" charset="0"/>
                        </a:rPr>
                        <a:t>Understand limitations of linear thinking</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1"/>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2.</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baseline="0" dirty="0" smtClean="0">
                          <a:solidFill>
                            <a:srgbClr val="2C3F71"/>
                          </a:solidFill>
                          <a:latin typeface="Calibri Light" panose="020F0302020204030204" pitchFamily="34" charset="0"/>
                          <a:cs typeface="Calibri Light" panose="020F0302020204030204" pitchFamily="34" charset="0"/>
                        </a:rPr>
                        <a:t>Comprehend complex operational issues</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2"/>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3.</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baseline="0" dirty="0" smtClean="0">
                          <a:solidFill>
                            <a:srgbClr val="2C3F71"/>
                          </a:solidFill>
                          <a:latin typeface="Calibri Light" panose="020F0302020204030204" pitchFamily="34" charset="0"/>
                          <a:cs typeface="Calibri Light" panose="020F0302020204030204" pitchFamily="34" charset="0"/>
                        </a:rPr>
                        <a:t>Understand stakeholder groups</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3"/>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4.</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dirty="0" smtClean="0">
                          <a:solidFill>
                            <a:srgbClr val="2C3F71"/>
                          </a:solidFill>
                          <a:latin typeface="Calibri Light" panose="020F0302020204030204" pitchFamily="34" charset="0"/>
                          <a:cs typeface="Calibri Light" panose="020F0302020204030204" pitchFamily="34" charset="0"/>
                        </a:rPr>
                        <a:t>Understand</a:t>
                      </a:r>
                      <a:r>
                        <a:rPr lang="en-US" sz="4000" baseline="0" dirty="0" smtClean="0">
                          <a:solidFill>
                            <a:srgbClr val="2C3F71"/>
                          </a:solidFill>
                          <a:latin typeface="Calibri Light" panose="020F0302020204030204" pitchFamily="34" charset="0"/>
                          <a:cs typeface="Calibri Light" panose="020F0302020204030204" pitchFamily="34" charset="0"/>
                        </a:rPr>
                        <a:t> SCS structural characteristics </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4"/>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5.</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dirty="0" smtClean="0">
                          <a:solidFill>
                            <a:srgbClr val="2C3F71"/>
                          </a:solidFill>
                          <a:latin typeface="Calibri Light" panose="020F0302020204030204" pitchFamily="34" charset="0"/>
                          <a:cs typeface="Calibri Light" panose="020F0302020204030204" pitchFamily="34" charset="0"/>
                        </a:rPr>
                        <a:t>Visually represent SCS interdependencies</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5"/>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6.</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dirty="0" smtClean="0">
                          <a:solidFill>
                            <a:srgbClr val="2C3F71"/>
                          </a:solidFill>
                          <a:latin typeface="Calibri Light" panose="020F0302020204030204" pitchFamily="34" charset="0"/>
                          <a:cs typeface="Calibri Light" panose="020F0302020204030204" pitchFamily="34" charset="0"/>
                        </a:rPr>
                        <a:t>Examine multiple perspectives and historical background</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6"/>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7.</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dirty="0" smtClean="0">
                          <a:solidFill>
                            <a:srgbClr val="2C3F71"/>
                          </a:solidFill>
                          <a:latin typeface="Calibri Light" panose="020F0302020204030204" pitchFamily="34" charset="0"/>
                          <a:cs typeface="Calibri Light" panose="020F0302020204030204" pitchFamily="34" charset="0"/>
                        </a:rPr>
                        <a:t>Envision </a:t>
                      </a:r>
                      <a:r>
                        <a:rPr lang="en-US" sz="4000" baseline="0" dirty="0" smtClean="0">
                          <a:solidFill>
                            <a:srgbClr val="2C3F71"/>
                          </a:solidFill>
                          <a:latin typeface="Calibri Light" panose="020F0302020204030204" pitchFamily="34" charset="0"/>
                          <a:cs typeface="Calibri Light" panose="020F0302020204030204" pitchFamily="34" charset="0"/>
                        </a:rPr>
                        <a:t>sustainable interventions</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7"/>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8.</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baseline="0" dirty="0" smtClean="0">
                          <a:solidFill>
                            <a:srgbClr val="2C3F71"/>
                          </a:solidFill>
                          <a:latin typeface="Calibri Light" panose="020F0302020204030204" pitchFamily="34" charset="0"/>
                          <a:cs typeface="Calibri Light" panose="020F0302020204030204" pitchFamily="34" charset="0"/>
                        </a:rPr>
                        <a:t>Adapt courses of action</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8"/>
                  </a:ext>
                </a:extLst>
              </a:tr>
            </a:tbl>
          </a:graphicData>
        </a:graphic>
      </p:graphicFrame>
      <p:sp>
        <p:nvSpPr>
          <p:cNvPr id="61" name="Text Placeholder 1"/>
          <p:cNvSpPr>
            <a:spLocks noGrp="1"/>
          </p:cNvSpPr>
          <p:nvPr>
            <p:ph type="body" sz="quarter" idx="10"/>
          </p:nvPr>
        </p:nvSpPr>
        <p:spPr>
          <a:xfrm>
            <a:off x="11445065" y="5501182"/>
            <a:ext cx="10056813" cy="1154140"/>
          </a:xfrm>
        </p:spPr>
        <p:txBody>
          <a:bodyPr/>
          <a:lstStyle/>
          <a:p>
            <a:pPr algn="ctr"/>
            <a:r>
              <a:rPr lang="en-US" sz="4500" dirty="0" smtClean="0">
                <a:latin typeface="Calibri Light" panose="020F0302020204030204" pitchFamily="34" charset="0"/>
                <a:cs typeface="Calibri Light" panose="020F0302020204030204" pitchFamily="34" charset="0"/>
              </a:rPr>
              <a:t>RESULTS</a:t>
            </a:r>
          </a:p>
        </p:txBody>
      </p:sp>
      <p:graphicFrame>
        <p:nvGraphicFramePr>
          <p:cNvPr id="65" name="Table 64"/>
          <p:cNvGraphicFramePr>
            <a:graphicFrameLocks noGrp="1"/>
          </p:cNvGraphicFramePr>
          <p:nvPr>
            <p:extLst>
              <p:ext uri="{D42A27DB-BD31-4B8C-83A1-F6EECF244321}">
                <p14:modId xmlns:p14="http://schemas.microsoft.com/office/powerpoint/2010/main" val="520225219"/>
              </p:ext>
            </p:extLst>
          </p:nvPr>
        </p:nvGraphicFramePr>
        <p:xfrm>
          <a:off x="11918842" y="13104661"/>
          <a:ext cx="9159345" cy="7406640"/>
        </p:xfrm>
        <a:graphic>
          <a:graphicData uri="http://schemas.openxmlformats.org/drawingml/2006/table">
            <a:tbl>
              <a:tblPr firstRow="1" bandRow="1">
                <a:tableStyleId>{7DF18680-E054-41AD-8BC1-D1AEF772440D}</a:tableStyleId>
              </a:tblPr>
              <a:tblGrid>
                <a:gridCol w="647832">
                  <a:extLst>
                    <a:ext uri="{9D8B030D-6E8A-4147-A177-3AD203B41FA5}">
                      <a16:colId xmlns:a16="http://schemas.microsoft.com/office/drawing/2014/main" val="20000"/>
                    </a:ext>
                  </a:extLst>
                </a:gridCol>
                <a:gridCol w="8511513">
                  <a:extLst>
                    <a:ext uri="{9D8B030D-6E8A-4147-A177-3AD203B41FA5}">
                      <a16:colId xmlns:a16="http://schemas.microsoft.com/office/drawing/2014/main" val="20001"/>
                    </a:ext>
                  </a:extLst>
                </a:gridCol>
              </a:tblGrid>
              <a:tr h="0">
                <a:tc gridSpan="2">
                  <a:txBody>
                    <a:bodyPr/>
                    <a:lstStyle/>
                    <a:p>
                      <a:pPr marL="609600" indent="-609600" algn="ctr"/>
                      <a:r>
                        <a:rPr lang="en-US" sz="4000" b="0" baseline="0" dirty="0" smtClean="0">
                          <a:solidFill>
                            <a:srgbClr val="2C3F71"/>
                          </a:solidFill>
                          <a:latin typeface="Calibri Light" panose="020F0302020204030204" pitchFamily="34" charset="0"/>
                          <a:cs typeface="Calibri Light" panose="020F0302020204030204" pitchFamily="34" charset="0"/>
                        </a:rPr>
                        <a:t>Adult Learning Principles</a:t>
                      </a:r>
                      <a:endParaRPr lang="en-US" sz="4000" b="0" dirty="0">
                        <a:solidFill>
                          <a:srgbClr val="2C3F71"/>
                        </a:solidFill>
                        <a:latin typeface="Calibri Light" panose="020F0302020204030204" pitchFamily="34" charset="0"/>
                        <a:cs typeface="Calibri Light" panose="020F0302020204030204" pitchFamily="34" charset="0"/>
                      </a:endParaRPr>
                    </a:p>
                  </a:txBody>
                  <a:tcPr marL="45720" marR="45720">
                    <a:solidFill>
                      <a:schemeClr val="bg1"/>
                    </a:solidFill>
                  </a:tcPr>
                </a:tc>
                <a:tc hMerge="1">
                  <a:txBody>
                    <a:bodyPr/>
                    <a:lstStyle/>
                    <a:p>
                      <a:endParaRPr lang="en-US" sz="4000" b="1" dirty="0">
                        <a:latin typeface="Calibri Light" panose="020F0302020204030204" pitchFamily="34" charset="0"/>
                        <a:cs typeface="Calibri Light" panose="020F0302020204030204" pitchFamily="34" charset="0"/>
                      </a:endParaRPr>
                    </a:p>
                  </a:txBody>
                  <a:tcPr marL="45720" marR="45720">
                    <a:solidFill>
                      <a:schemeClr val="accent1">
                        <a:lumMod val="50000"/>
                      </a:schemeClr>
                    </a:solidFill>
                  </a:tcPr>
                </a:tc>
                <a:extLst>
                  <a:ext uri="{0D108BD9-81ED-4DB2-BD59-A6C34878D82A}">
                    <a16:rowId xmlns:a16="http://schemas.microsoft.com/office/drawing/2014/main" val="10000"/>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1.</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dirty="0" smtClean="0">
                          <a:solidFill>
                            <a:srgbClr val="2C3F71"/>
                          </a:solidFill>
                          <a:latin typeface="Calibri Light" panose="020F0302020204030204" pitchFamily="34" charset="0"/>
                          <a:cs typeface="Calibri Light" panose="020F0302020204030204" pitchFamily="34" charset="0"/>
                        </a:rPr>
                        <a:t>Problem-centered</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1"/>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2.</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dirty="0" smtClean="0">
                          <a:solidFill>
                            <a:srgbClr val="2C3F71"/>
                          </a:solidFill>
                          <a:latin typeface="Calibri Light" panose="020F0302020204030204" pitchFamily="34" charset="0"/>
                          <a:cs typeface="Calibri Light" panose="020F0302020204030204" pitchFamily="34" charset="0"/>
                        </a:rPr>
                        <a:t>Offer opportunities to interact with peers</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2"/>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3.</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dirty="0" smtClean="0">
                          <a:solidFill>
                            <a:srgbClr val="2C3F71"/>
                          </a:solidFill>
                          <a:latin typeface="Calibri Light" panose="020F0302020204030204" pitchFamily="34" charset="0"/>
                          <a:cs typeface="Calibri Light" panose="020F0302020204030204" pitchFamily="34" charset="0"/>
                        </a:rPr>
                        <a:t>Offer opportunities for repetition and deliberate practice</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3"/>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4.</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dirty="0" smtClean="0">
                          <a:solidFill>
                            <a:srgbClr val="2C3F71"/>
                          </a:solidFill>
                          <a:latin typeface="Calibri Light" panose="020F0302020204030204" pitchFamily="34" charset="0"/>
                          <a:cs typeface="Calibri Light" panose="020F0302020204030204" pitchFamily="34" charset="0"/>
                        </a:rPr>
                        <a:t>Involve feedback to and from peers and facilitators</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4"/>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5.</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dirty="0" smtClean="0">
                          <a:solidFill>
                            <a:srgbClr val="2C3F71"/>
                          </a:solidFill>
                          <a:latin typeface="Calibri Light" panose="020F0302020204030204" pitchFamily="34" charset="0"/>
                          <a:cs typeface="Calibri Light" panose="020F0302020204030204" pitchFamily="34" charset="0"/>
                        </a:rPr>
                        <a:t>Provide opportunities</a:t>
                      </a:r>
                      <a:r>
                        <a:rPr lang="en-US" sz="4000" baseline="0" dirty="0" smtClean="0">
                          <a:solidFill>
                            <a:srgbClr val="2C3F71"/>
                          </a:solidFill>
                          <a:latin typeface="Calibri Light" panose="020F0302020204030204" pitchFamily="34" charset="0"/>
                          <a:cs typeface="Calibri Light" panose="020F0302020204030204" pitchFamily="34" charset="0"/>
                        </a:rPr>
                        <a:t> for individual and group reflection</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5"/>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6.</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dirty="0" smtClean="0">
                          <a:solidFill>
                            <a:srgbClr val="2C3F71"/>
                          </a:solidFill>
                          <a:latin typeface="Calibri Light" panose="020F0302020204030204" pitchFamily="34" charset="0"/>
                          <a:cs typeface="Calibri Light" panose="020F0302020204030204" pitchFamily="34" charset="0"/>
                        </a:rPr>
                        <a:t>Sufficiently rich and complex</a:t>
                      </a:r>
                      <a:r>
                        <a:rPr lang="en-US" sz="4000" baseline="0" dirty="0" smtClean="0">
                          <a:solidFill>
                            <a:srgbClr val="2C3F71"/>
                          </a:solidFill>
                          <a:latin typeface="Calibri Light" panose="020F0302020204030204" pitchFamily="34" charset="0"/>
                          <a:cs typeface="Calibri Light" panose="020F0302020204030204" pitchFamily="34" charset="0"/>
                        </a:rPr>
                        <a:t> to make repetition worthwhile</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6"/>
                  </a:ext>
                </a:extLst>
              </a:tr>
              <a:tr h="466272">
                <a:tc>
                  <a:txBody>
                    <a:bodyPr/>
                    <a:lstStyle/>
                    <a:p>
                      <a:pPr algn="ctr"/>
                      <a:r>
                        <a:rPr lang="en-US" sz="4000" dirty="0" smtClean="0">
                          <a:solidFill>
                            <a:srgbClr val="2C3F71"/>
                          </a:solidFill>
                          <a:latin typeface="Calibri Light" panose="020F0302020204030204" pitchFamily="34" charset="0"/>
                          <a:cs typeface="Calibri Light" panose="020F0302020204030204" pitchFamily="34" charset="0"/>
                        </a:rPr>
                        <a:t>7.</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tc>
                  <a:txBody>
                    <a:bodyPr/>
                    <a:lstStyle/>
                    <a:p>
                      <a:r>
                        <a:rPr lang="en-US" sz="4000" dirty="0" smtClean="0">
                          <a:solidFill>
                            <a:srgbClr val="2C3F71"/>
                          </a:solidFill>
                          <a:latin typeface="Calibri Light" panose="020F0302020204030204" pitchFamily="34" charset="0"/>
                          <a:cs typeface="Calibri Light" panose="020F0302020204030204" pitchFamily="34" charset="0"/>
                        </a:rPr>
                        <a:t>Useable by a wide</a:t>
                      </a:r>
                      <a:r>
                        <a:rPr lang="en-US" sz="4000" baseline="0" dirty="0" smtClean="0">
                          <a:solidFill>
                            <a:srgbClr val="2C3F71"/>
                          </a:solidFill>
                          <a:latin typeface="Calibri Light" panose="020F0302020204030204" pitchFamily="34" charset="0"/>
                          <a:cs typeface="Calibri Light" panose="020F0302020204030204" pitchFamily="34" charset="0"/>
                        </a:rPr>
                        <a:t> range of echelons</a:t>
                      </a:r>
                      <a:endParaRPr lang="en-US" sz="4000" dirty="0">
                        <a:solidFill>
                          <a:srgbClr val="2C3F71"/>
                        </a:solidFill>
                        <a:latin typeface="Calibri Light" panose="020F0302020204030204" pitchFamily="34" charset="0"/>
                        <a:cs typeface="Calibri Light" panose="020F03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0007"/>
                  </a:ext>
                </a:extLst>
              </a:tr>
            </a:tbl>
          </a:graphicData>
        </a:graphic>
      </p:graphicFrame>
      <p:sp>
        <p:nvSpPr>
          <p:cNvPr id="67" name="Text Placeholder 1"/>
          <p:cNvSpPr>
            <a:spLocks noGrp="1"/>
          </p:cNvSpPr>
          <p:nvPr>
            <p:ph type="body" sz="quarter" idx="10"/>
          </p:nvPr>
        </p:nvSpPr>
        <p:spPr>
          <a:xfrm>
            <a:off x="11471566" y="20606196"/>
            <a:ext cx="10056813" cy="11695487"/>
          </a:xfrm>
        </p:spPr>
        <p:txBody>
          <a:bodyPr/>
          <a:lstStyle/>
          <a:p>
            <a:pPr marL="571500" indent="-5715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Exercises </a:t>
            </a:r>
            <a:r>
              <a:rPr lang="en-US" sz="4000" dirty="0">
                <a:solidFill>
                  <a:srgbClr val="2C3F71"/>
                </a:solidFill>
                <a:latin typeface="Calibri Light" panose="020F0302020204030204" pitchFamily="34" charset="0"/>
                <a:cs typeface="Calibri Light" panose="020F0302020204030204" pitchFamily="34" charset="0"/>
              </a:rPr>
              <a:t>helped officers understand </a:t>
            </a:r>
            <a:r>
              <a:rPr lang="en-US" sz="4000" dirty="0" smtClean="0">
                <a:solidFill>
                  <a:srgbClr val="2C3F71"/>
                </a:solidFill>
                <a:latin typeface="Calibri Light" panose="020F0302020204030204" pitchFamily="34" charset="0"/>
                <a:cs typeface="Calibri Light" panose="020F0302020204030204" pitchFamily="34" charset="0"/>
              </a:rPr>
              <a:t>SCST elements, </a:t>
            </a:r>
            <a:r>
              <a:rPr lang="en-US" sz="4000" dirty="0">
                <a:solidFill>
                  <a:srgbClr val="2C3F71"/>
                </a:solidFill>
                <a:latin typeface="Calibri Light" panose="020F0302020204030204" pitchFamily="34" charset="0"/>
                <a:cs typeface="Calibri Light" panose="020F0302020204030204" pitchFamily="34" charset="0"/>
              </a:rPr>
              <a:t>especially </a:t>
            </a:r>
            <a:r>
              <a:rPr lang="en-US" sz="4000" dirty="0" smtClean="0">
                <a:solidFill>
                  <a:srgbClr val="2C3F71"/>
                </a:solidFill>
                <a:latin typeface="Calibri Light" panose="020F0302020204030204" pitchFamily="34" charset="0"/>
                <a:cs typeface="Calibri Light" panose="020F0302020204030204" pitchFamily="34" charset="0"/>
              </a:rPr>
              <a:t>SCS interdependencies and stakeholder groups.</a:t>
            </a:r>
            <a:endParaRPr lang="en-US" sz="4000" dirty="0">
              <a:solidFill>
                <a:srgbClr val="2C3F71"/>
              </a:solidFill>
              <a:latin typeface="Calibri Light" panose="020F0302020204030204" pitchFamily="34" charset="0"/>
              <a:cs typeface="Calibri Light" panose="020F0302020204030204" pitchFamily="34" charset="0"/>
            </a:endParaRPr>
          </a:p>
          <a:p>
            <a:pPr marL="571500" indent="-5715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Officers found the exercises engaging, challenging, relevant to Army operations, and helpful for visualizing problems.</a:t>
            </a:r>
          </a:p>
          <a:p>
            <a:pPr marL="571500" indent="-571500">
              <a:buFont typeface="Arial" panose="020B0604020202020204" pitchFamily="34" charset="0"/>
              <a:buChar char="•"/>
            </a:pPr>
            <a:endParaRPr lang="en-US" sz="2000" dirty="0" smtClean="0">
              <a:solidFill>
                <a:srgbClr val="2C3F71"/>
              </a:solidFill>
              <a:latin typeface="Calibri Light" panose="020F0302020204030204" pitchFamily="34" charset="0"/>
              <a:cs typeface="Calibri Light" panose="020F0302020204030204" pitchFamily="34" charset="0"/>
            </a:endParaRPr>
          </a:p>
          <a:p>
            <a:pPr algn="ctr"/>
            <a:r>
              <a:rPr lang="en-US" sz="4500" dirty="0" smtClean="0">
                <a:solidFill>
                  <a:srgbClr val="2C3F71"/>
                </a:solidFill>
                <a:latin typeface="Calibri Light" panose="020F0302020204030204" pitchFamily="34" charset="0"/>
                <a:cs typeface="Calibri Light" panose="020F0302020204030204" pitchFamily="34" charset="0"/>
              </a:rPr>
              <a:t>CONCLUSION</a:t>
            </a:r>
          </a:p>
          <a:p>
            <a:pPr marL="571500" indent="-5715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Adult learning principles can be applied to development of SCST.</a:t>
            </a:r>
          </a:p>
          <a:p>
            <a:pPr marL="1044575" lvl="1" indent="-5715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In particular, interacting with peers was critical to developing SCST.</a:t>
            </a:r>
          </a:p>
          <a:p>
            <a:pPr marL="571500" indent="-5715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Officers appreciate the complexity of systems and believe that practice is required to become well-versed in SCST.</a:t>
            </a:r>
          </a:p>
          <a:p>
            <a:pPr marL="571500" indent="-571500">
              <a:buFont typeface="Arial" panose="020B0604020202020204" pitchFamily="34" charset="0"/>
              <a:buChar char="•"/>
            </a:pPr>
            <a:r>
              <a:rPr lang="en-US" sz="4000" dirty="0" smtClean="0">
                <a:solidFill>
                  <a:srgbClr val="2C3F71"/>
                </a:solidFill>
                <a:latin typeface="Calibri Light" panose="020F0302020204030204" pitchFamily="34" charset="0"/>
                <a:cs typeface="Calibri Light" panose="020F0302020204030204" pitchFamily="34" charset="0"/>
              </a:rPr>
              <a:t>Officers’ input was critical to the development of practical exercises.</a:t>
            </a:r>
          </a:p>
        </p:txBody>
      </p:sp>
      <p:pic>
        <p:nvPicPr>
          <p:cNvPr id="4" name="Pictur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432996" y="18799486"/>
            <a:ext cx="2443160" cy="1526975"/>
          </a:xfrm>
          <a:prstGeom prst="rect">
            <a:avLst/>
          </a:prstGeom>
        </p:spPr>
      </p:pic>
      <p:sp>
        <p:nvSpPr>
          <p:cNvPr id="69" name="TextBox 68"/>
          <p:cNvSpPr txBox="1"/>
          <p:nvPr/>
        </p:nvSpPr>
        <p:spPr>
          <a:xfrm>
            <a:off x="26282841" y="19141742"/>
            <a:ext cx="6174456" cy="707886"/>
          </a:xfrm>
          <a:prstGeom prst="rect">
            <a:avLst/>
          </a:prstGeom>
          <a:noFill/>
        </p:spPr>
        <p:txBody>
          <a:bodyPr wrap="square" rtlCol="0">
            <a:spAutoFit/>
          </a:bodyPr>
          <a:lstStyle/>
          <a:p>
            <a:r>
              <a:rPr lang="en-US" sz="4000" dirty="0" smtClean="0">
                <a:solidFill>
                  <a:srgbClr val="2C3F71"/>
                </a:solidFill>
              </a:rPr>
              <a:t>Spending in Afghanistan</a:t>
            </a:r>
            <a:endParaRPr lang="en-US" sz="4000" dirty="0">
              <a:solidFill>
                <a:srgbClr val="2C3F71"/>
              </a:solidFill>
            </a:endParaRPr>
          </a:p>
        </p:txBody>
      </p:sp>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380972" y="23918821"/>
            <a:ext cx="2529923" cy="1581202"/>
          </a:xfrm>
          <a:prstGeom prst="rect">
            <a:avLst/>
          </a:prstGeom>
        </p:spPr>
      </p:pic>
      <p:sp>
        <p:nvSpPr>
          <p:cNvPr id="72" name="TextBox 71"/>
          <p:cNvSpPr txBox="1"/>
          <p:nvPr/>
        </p:nvSpPr>
        <p:spPr>
          <a:xfrm>
            <a:off x="26282841" y="22560609"/>
            <a:ext cx="3899164" cy="707886"/>
          </a:xfrm>
          <a:prstGeom prst="rect">
            <a:avLst/>
          </a:prstGeom>
          <a:noFill/>
        </p:spPr>
        <p:txBody>
          <a:bodyPr wrap="square" rtlCol="0">
            <a:spAutoFit/>
          </a:bodyPr>
          <a:lstStyle/>
          <a:p>
            <a:r>
              <a:rPr lang="en-US" sz="4000" dirty="0" smtClean="0">
                <a:solidFill>
                  <a:srgbClr val="2C3F71"/>
                </a:solidFill>
              </a:rPr>
              <a:t>Cash for Kim</a:t>
            </a:r>
            <a:endParaRPr lang="en-US" sz="4000" dirty="0">
              <a:solidFill>
                <a:srgbClr val="2C3F71"/>
              </a:solidFill>
            </a:endParaRPr>
          </a:p>
        </p:txBody>
      </p:sp>
    </p:spTree>
    <p:extLst>
      <p:ext uri="{BB962C8B-B14F-4D97-AF65-F5344CB8AC3E}">
        <p14:creationId xmlns:p14="http://schemas.microsoft.com/office/powerpoint/2010/main" val="316052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2166</TotalTime>
  <Words>777</Words>
  <Application>Microsoft Office PowerPoint</Application>
  <PresentationFormat>Custom</PresentationFormat>
  <Paragraphs>115</Paragraphs>
  <Slides>1</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Calibri Light</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Santos, Ava J Ms CIV USARMY HQDA</cp:lastModifiedBy>
  <cp:revision>188</cp:revision>
  <cp:lastPrinted>2020-02-11T20:59:24Z</cp:lastPrinted>
  <dcterms:created xsi:type="dcterms:W3CDTF">2012-02-03T19:11:35Z</dcterms:created>
  <dcterms:modified xsi:type="dcterms:W3CDTF">2021-03-10T18:48:44Z</dcterms:modified>
</cp:coreProperties>
</file>