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media/image28.jpg" ContentType="image/jpg"/>
  <Override PartName="/ppt/media/image30.jpg" ContentType="image/jpg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4"/>
    <p:sldMasterId id="2147483820" r:id="rId5"/>
    <p:sldMasterId id="2147483840" r:id="rId6"/>
  </p:sldMasterIdLst>
  <p:notesMasterIdLst>
    <p:notesMasterId r:id="rId13"/>
  </p:notesMasterIdLst>
  <p:handoutMasterIdLst>
    <p:handoutMasterId r:id="rId14"/>
  </p:handoutMasterIdLst>
  <p:sldIdLst>
    <p:sldId id="2147307368" r:id="rId7"/>
    <p:sldId id="2147307413" r:id="rId8"/>
    <p:sldId id="263" r:id="rId9"/>
    <p:sldId id="266" r:id="rId10"/>
    <p:sldId id="1602" r:id="rId11"/>
    <p:sldId id="2147307354" r:id="rId12"/>
  </p:sldIdLst>
  <p:sldSz cx="9144000" cy="5143500" type="screen16x9"/>
  <p:notesSz cx="6858000" cy="2057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covering your Business from a Cyber Attack" id="{4D7AF54F-B299-4212-897C-EED2C004F948}">
          <p14:sldIdLst>
            <p14:sldId id="2147307368"/>
          </p14:sldIdLst>
        </p14:section>
        <p14:section name="Dell EMC PowerProtect Cyber Recovery" id="{B3374333-C62A-4AEB-851B-3EE903741CCA}">
          <p14:sldIdLst>
            <p14:sldId id="2147307413"/>
            <p14:sldId id="263"/>
            <p14:sldId id="266"/>
            <p14:sldId id="1602"/>
          </p14:sldIdLst>
        </p14:section>
        <p14:section name="Why Dell EMC for Cyber Recovery" id="{7A878634-3C26-4151-BD93-E26E1CAD4D8D}">
          <p14:sldIdLst>
            <p14:sldId id="2147307354"/>
          </p14:sldIdLst>
        </p14:section>
      </p14:sectionLst>
    </p:ext>
    <p:ext uri="{EFAFB233-063F-42B5-8137-9DF3F51BA10A}">
      <p15:sldGuideLst xmlns:p15="http://schemas.microsoft.com/office/powerpoint/2012/main">
        <p15:guide id="2" pos="3240" userDrawn="1">
          <p15:clr>
            <a:srgbClr val="A4A3A4"/>
          </p15:clr>
        </p15:guide>
        <p15:guide id="4" orient="horz" pos="25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r, Pete" initials="PAG" lastIdx="15" clrIdx="0">
    <p:extLst>
      <p:ext uri="{19B8F6BF-5375-455C-9EA6-DF929625EA0E}">
        <p15:presenceInfo xmlns:p15="http://schemas.microsoft.com/office/powerpoint/2012/main" userId="Gerr, Pete" providerId="None"/>
      </p:ext>
    </p:extLst>
  </p:cmAuthor>
  <p:cmAuthor id="2" name="Shook, Jim" initials="SJ" lastIdx="32" clrIdx="1">
    <p:extLst>
      <p:ext uri="{19B8F6BF-5375-455C-9EA6-DF929625EA0E}">
        <p15:presenceInfo xmlns:p15="http://schemas.microsoft.com/office/powerpoint/2012/main" userId="S::jim.shook@emc.com::333846e6-912a-432f-861f-84d6650e2aa7" providerId="AD"/>
      </p:ext>
    </p:extLst>
  </p:cmAuthor>
  <p:cmAuthor id="3" name="Bryan Hicks" initials="BH" lastIdx="0" clrIdx="2">
    <p:extLst>
      <p:ext uri="{19B8F6BF-5375-455C-9EA6-DF929625EA0E}">
        <p15:presenceInfo xmlns:p15="http://schemas.microsoft.com/office/powerpoint/2012/main" userId="Bryan Hicks" providerId="None"/>
      </p:ext>
    </p:extLst>
  </p:cmAuthor>
  <p:cmAuthor id="4" name="Daniel Collins" initials="DC" lastIdx="14" clrIdx="3">
    <p:extLst>
      <p:ext uri="{19B8F6BF-5375-455C-9EA6-DF929625EA0E}">
        <p15:presenceInfo xmlns:p15="http://schemas.microsoft.com/office/powerpoint/2012/main" userId="S::D.Collins@emc.com::7eaec101-cf16-4d16-94d8-44a6511f3290" providerId="AD"/>
      </p:ext>
    </p:extLst>
  </p:cmAuthor>
  <p:cmAuthor id="5" name="Buckley, Carol" initials="BC" lastIdx="20" clrIdx="4">
    <p:extLst>
      <p:ext uri="{19B8F6BF-5375-455C-9EA6-DF929625EA0E}">
        <p15:presenceInfo xmlns:p15="http://schemas.microsoft.com/office/powerpoint/2012/main" userId="S::Carol_Buckley@Dell.com::86bdf6a5-2a64-4584-b011-d35c337bfd75" providerId="AD"/>
      </p:ext>
    </p:extLst>
  </p:cmAuthor>
  <p:cmAuthor id="6" name="Bahde, Stephen" initials="BS" lastIdx="1" clrIdx="5">
    <p:extLst>
      <p:ext uri="{19B8F6BF-5375-455C-9EA6-DF929625EA0E}">
        <p15:presenceInfo xmlns:p15="http://schemas.microsoft.com/office/powerpoint/2012/main" userId="S::stephen.bahde@dell.com::e1866517-f269-4989-9565-f7e89d1c2c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F54"/>
    <a:srgbClr val="022743"/>
    <a:srgbClr val="0A4D79"/>
    <a:srgbClr val="60BBFF"/>
    <a:srgbClr val="004B85"/>
    <a:srgbClr val="054E87"/>
    <a:srgbClr val="054C83"/>
    <a:srgbClr val="065C9D"/>
    <a:srgbClr val="004274"/>
    <a:srgbClr val="004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7F8092-30DE-443D-883C-17E4AD43EB12}" v="2" dt="2021-02-08T19:55:17.5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029" autoAdjust="0"/>
  </p:normalViewPr>
  <p:slideViewPr>
    <p:cSldViewPr snapToGrid="0">
      <p:cViewPr varScale="1">
        <p:scale>
          <a:sx n="81" d="100"/>
          <a:sy n="81" d="100"/>
        </p:scale>
        <p:origin x="2484" y="84"/>
      </p:cViewPr>
      <p:guideLst>
        <p:guide pos="3240"/>
        <p:guide orient="horz" pos="25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" descr="                              Dell - Internal Use - Confidential&#10;"/>
          <p:cNvSpPr txBox="1"/>
          <p:nvPr/>
        </p:nvSpPr>
        <p:spPr>
          <a:xfrm>
            <a:off x="780683" y="8989695"/>
            <a:ext cx="912519" cy="8379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t>© Copyright 2018 Dell Inc.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err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E17AFE-8203-4008-A4F4-59730641E9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36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6888" y="173038"/>
            <a:ext cx="5940425" cy="3341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2280" y="3803332"/>
            <a:ext cx="6009640" cy="4494848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l" descr="                              Dell - Internal Use - Confidential&#10;"/>
          <p:cNvSpPr txBox="1"/>
          <p:nvPr/>
        </p:nvSpPr>
        <p:spPr>
          <a:xfrm>
            <a:off x="780683" y="8989695"/>
            <a:ext cx="912519" cy="8379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defTabSz="923087" fontAlgn="base">
              <a:lnSpc>
                <a:spcPct val="90000"/>
              </a:lnSpc>
              <a:spcBef>
                <a:spcPts val="101"/>
              </a:spcBef>
              <a:spcAft>
                <a:spcPts val="101"/>
              </a:spcAft>
              <a:defRPr/>
            </a:pPr>
            <a:r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t>© Copyright 2018 Dell Inc.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7119" y="8989695"/>
            <a:ext cx="95629" cy="8379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>
                <a:solidFill>
                  <a:schemeClr val="bg2"/>
                </a:solidFill>
                <a:latin typeface="Arial" panose="020B0604020202020204" pitchFamily="34" charset="0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err="1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1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spcBef>
        <a:spcPts val="0"/>
      </a:spcBef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1pPr>
    <a:lvl2pPr marL="5143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2pPr>
    <a:lvl3pPr marL="8572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–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3pPr>
    <a:lvl4pPr marL="12001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▪"/>
      <a:defRPr sz="1100" kern="1200">
        <a:solidFill>
          <a:schemeClr val="bg2"/>
        </a:solidFill>
        <a:latin typeface="Arial" panose="020B0604020202020204" pitchFamily="34" charset="0"/>
        <a:ea typeface="+mn-ea"/>
        <a:cs typeface="+mn-cs"/>
      </a:defRPr>
    </a:lvl4pPr>
    <a:lvl5pPr marL="1543050" indent="-171450" algn="l" defTabSz="685800" rtl="0" eaLnBrk="1" latinLnBrk="0" hangingPunct="1">
      <a:spcBef>
        <a:spcPts val="300"/>
      </a:spcBef>
      <a:buClrTx/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28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  <a:p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97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1D2D13-EC64-4F23-B7C4-E80A3F6741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280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100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7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over 3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F61ED-AC0A-4264-98E7-461E65FDF7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474CA-FA18-47AC-8175-53ACDE343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602" y="4469638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785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044323-8C25-4F87-8800-C1C5A42A413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2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CC3D44-E68C-4AF1-9788-7D03F54E425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0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4B6072-C261-4C98-945A-2106E0459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9144000" cy="5143500"/>
          </a:xfrm>
          <a:prstGeom prst="rect">
            <a:avLst/>
          </a:prstGeom>
          <a:blipFill dpi="0" rotWithShape="1">
            <a:blip r:embed="rId3">
              <a:alphaModFix amt="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a:blipFill>
          <a:ln w="55000" cap="flat" cmpd="thickThin" algn="ctr">
            <a:noFill/>
            <a:prstDash val="solid"/>
            <a:headEnd type="none" w="med" len="med"/>
            <a:tailEnd type="none" w="med" len="med"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01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A17ADD-4004-4EF8-A80B-C3B47FDF3B18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9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logo slide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ED6EC7-6D3E-4027-A733-9B78EBA48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378" y="2254304"/>
            <a:ext cx="5093208" cy="6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36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45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6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4703" y="819150"/>
            <a:ext cx="4057650" cy="3962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799553" y="819150"/>
            <a:ext cx="4057650" cy="3962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50" indent="-171450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72629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3" y="737466"/>
            <a:ext cx="4660401" cy="259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4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81" y="1257300"/>
            <a:ext cx="6350719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5400">
                <a:solidFill>
                  <a:schemeClr val="tx2"/>
                </a:solidFill>
                <a:effectLst>
                  <a:glow rad="635000">
                    <a:schemeClr val="bg2">
                      <a:alpha val="2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4480" y="2971801"/>
            <a:ext cx="6350719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effectLst>
                  <a:glow rad="635000">
                    <a:schemeClr val="bg2">
                      <a:alpha val="20000"/>
                    </a:schemeClr>
                  </a:glow>
                </a:effectLst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3" y="737466"/>
            <a:ext cx="3236983" cy="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0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 DTW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64481" y="1257300"/>
            <a:ext cx="6350719" cy="14957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5400">
                <a:solidFill>
                  <a:schemeClr val="tx2"/>
                </a:solidFill>
                <a:effectLst>
                  <a:glow rad="635000">
                    <a:schemeClr val="bg2">
                      <a:alpha val="2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73" y="737466"/>
            <a:ext cx="3236983" cy="4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0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ver 3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F61ED-AC0A-4264-98E7-461E65FDF7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0344EF7-FB04-41A4-900F-48EC95C6F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50" y="414337"/>
            <a:ext cx="8572500" cy="14957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5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67014B0-AEAB-4CC8-BCED-661FF1CA2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750" y="2057400"/>
            <a:ext cx="8572500" cy="124182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474CA-FA18-47AC-8175-53ACDE3434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602" y="4469638"/>
            <a:ext cx="2706624" cy="3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9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72001" y="1962353"/>
            <a:ext cx="4286249" cy="1218795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4400">
                <a:solidFill>
                  <a:schemeClr val="tx2"/>
                </a:solidFill>
                <a:effectLst>
                  <a:glow rad="635000">
                    <a:schemeClr val="bg2">
                      <a:alpha val="1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0" y="1743664"/>
            <a:ext cx="2972170" cy="16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77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5751" y="2239352"/>
            <a:ext cx="8572500" cy="6647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ctr">
              <a:defRPr sz="4800">
                <a:solidFill>
                  <a:schemeClr val="tx2"/>
                </a:solidFill>
                <a:effectLst>
                  <a:glow rad="635000">
                    <a:schemeClr val="bg2">
                      <a:alpha val="10000"/>
                    </a:schemeClr>
                  </a:glow>
                </a:effectLst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50" y="4773905"/>
            <a:ext cx="1503600" cy="1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76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ver half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54" y="0"/>
            <a:ext cx="4570646" cy="51435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85751" y="2017753"/>
            <a:ext cx="4049582" cy="99719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algn="l">
              <a:defRPr sz="3600">
                <a:solidFill>
                  <a:schemeClr val="tx2"/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50" y="4773905"/>
            <a:ext cx="1503600" cy="17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69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kg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50" y="4773905"/>
            <a:ext cx="1503600" cy="177933"/>
          </a:xfrm>
          <a:prstGeom prst="rect">
            <a:avLst/>
          </a:prstGeom>
        </p:spPr>
      </p:pic>
      <p:sp>
        <p:nvSpPr>
          <p:cNvPr id="5" name="fl" descr="                              Dell - Internal Use - Confidential&#10;"/>
          <p:cNvSpPr txBox="1"/>
          <p:nvPr userDrawn="1"/>
        </p:nvSpPr>
        <p:spPr>
          <a:xfrm>
            <a:off x="576264" y="5007745"/>
            <a:ext cx="902491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378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u="none" baseline="0" dirty="0">
                <a:solidFill>
                  <a:srgbClr val="808080"/>
                </a:solidFill>
                <a:latin typeface="Arial" panose="020B0604020202020204" pitchFamily="34" charset="0"/>
              </a:rPr>
              <a:t>© Copyright 2019 Dell Inc.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6035" y="5007745"/>
            <a:ext cx="94578" cy="831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b="0" kern="1200" dirty="0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5750" y="685801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▪"/>
              <a:defRPr sz="11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18484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bkg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50" y="4773905"/>
            <a:ext cx="1503600" cy="177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85750" y="685801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–"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Tx/>
              <a:buFont typeface="Arial" panose="020B0604020202020204" pitchFamily="34" charset="0"/>
              <a:buChar char="▪"/>
              <a:defRPr sz="11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0150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379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85801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249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602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">
          <p15:clr>
            <a:srgbClr val="FBAE40"/>
          </p15:clr>
        </p15:guide>
        <p15:guide id="0" orient="horz" pos="75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685801"/>
            <a:ext cx="85725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85750" y="1200150"/>
            <a:ext cx="8572500" cy="3314700"/>
          </a:xfrm>
          <a:prstGeom prst="rect">
            <a:avLst/>
          </a:prstGeom>
        </p:spPr>
        <p:txBody>
          <a:bodyPr lIns="0" tIns="0" rIns="0" bIns="0"/>
          <a:lstStyle>
            <a:lvl1pPr marL="171446" indent="-171446"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800080" indent="-114297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▪"/>
              <a:defRPr sz="11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200120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4pPr>
            <a:lvl5pPr marL="1543012" indent="-171446">
              <a:lnSpc>
                <a:spcPct val="100000"/>
              </a:lnSpc>
              <a:spcBef>
                <a:spcPts val="300"/>
              </a:spcBef>
              <a:buClr>
                <a:schemeClr val="bg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9142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28575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1"/>
          </p:nvPr>
        </p:nvSpPr>
        <p:spPr>
          <a:xfrm>
            <a:off x="4800600" y="1200150"/>
            <a:ext cx="4057650" cy="3314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7692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3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0F61ED-AC0A-4264-98E7-461E65FDF7C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36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4057650" cy="2857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618" y="971550"/>
            <a:ext cx="4077633" cy="2857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9"/>
          <p:cNvSpPr>
            <a:spLocks noGrp="1"/>
          </p:cNvSpPr>
          <p:nvPr>
            <p:ph sz="quarter" idx="11"/>
          </p:nvPr>
        </p:nvSpPr>
        <p:spPr>
          <a:xfrm>
            <a:off x="285750" y="1428750"/>
            <a:ext cx="4057650" cy="30861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9"/>
          <p:cNvSpPr>
            <a:spLocks noGrp="1"/>
          </p:cNvSpPr>
          <p:nvPr>
            <p:ph sz="quarter" idx="12"/>
          </p:nvPr>
        </p:nvSpPr>
        <p:spPr>
          <a:xfrm>
            <a:off x="4800600" y="1428750"/>
            <a:ext cx="4057650" cy="30861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8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10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85011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7" y="228600"/>
            <a:ext cx="857726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28575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28975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172200" y="971550"/>
            <a:ext cx="2686050" cy="5143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28575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3228975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9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2686050" cy="29718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808080"/>
              </a:buClr>
              <a:defRPr sz="1600">
                <a:solidFill>
                  <a:schemeClr val="bg2"/>
                </a:solidFill>
              </a:defRPr>
            </a:lvl1pPr>
            <a:lvl2pPr marL="514337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Arial" panose="020B0604020202020204" pitchFamily="34" charset="0"/>
              <a:buChar char="–"/>
              <a:defRPr sz="1200">
                <a:solidFill>
                  <a:schemeClr val="bg2"/>
                </a:solidFill>
              </a:defRPr>
            </a:lvl2pPr>
            <a:lvl3pPr marL="857228" indent="-171446">
              <a:lnSpc>
                <a:spcPct val="100000"/>
              </a:lnSpc>
              <a:spcBef>
                <a:spcPts val="300"/>
              </a:spcBef>
              <a:buClr>
                <a:srgbClr val="808080"/>
              </a:buClr>
              <a:buFont typeface="Wingdings" panose="05000000000000000000" pitchFamily="2" charset="2"/>
              <a:buChar char="§"/>
              <a:defRPr sz="1050">
                <a:solidFill>
                  <a:schemeClr val="bg2"/>
                </a:solidFill>
              </a:defRPr>
            </a:lvl3pPr>
            <a:lvl4pPr marL="1200120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4pPr>
            <a:lvl5pPr marL="1543012" indent="-171446">
              <a:buClr>
                <a:srgbClr val="808080"/>
              </a:buClr>
              <a:buFont typeface="Arial" panose="020B0604020202020204" pitchFamily="34" charset="0"/>
              <a:buChar char="–"/>
              <a:defRPr sz="1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9869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7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8886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 logo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0"/>
            <a:ext cx="9140307" cy="5143500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971550" y="1257300"/>
            <a:ext cx="7200900" cy="2628900"/>
          </a:xfrm>
          <a:prstGeom prst="roundRect">
            <a:avLst>
              <a:gd name="adj" fmla="val 50000"/>
            </a:avLst>
          </a:prstGeom>
          <a:solidFill>
            <a:schemeClr val="bg2">
              <a:alpha val="20000"/>
            </a:schemeClr>
          </a:solidFill>
          <a:ln w="12700">
            <a:noFill/>
          </a:ln>
          <a:effectLst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901395"/>
            <a:ext cx="5120640" cy="134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3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4" imgW="336" imgH="336" progId="TCLayout.ActiveDocument.1">
                  <p:embed/>
                </p:oleObj>
              </mc:Choice>
              <mc:Fallback>
                <p:oleObj name="think-cell Slide" r:id="rId4" imgW="336" imgH="33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319" y="271886"/>
            <a:ext cx="7955280" cy="486940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baseline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content page title 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subTitle" idx="11" hasCustomPrompt="1"/>
          </p:nvPr>
        </p:nvSpPr>
        <p:spPr>
          <a:xfrm>
            <a:off x="276225" y="758826"/>
            <a:ext cx="7960422" cy="313267"/>
          </a:xfrm>
          <a:prstGeom prst="rect">
            <a:avLst/>
          </a:prstGeom>
        </p:spPr>
        <p:txBody>
          <a:bodyPr lIns="0" rIns="0" anchor="t" anchorCtr="0"/>
          <a:lstStyle>
            <a:lvl1pPr marL="228594" indent="-228594">
              <a:buNone/>
              <a:defRPr lang="en-US" b="1" dirty="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</a:lstStyle>
          <a:p>
            <a:pPr marL="0" lvl="0" indent="0"/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45656230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Slide Blac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63" y="2257138"/>
            <a:ext cx="3046048" cy="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06106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103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566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5425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45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521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3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5030F4-E44E-4079-9C7B-22A2A6569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" y="0"/>
            <a:ext cx="913047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75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6DB0AF-8BCC-47C2-9E6D-C354ACF809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6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46F713-AF1E-4771-8C49-61E06A1E3F17}"/>
              </a:ext>
            </a:extLst>
          </p:cNvPr>
          <p:cNvSpPr txBox="1"/>
          <p:nvPr userDrawn="1"/>
        </p:nvSpPr>
        <p:spPr>
          <a:xfrm>
            <a:off x="151669" y="4983618"/>
            <a:ext cx="357169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500">
                <a:solidFill>
                  <a:schemeClr val="tx2"/>
                </a:solidFill>
              </a:rPr>
              <a:t>*Based on Dell analysis using publicly available data for competitive cyber recovery solutions on March 2020.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6DB0AF-8BCC-47C2-9E6D-C354ACF809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42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F7879D-8CBA-4E90-A49A-3CA09E92073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82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 blue gradient bkgd">
    <p:bg>
      <p:bgPr>
        <a:gradFill>
          <a:gsLst>
            <a:gs pos="0">
              <a:schemeClr val="accent6"/>
            </a:gs>
            <a:gs pos="26000">
              <a:schemeClr val="bg1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0B5332-3DCD-4E93-BFD3-5D29931621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25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725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12" y="4838808"/>
            <a:ext cx="1078986" cy="14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38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2309" y="4838808"/>
            <a:ext cx="1078992" cy="140268"/>
          </a:xfrm>
          <a:prstGeom prst="rect">
            <a:avLst/>
          </a:prstGeom>
        </p:spPr>
      </p:pic>
      <p:sp>
        <p:nvSpPr>
          <p:cNvPr id="7" name="fl" descr="                              Dell - Internal Use - Confidential&#10;"/>
          <p:cNvSpPr txBox="1"/>
          <p:nvPr/>
        </p:nvSpPr>
        <p:spPr>
          <a:xfrm>
            <a:off x="4200103" y="5022289"/>
            <a:ext cx="743793" cy="6925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© Copyright 2020 Dell Inc.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7626A4B4-9473-4492-A86D-1B63393A8777}"/>
              </a:ext>
            </a:extLst>
          </p:cNvPr>
          <p:cNvSpPr txBox="1"/>
          <p:nvPr/>
        </p:nvSpPr>
        <p:spPr>
          <a:xfrm>
            <a:off x="3895000" y="5015390"/>
            <a:ext cx="94578" cy="831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fld id="{58EC7406-F4CC-4ABF-902E-2AF4E70E5C0F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76CE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7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4" r:id="rId2"/>
    <p:sldLayoutId id="2147483815" r:id="rId3"/>
    <p:sldLayoutId id="2147483755" r:id="rId4"/>
    <p:sldLayoutId id="2147483756" r:id="rId5"/>
    <p:sldLayoutId id="2147483757" r:id="rId6"/>
    <p:sldLayoutId id="2147483816" r:id="rId7"/>
    <p:sldLayoutId id="2147483758" r:id="rId8"/>
    <p:sldLayoutId id="2147483759" r:id="rId9"/>
    <p:sldLayoutId id="2147483760" r:id="rId10"/>
    <p:sldLayoutId id="2147483763" r:id="rId11"/>
    <p:sldLayoutId id="2147483767" r:id="rId12"/>
    <p:sldLayoutId id="2147483769" r:id="rId13"/>
    <p:sldLayoutId id="2147483771" r:id="rId14"/>
    <p:sldLayoutId id="2147483784" r:id="rId15"/>
    <p:sldLayoutId id="2147483819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pos="792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orient="horz" pos="1620" userDrawn="1">
          <p15:clr>
            <a:srgbClr val="F26B43"/>
          </p15:clr>
        </p15:guide>
        <p15:guide id="8" pos="180" userDrawn="1">
          <p15:clr>
            <a:srgbClr val="F26B43"/>
          </p15:clr>
        </p15:guide>
        <p15:guide id="9" pos="55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" descr="                              Dell - Internal Use - Confidential&#10;"/>
          <p:cNvSpPr txBox="1"/>
          <p:nvPr userDrawn="1"/>
        </p:nvSpPr>
        <p:spPr>
          <a:xfrm>
            <a:off x="576264" y="5007745"/>
            <a:ext cx="902491" cy="83100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marL="0" marR="0" indent="0" algn="l" defTabSz="914378" rtl="0" eaLnBrk="1" fontAlgn="base" latinLnBrk="0" hangingPunct="1">
              <a:lnSpc>
                <a:spcPct val="9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u="none" baseline="0" dirty="0">
                <a:solidFill>
                  <a:srgbClr val="808080"/>
                </a:solidFill>
                <a:latin typeface="Arial" panose="020B0604020202020204" pitchFamily="34" charset="0"/>
              </a:rPr>
              <a:t>© Copyright 2019 Dell Inc.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76035" y="5007745"/>
            <a:ext cx="94578" cy="83100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</a:pPr>
            <a:fld id="{58EC7406-F4CC-4ABF-902E-2AF4E70E5C0F}" type="slidenum">
              <a:rPr lang="en-US" sz="600" b="0" kern="1200" smtClean="0">
                <a:solidFill>
                  <a:srgbClr val="808080"/>
                </a:solidFill>
                <a:latin typeface="Arial" panose="020B0604020202020204" pitchFamily="34" charset="0"/>
                <a:ea typeface="+mn-ea"/>
                <a:cs typeface="+mn-cs"/>
              </a:rPr>
              <a:pPr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bg1"/>
                </a:buClr>
              </a:pPr>
              <a:t>‹#›</a:t>
            </a:fld>
            <a:endParaRPr lang="en-US" sz="600" b="0" kern="1200" dirty="0">
              <a:solidFill>
                <a:srgbClr val="80808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50" y="4773491"/>
            <a:ext cx="1503600" cy="1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4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620">
          <p15:clr>
            <a:srgbClr val="F26B43"/>
          </p15:clr>
        </p15:guide>
        <p15:guide id="3" pos="180">
          <p15:clr>
            <a:srgbClr val="F26B43"/>
          </p15:clr>
        </p15:guide>
        <p15:guide id="4" pos="55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804404" y="4893564"/>
            <a:ext cx="1182624" cy="1539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73581" y="206121"/>
            <a:ext cx="7353934" cy="3149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51991" y="1178178"/>
            <a:ext cx="7240016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4952" y="5004155"/>
            <a:ext cx="1403985" cy="101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670"/>
              </a:lnSpc>
            </a:pPr>
            <a:r>
              <a:rPr spc="-5" dirty="0"/>
              <a:t>Dell Customer Communication </a:t>
            </a:r>
            <a:r>
              <a:rPr dirty="0"/>
              <a:t>-</a:t>
            </a:r>
            <a:r>
              <a:rPr spc="-5" dirty="0"/>
              <a:t> Confidential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67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7C5DF6-2311-4A72-8AD5-1B05E15C6E4B}"/>
              </a:ext>
            </a:extLst>
          </p:cNvPr>
          <p:cNvSpPr/>
          <p:nvPr/>
        </p:nvSpPr>
        <p:spPr>
          <a:xfrm rot="10800000">
            <a:off x="0" y="0"/>
            <a:ext cx="9144000" cy="3878146"/>
          </a:xfrm>
          <a:prstGeom prst="rect">
            <a:avLst/>
          </a:prstGeom>
          <a:gradFill flip="none" rotWithShape="1">
            <a:gsLst>
              <a:gs pos="0">
                <a:schemeClr val="accent6">
                  <a:alpha val="0"/>
                </a:schemeClr>
              </a:gs>
              <a:gs pos="91000">
                <a:schemeClr val="bg2">
                  <a:alpha val="35000"/>
                </a:schemeClr>
              </a:gs>
            </a:gsLst>
            <a:lin ang="5400000" scaled="0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9C210A-92D7-44D6-8C92-244C97B1060C}"/>
              </a:ext>
            </a:extLst>
          </p:cNvPr>
          <p:cNvSpPr txBox="1">
            <a:spLocks/>
          </p:cNvSpPr>
          <p:nvPr/>
        </p:nvSpPr>
        <p:spPr>
          <a:xfrm>
            <a:off x="1278033" y="1446099"/>
            <a:ext cx="6459793" cy="88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200" dirty="0"/>
              <a:t>Building a Cyber Resiliency Strategy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1D0052-D2E3-4C61-AE4A-FC211E4234C3}"/>
              </a:ext>
            </a:extLst>
          </p:cNvPr>
          <p:cNvSpPr txBox="1">
            <a:spLocks/>
          </p:cNvSpPr>
          <p:nvPr/>
        </p:nvSpPr>
        <p:spPr>
          <a:xfrm>
            <a:off x="1201994" y="2636324"/>
            <a:ext cx="5715000" cy="12418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tx2"/>
                </a:solidFill>
              </a:rPr>
              <a:t>Dell EMC PowerProtect Cyber Recovery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64ED25-F3E5-4084-835C-BEC3FCC9BAF5}"/>
              </a:ext>
            </a:extLst>
          </p:cNvPr>
          <p:cNvGrpSpPr>
            <a:grpSpLocks noChangeAspect="1"/>
          </p:cNvGrpSpPr>
          <p:nvPr/>
        </p:nvGrpSpPr>
        <p:grpSpPr>
          <a:xfrm>
            <a:off x="270124" y="1519112"/>
            <a:ext cx="632356" cy="730018"/>
            <a:chOff x="11146967" y="3792538"/>
            <a:chExt cx="411162" cy="474662"/>
          </a:xfrm>
          <a:solidFill>
            <a:schemeClr val="tx2"/>
          </a:solidFill>
        </p:grpSpPr>
        <p:sp>
          <p:nvSpPr>
            <p:cNvPr id="8" name="Freeform 392">
              <a:extLst>
                <a:ext uri="{FF2B5EF4-FFF2-40B4-BE49-F238E27FC236}">
                  <a16:creationId xmlns:a16="http://schemas.microsoft.com/office/drawing/2014/main" id="{ED1359F2-CE61-4AC3-9640-AF0A60E95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6967" y="3794125"/>
              <a:ext cx="407988" cy="473075"/>
            </a:xfrm>
            <a:custGeom>
              <a:avLst/>
              <a:gdLst>
                <a:gd name="T0" fmla="*/ 180 w 345"/>
                <a:gd name="T1" fmla="*/ 399 h 399"/>
                <a:gd name="T2" fmla="*/ 178 w 345"/>
                <a:gd name="T3" fmla="*/ 398 h 399"/>
                <a:gd name="T4" fmla="*/ 13 w 345"/>
                <a:gd name="T5" fmla="*/ 164 h 399"/>
                <a:gd name="T6" fmla="*/ 16 w 345"/>
                <a:gd name="T7" fmla="*/ 5 h 399"/>
                <a:gd name="T8" fmla="*/ 17 w 345"/>
                <a:gd name="T9" fmla="*/ 0 h 399"/>
                <a:gd name="T10" fmla="*/ 220 w 345"/>
                <a:gd name="T11" fmla="*/ 0 h 399"/>
                <a:gd name="T12" fmla="*/ 220 w 345"/>
                <a:gd name="T13" fmla="*/ 12 h 399"/>
                <a:gd name="T14" fmla="*/ 26 w 345"/>
                <a:gd name="T15" fmla="*/ 12 h 399"/>
                <a:gd name="T16" fmla="*/ 24 w 345"/>
                <a:gd name="T17" fmla="*/ 162 h 399"/>
                <a:gd name="T18" fmla="*/ 180 w 345"/>
                <a:gd name="T19" fmla="*/ 386 h 399"/>
                <a:gd name="T20" fmla="*/ 333 w 345"/>
                <a:gd name="T21" fmla="*/ 126 h 399"/>
                <a:gd name="T22" fmla="*/ 345 w 345"/>
                <a:gd name="T23" fmla="*/ 126 h 399"/>
                <a:gd name="T24" fmla="*/ 183 w 345"/>
                <a:gd name="T25" fmla="*/ 398 h 399"/>
                <a:gd name="T26" fmla="*/ 180 w 345"/>
                <a:gd name="T27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" h="399">
                  <a:moveTo>
                    <a:pt x="180" y="399"/>
                  </a:moveTo>
                  <a:cubicBezTo>
                    <a:pt x="178" y="398"/>
                    <a:pt x="178" y="398"/>
                    <a:pt x="178" y="398"/>
                  </a:cubicBezTo>
                  <a:cubicBezTo>
                    <a:pt x="86" y="357"/>
                    <a:pt x="29" y="276"/>
                    <a:pt x="13" y="164"/>
                  </a:cubicBezTo>
                  <a:cubicBezTo>
                    <a:pt x="0" y="79"/>
                    <a:pt x="15" y="8"/>
                    <a:pt x="16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3" y="29"/>
                    <a:pt x="14" y="92"/>
                    <a:pt x="24" y="162"/>
                  </a:cubicBezTo>
                  <a:cubicBezTo>
                    <a:pt x="40" y="271"/>
                    <a:pt x="93" y="346"/>
                    <a:pt x="180" y="386"/>
                  </a:cubicBezTo>
                  <a:cubicBezTo>
                    <a:pt x="199" y="376"/>
                    <a:pt x="331" y="305"/>
                    <a:pt x="333" y="126"/>
                  </a:cubicBezTo>
                  <a:cubicBezTo>
                    <a:pt x="345" y="126"/>
                    <a:pt x="345" y="126"/>
                    <a:pt x="345" y="126"/>
                  </a:cubicBezTo>
                  <a:cubicBezTo>
                    <a:pt x="343" y="326"/>
                    <a:pt x="184" y="397"/>
                    <a:pt x="183" y="398"/>
                  </a:cubicBezTo>
                  <a:lnTo>
                    <a:pt x="180" y="3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93">
              <a:extLst>
                <a:ext uri="{FF2B5EF4-FFF2-40B4-BE49-F238E27FC236}">
                  <a16:creationId xmlns:a16="http://schemas.microsoft.com/office/drawing/2014/main" id="{1E2573AB-05EA-40E4-9DD3-13BC95D15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2879" y="3792538"/>
              <a:ext cx="95250" cy="96838"/>
            </a:xfrm>
            <a:custGeom>
              <a:avLst/>
              <a:gdLst>
                <a:gd name="T0" fmla="*/ 60 w 60"/>
                <a:gd name="T1" fmla="*/ 61 h 61"/>
                <a:gd name="T2" fmla="*/ 51 w 60"/>
                <a:gd name="T3" fmla="*/ 61 h 61"/>
                <a:gd name="T4" fmla="*/ 51 w 60"/>
                <a:gd name="T5" fmla="*/ 9 h 61"/>
                <a:gd name="T6" fmla="*/ 0 w 60"/>
                <a:gd name="T7" fmla="*/ 9 h 61"/>
                <a:gd name="T8" fmla="*/ 0 w 60"/>
                <a:gd name="T9" fmla="*/ 0 h 61"/>
                <a:gd name="T10" fmla="*/ 60 w 60"/>
                <a:gd name="T11" fmla="*/ 0 h 61"/>
                <a:gd name="T12" fmla="*/ 60 w 60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1">
                  <a:moveTo>
                    <a:pt x="60" y="61"/>
                  </a:moveTo>
                  <a:lnTo>
                    <a:pt x="51" y="61"/>
                  </a:lnTo>
                  <a:lnTo>
                    <a:pt x="51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94">
              <a:extLst>
                <a:ext uri="{FF2B5EF4-FFF2-40B4-BE49-F238E27FC236}">
                  <a16:creationId xmlns:a16="http://schemas.microsoft.com/office/drawing/2014/main" id="{DD846D39-C5BB-4D76-BCAA-2AB36BDEA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0467" y="3795713"/>
              <a:ext cx="344488" cy="334963"/>
            </a:xfrm>
            <a:custGeom>
              <a:avLst/>
              <a:gdLst>
                <a:gd name="T0" fmla="*/ 7 w 217"/>
                <a:gd name="T1" fmla="*/ 211 h 211"/>
                <a:gd name="T2" fmla="*/ 0 w 217"/>
                <a:gd name="T3" fmla="*/ 204 h 211"/>
                <a:gd name="T4" fmla="*/ 211 w 217"/>
                <a:gd name="T5" fmla="*/ 0 h 211"/>
                <a:gd name="T6" fmla="*/ 217 w 217"/>
                <a:gd name="T7" fmla="*/ 7 h 211"/>
                <a:gd name="T8" fmla="*/ 7 w 217"/>
                <a:gd name="T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1">
                  <a:moveTo>
                    <a:pt x="7" y="211"/>
                  </a:moveTo>
                  <a:lnTo>
                    <a:pt x="0" y="204"/>
                  </a:lnTo>
                  <a:lnTo>
                    <a:pt x="211" y="0"/>
                  </a:lnTo>
                  <a:lnTo>
                    <a:pt x="217" y="7"/>
                  </a:lnTo>
                  <a:lnTo>
                    <a:pt x="7" y="2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95">
              <a:extLst>
                <a:ext uri="{FF2B5EF4-FFF2-40B4-BE49-F238E27FC236}">
                  <a16:creationId xmlns:a16="http://schemas.microsoft.com/office/drawing/2014/main" id="{B322C583-9964-4201-B365-F6E9EC161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379" y="3943350"/>
              <a:ext cx="279400" cy="273050"/>
            </a:xfrm>
            <a:custGeom>
              <a:avLst/>
              <a:gdLst>
                <a:gd name="T0" fmla="*/ 7 w 176"/>
                <a:gd name="T1" fmla="*/ 172 h 172"/>
                <a:gd name="T2" fmla="*/ 0 w 176"/>
                <a:gd name="T3" fmla="*/ 166 h 172"/>
                <a:gd name="T4" fmla="*/ 169 w 176"/>
                <a:gd name="T5" fmla="*/ 0 h 172"/>
                <a:gd name="T6" fmla="*/ 176 w 176"/>
                <a:gd name="T7" fmla="*/ 7 h 172"/>
                <a:gd name="T8" fmla="*/ 7 w 176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2">
                  <a:moveTo>
                    <a:pt x="7" y="172"/>
                  </a:moveTo>
                  <a:lnTo>
                    <a:pt x="0" y="166"/>
                  </a:lnTo>
                  <a:lnTo>
                    <a:pt x="169" y="0"/>
                  </a:lnTo>
                  <a:lnTo>
                    <a:pt x="176" y="7"/>
                  </a:lnTo>
                  <a:lnTo>
                    <a:pt x="7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8409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AB407C7-853A-4156-B64D-EA997343B943}"/>
              </a:ext>
            </a:extLst>
          </p:cNvPr>
          <p:cNvSpPr/>
          <p:nvPr/>
        </p:nvSpPr>
        <p:spPr>
          <a:xfrm>
            <a:off x="6470226" y="1600201"/>
            <a:ext cx="2388024" cy="1921936"/>
          </a:xfrm>
          <a:prstGeom prst="rect">
            <a:avLst/>
          </a:prstGeom>
          <a:solidFill>
            <a:schemeClr val="bg2">
              <a:alpha val="28000"/>
            </a:schemeClr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9A1045-9B3C-4B88-922B-33FF4CCF7DB2}"/>
              </a:ext>
            </a:extLst>
          </p:cNvPr>
          <p:cNvSpPr/>
          <p:nvPr/>
        </p:nvSpPr>
        <p:spPr>
          <a:xfrm>
            <a:off x="867616" y="1600200"/>
            <a:ext cx="5247433" cy="1026992"/>
          </a:xfrm>
          <a:prstGeom prst="rect">
            <a:avLst/>
          </a:prstGeom>
          <a:solidFill>
            <a:schemeClr val="bg2">
              <a:alpha val="28000"/>
            </a:schemeClr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E4614F-0ED0-4576-8ED0-AFBBF813AAE1}"/>
              </a:ext>
            </a:extLst>
          </p:cNvPr>
          <p:cNvSpPr txBox="1"/>
          <p:nvPr/>
        </p:nvSpPr>
        <p:spPr>
          <a:xfrm>
            <a:off x="6468662" y="1761654"/>
            <a:ext cx="2286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300" normalizeH="0" baseline="50000" noProof="0">
                <a:ln w="19050" cmpd="sng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#</a:t>
            </a:r>
            <a:r>
              <a:rPr kumimoji="0" lang="en-US" sz="7200" b="0" i="0" u="none" strike="noStrike" kern="1200" cap="none" spc="-300" normalizeH="0" baseline="0" noProof="0">
                <a:ln w="19050" cmpd="sng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US" sz="6600" b="0" i="0" u="none" strike="noStrike" kern="1200" cap="none" spc="-300" normalizeH="0" baseline="0" noProof="0">
              <a:ln w="19050" cmpd="sng">
                <a:solidFill>
                  <a:srgbClr val="FFFFFF"/>
                </a:solidFill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90F12-052A-458D-ACBE-F1DC67D07657}"/>
              </a:ext>
            </a:extLst>
          </p:cNvPr>
          <p:cNvSpPr/>
          <p:nvPr/>
        </p:nvSpPr>
        <p:spPr>
          <a:xfrm>
            <a:off x="6242895" y="2767308"/>
            <a:ext cx="301540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Protection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Appliances &amp; Software*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77F11-DECD-49EF-9698-8BFDFE259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202" y="400050"/>
            <a:ext cx="3971632" cy="5133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C2B00F-3C73-4525-8AD0-67C7015C58D3}"/>
              </a:ext>
            </a:extLst>
          </p:cNvPr>
          <p:cNvSpPr txBox="1"/>
          <p:nvPr/>
        </p:nvSpPr>
        <p:spPr>
          <a:xfrm>
            <a:off x="1236542" y="913371"/>
            <a:ext cx="4027292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resilience leadership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FFA429-07C1-4890-A1A2-3E0BE024EBFA}"/>
              </a:ext>
            </a:extLst>
          </p:cNvPr>
          <p:cNvGrpSpPr>
            <a:grpSpLocks noChangeAspect="1"/>
          </p:cNvGrpSpPr>
          <p:nvPr/>
        </p:nvGrpSpPr>
        <p:grpSpPr>
          <a:xfrm>
            <a:off x="391598" y="505575"/>
            <a:ext cx="602314" cy="695336"/>
            <a:chOff x="11146967" y="3792538"/>
            <a:chExt cx="411162" cy="474662"/>
          </a:xfrm>
          <a:solidFill>
            <a:schemeClr val="tx2"/>
          </a:solidFill>
        </p:grpSpPr>
        <p:sp>
          <p:nvSpPr>
            <p:cNvPr id="9" name="Freeform 392">
              <a:extLst>
                <a:ext uri="{FF2B5EF4-FFF2-40B4-BE49-F238E27FC236}">
                  <a16:creationId xmlns:a16="http://schemas.microsoft.com/office/drawing/2014/main" id="{3875C1A9-27DD-4CAC-9CDD-AD94C945E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6967" y="3794125"/>
              <a:ext cx="407988" cy="473075"/>
            </a:xfrm>
            <a:custGeom>
              <a:avLst/>
              <a:gdLst>
                <a:gd name="T0" fmla="*/ 180 w 345"/>
                <a:gd name="T1" fmla="*/ 399 h 399"/>
                <a:gd name="T2" fmla="*/ 178 w 345"/>
                <a:gd name="T3" fmla="*/ 398 h 399"/>
                <a:gd name="T4" fmla="*/ 13 w 345"/>
                <a:gd name="T5" fmla="*/ 164 h 399"/>
                <a:gd name="T6" fmla="*/ 16 w 345"/>
                <a:gd name="T7" fmla="*/ 5 h 399"/>
                <a:gd name="T8" fmla="*/ 17 w 345"/>
                <a:gd name="T9" fmla="*/ 0 h 399"/>
                <a:gd name="T10" fmla="*/ 220 w 345"/>
                <a:gd name="T11" fmla="*/ 0 h 399"/>
                <a:gd name="T12" fmla="*/ 220 w 345"/>
                <a:gd name="T13" fmla="*/ 12 h 399"/>
                <a:gd name="T14" fmla="*/ 26 w 345"/>
                <a:gd name="T15" fmla="*/ 12 h 399"/>
                <a:gd name="T16" fmla="*/ 24 w 345"/>
                <a:gd name="T17" fmla="*/ 162 h 399"/>
                <a:gd name="T18" fmla="*/ 180 w 345"/>
                <a:gd name="T19" fmla="*/ 386 h 399"/>
                <a:gd name="T20" fmla="*/ 333 w 345"/>
                <a:gd name="T21" fmla="*/ 126 h 399"/>
                <a:gd name="T22" fmla="*/ 345 w 345"/>
                <a:gd name="T23" fmla="*/ 126 h 399"/>
                <a:gd name="T24" fmla="*/ 183 w 345"/>
                <a:gd name="T25" fmla="*/ 398 h 399"/>
                <a:gd name="T26" fmla="*/ 180 w 345"/>
                <a:gd name="T27" fmla="*/ 399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5" h="399">
                  <a:moveTo>
                    <a:pt x="180" y="399"/>
                  </a:moveTo>
                  <a:cubicBezTo>
                    <a:pt x="178" y="398"/>
                    <a:pt x="178" y="398"/>
                    <a:pt x="178" y="398"/>
                  </a:cubicBezTo>
                  <a:cubicBezTo>
                    <a:pt x="86" y="357"/>
                    <a:pt x="29" y="276"/>
                    <a:pt x="13" y="164"/>
                  </a:cubicBezTo>
                  <a:cubicBezTo>
                    <a:pt x="0" y="79"/>
                    <a:pt x="15" y="8"/>
                    <a:pt x="16" y="5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3" y="29"/>
                    <a:pt x="14" y="92"/>
                    <a:pt x="24" y="162"/>
                  </a:cubicBezTo>
                  <a:cubicBezTo>
                    <a:pt x="40" y="271"/>
                    <a:pt x="93" y="346"/>
                    <a:pt x="180" y="386"/>
                  </a:cubicBezTo>
                  <a:cubicBezTo>
                    <a:pt x="199" y="376"/>
                    <a:pt x="331" y="305"/>
                    <a:pt x="333" y="126"/>
                  </a:cubicBezTo>
                  <a:cubicBezTo>
                    <a:pt x="345" y="126"/>
                    <a:pt x="345" y="126"/>
                    <a:pt x="345" y="126"/>
                  </a:cubicBezTo>
                  <a:cubicBezTo>
                    <a:pt x="343" y="326"/>
                    <a:pt x="184" y="397"/>
                    <a:pt x="183" y="398"/>
                  </a:cubicBezTo>
                  <a:lnTo>
                    <a:pt x="180" y="3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393">
              <a:extLst>
                <a:ext uri="{FF2B5EF4-FFF2-40B4-BE49-F238E27FC236}">
                  <a16:creationId xmlns:a16="http://schemas.microsoft.com/office/drawing/2014/main" id="{27DEFD17-0BA9-47CB-BC1C-C149D6743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2879" y="3792538"/>
              <a:ext cx="95250" cy="96838"/>
            </a:xfrm>
            <a:custGeom>
              <a:avLst/>
              <a:gdLst>
                <a:gd name="T0" fmla="*/ 60 w 60"/>
                <a:gd name="T1" fmla="*/ 61 h 61"/>
                <a:gd name="T2" fmla="*/ 51 w 60"/>
                <a:gd name="T3" fmla="*/ 61 h 61"/>
                <a:gd name="T4" fmla="*/ 51 w 60"/>
                <a:gd name="T5" fmla="*/ 9 h 61"/>
                <a:gd name="T6" fmla="*/ 0 w 60"/>
                <a:gd name="T7" fmla="*/ 9 h 61"/>
                <a:gd name="T8" fmla="*/ 0 w 60"/>
                <a:gd name="T9" fmla="*/ 0 h 61"/>
                <a:gd name="T10" fmla="*/ 60 w 60"/>
                <a:gd name="T11" fmla="*/ 0 h 61"/>
                <a:gd name="T12" fmla="*/ 60 w 60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61">
                  <a:moveTo>
                    <a:pt x="60" y="61"/>
                  </a:moveTo>
                  <a:lnTo>
                    <a:pt x="51" y="61"/>
                  </a:lnTo>
                  <a:lnTo>
                    <a:pt x="51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60" y="0"/>
                  </a:lnTo>
                  <a:lnTo>
                    <a:pt x="60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394">
              <a:extLst>
                <a:ext uri="{FF2B5EF4-FFF2-40B4-BE49-F238E27FC236}">
                  <a16:creationId xmlns:a16="http://schemas.microsoft.com/office/drawing/2014/main" id="{8795B96D-0A95-4EBA-91D6-3095654F7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0467" y="3795713"/>
              <a:ext cx="344488" cy="334963"/>
            </a:xfrm>
            <a:custGeom>
              <a:avLst/>
              <a:gdLst>
                <a:gd name="T0" fmla="*/ 7 w 217"/>
                <a:gd name="T1" fmla="*/ 211 h 211"/>
                <a:gd name="T2" fmla="*/ 0 w 217"/>
                <a:gd name="T3" fmla="*/ 204 h 211"/>
                <a:gd name="T4" fmla="*/ 211 w 217"/>
                <a:gd name="T5" fmla="*/ 0 h 211"/>
                <a:gd name="T6" fmla="*/ 217 w 217"/>
                <a:gd name="T7" fmla="*/ 7 h 211"/>
                <a:gd name="T8" fmla="*/ 7 w 217"/>
                <a:gd name="T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211">
                  <a:moveTo>
                    <a:pt x="7" y="211"/>
                  </a:moveTo>
                  <a:lnTo>
                    <a:pt x="0" y="204"/>
                  </a:lnTo>
                  <a:lnTo>
                    <a:pt x="211" y="0"/>
                  </a:lnTo>
                  <a:lnTo>
                    <a:pt x="217" y="7"/>
                  </a:lnTo>
                  <a:lnTo>
                    <a:pt x="7" y="2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395">
              <a:extLst>
                <a:ext uri="{FF2B5EF4-FFF2-40B4-BE49-F238E27FC236}">
                  <a16:creationId xmlns:a16="http://schemas.microsoft.com/office/drawing/2014/main" id="{88120D1C-98C8-414C-9FCB-7A00F0345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379" y="3943350"/>
              <a:ext cx="279400" cy="273050"/>
            </a:xfrm>
            <a:custGeom>
              <a:avLst/>
              <a:gdLst>
                <a:gd name="T0" fmla="*/ 7 w 176"/>
                <a:gd name="T1" fmla="*/ 172 h 172"/>
                <a:gd name="T2" fmla="*/ 0 w 176"/>
                <a:gd name="T3" fmla="*/ 166 h 172"/>
                <a:gd name="T4" fmla="*/ 169 w 176"/>
                <a:gd name="T5" fmla="*/ 0 h 172"/>
                <a:gd name="T6" fmla="*/ 176 w 176"/>
                <a:gd name="T7" fmla="*/ 7 h 172"/>
                <a:gd name="T8" fmla="*/ 7 w 176"/>
                <a:gd name="T9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172">
                  <a:moveTo>
                    <a:pt x="7" y="172"/>
                  </a:moveTo>
                  <a:lnTo>
                    <a:pt x="0" y="166"/>
                  </a:lnTo>
                  <a:lnTo>
                    <a:pt x="169" y="0"/>
                  </a:lnTo>
                  <a:lnTo>
                    <a:pt x="176" y="7"/>
                  </a:lnTo>
                  <a:lnTo>
                    <a:pt x="7" y="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ED77E-7B1F-4147-8E0F-1FED3D1E8A61}"/>
              </a:ext>
            </a:extLst>
          </p:cNvPr>
          <p:cNvSpPr/>
          <p:nvPr/>
        </p:nvSpPr>
        <p:spPr>
          <a:xfrm>
            <a:off x="484620" y="1628341"/>
            <a:ext cx="587601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2015 – First “Isolated” recovery solution with custom deployment</a:t>
            </a:r>
          </a:p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2018 – Introduced PowerProtect Cyber Recovery solution</a:t>
            </a:r>
          </a:p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2019 – First technology vendor in Sheltered Harbor Alliance Partner Program</a:t>
            </a:r>
          </a:p>
          <a:p>
            <a:pPr marL="457200" marR="0" lvl="2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2020 – First Endorsed Sheltered Harbor Solution – PowerProtect Cyber Recovery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BE63C8-E0D3-47FD-9ED4-E140B1E0B909}"/>
              </a:ext>
            </a:extLst>
          </p:cNvPr>
          <p:cNvSpPr/>
          <p:nvPr/>
        </p:nvSpPr>
        <p:spPr>
          <a:xfrm>
            <a:off x="867616" y="2805918"/>
            <a:ext cx="5247433" cy="716218"/>
          </a:xfrm>
          <a:prstGeom prst="rect">
            <a:avLst/>
          </a:prstGeom>
          <a:solidFill>
            <a:schemeClr val="bg2">
              <a:alpha val="28000"/>
            </a:schemeClr>
          </a:solidFill>
          <a:ln w="12700"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C59277-632A-435D-B8B8-7D2F36CA843A}"/>
              </a:ext>
            </a:extLst>
          </p:cNvPr>
          <p:cNvSpPr/>
          <p:nvPr/>
        </p:nvSpPr>
        <p:spPr>
          <a:xfrm>
            <a:off x="900785" y="2874070"/>
            <a:ext cx="1363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300" normalizeH="0" baseline="0" noProof="0">
                <a:ln w="12700" cmpd="sng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350</a:t>
            </a:r>
            <a:r>
              <a:rPr kumimoji="0" lang="en-US" sz="4000" b="0" i="0" u="none" strike="noStrike" kern="1200" cap="none" spc="-300" normalizeH="0" baseline="30000" noProof="0">
                <a:ln w="12700" cmpd="sng">
                  <a:solidFill>
                    <a:srgbClr val="FFFFFF"/>
                  </a:solidFill>
                </a:ln>
                <a:noFill/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D19ED3-A86F-452E-A0EB-2CA5B2117B00}"/>
              </a:ext>
            </a:extLst>
          </p:cNvPr>
          <p:cNvSpPr txBox="1"/>
          <p:nvPr/>
        </p:nvSpPr>
        <p:spPr>
          <a:xfrm>
            <a:off x="2084498" y="3008879"/>
            <a:ext cx="32893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Cyber Recovery Customers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D8ED1-DD9F-48A0-AB95-74B3D8DCACB5}"/>
              </a:ext>
            </a:extLst>
          </p:cNvPr>
          <p:cNvSpPr txBox="1"/>
          <p:nvPr/>
        </p:nvSpPr>
        <p:spPr>
          <a:xfrm>
            <a:off x="148863" y="4928951"/>
            <a:ext cx="6394700" cy="615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srgbClr val="D8D8D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*Based on combined revenue from the IDC 3Q19 Purpose-Built Backup Appliance (PBBA) Tracker, with select Storage Software segments from the 3Q19 Storage Software and Cloud Services </a:t>
            </a:r>
            <a:r>
              <a:rPr lang="en-US" sz="400">
                <a:solidFill>
                  <a:srgbClr val="D8D8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kumimoji="0" lang="en-US" sz="4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54ACBE-ED2C-4E16-AAEC-BB6B86682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0" y="3861894"/>
            <a:ext cx="2451573" cy="758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6AD602-80A2-4536-8773-564C5AA64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652" y="3733511"/>
            <a:ext cx="1013890" cy="10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3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3F49193D-C0B1-0843-BDAF-CB31D32A9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62564" y="2819415"/>
            <a:ext cx="2032379" cy="1708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527" marR="610433" lvl="0" indent="0" algn="l" defTabSz="514350" rtl="0" eaLnBrk="1" fontAlgn="auto" latinLnBrk="0" hangingPunct="1"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1406" b="0" i="0" u="none" strike="noStrike" kern="1200" cap="none" spc="-28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ermine </a:t>
            </a:r>
            <a:r>
              <a:rPr kumimoji="0" sz="1406" b="0" i="0" u="none" strike="noStrike" kern="1200" cap="none" spc="-17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our critical d</a:t>
            </a:r>
            <a:r>
              <a:rPr kumimoji="0" sz="1406" b="0" i="0" u="none" strike="noStrike" kern="1200" cap="none" spc="-17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</a:p>
          <a:p>
            <a:pPr marL="163145" marR="205204" lvl="0" indent="0" algn="l" defTabSz="514350" rtl="0" eaLnBrk="1" fontAlgn="auto" latinLnBrk="0" hangingPunct="1">
              <a:lnSpc>
                <a:spcPct val="100000"/>
              </a:lnSpc>
              <a:spcBef>
                <a:spcPts val="3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+mn-cs"/>
              </a:rPr>
              <a:t>Businesses need to evaluate what data would be critical to resume business as usual following a catastrophic cyber attack. </a:t>
            </a:r>
          </a:p>
          <a:p>
            <a:pPr marL="163145" marR="205204" lvl="0" indent="0" algn="l" defTabSz="514350" rtl="0" eaLnBrk="1" fontAlgn="auto" latinLnBrk="0" hangingPunct="1">
              <a:lnSpc>
                <a:spcPct val="100000"/>
              </a:lnSpc>
              <a:spcBef>
                <a:spcPts val="3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+mn-cs"/>
              </a:rPr>
              <a:t>Critical data is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between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10</a:t>
            </a:r>
            <a:b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</a:br>
            <a:r>
              <a:rPr kumimoji="0" lang="en-US" sz="1013" b="0" i="0" u="none" strike="noStrike" kern="1200" cap="none" spc="-1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15% 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 a client’s </a:t>
            </a:r>
            <a:r>
              <a:rPr kumimoji="0" lang="en-US" sz="1013" b="0" i="0" u="none" strike="noStrike" kern="1200" cap="none" spc="-1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al</a:t>
            </a:r>
            <a:b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</a:b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ata volume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2546" y="1961718"/>
            <a:ext cx="2032397" cy="2624570"/>
          </a:xfrm>
          <a:custGeom>
            <a:avLst/>
            <a:gdLst/>
            <a:ahLst/>
            <a:cxnLst/>
            <a:rect l="l" t="t" r="r" b="b"/>
            <a:pathLst>
              <a:path w="3613150" h="4034790">
                <a:moveTo>
                  <a:pt x="88900" y="0"/>
                </a:moveTo>
                <a:lnTo>
                  <a:pt x="45171" y="733"/>
                </a:lnTo>
                <a:lnTo>
                  <a:pt x="5433" y="19793"/>
                </a:lnTo>
                <a:lnTo>
                  <a:pt x="66" y="66802"/>
                </a:lnTo>
                <a:lnTo>
                  <a:pt x="0" y="3945890"/>
                </a:lnTo>
                <a:lnTo>
                  <a:pt x="91" y="3970200"/>
                </a:lnTo>
                <a:lnTo>
                  <a:pt x="5864" y="4015974"/>
                </a:lnTo>
                <a:lnTo>
                  <a:pt x="46917" y="4034161"/>
                </a:lnTo>
                <a:lnTo>
                  <a:pt x="3524250" y="4034790"/>
                </a:lnTo>
                <a:lnTo>
                  <a:pt x="3548560" y="4034698"/>
                </a:lnTo>
                <a:lnTo>
                  <a:pt x="3594334" y="4028925"/>
                </a:lnTo>
                <a:lnTo>
                  <a:pt x="3612521" y="3987872"/>
                </a:lnTo>
                <a:lnTo>
                  <a:pt x="3613150" y="88900"/>
                </a:lnTo>
                <a:lnTo>
                  <a:pt x="3613058" y="64589"/>
                </a:lnTo>
                <a:lnTo>
                  <a:pt x="3607285" y="18815"/>
                </a:lnTo>
                <a:lnTo>
                  <a:pt x="3566232" y="628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3910" y="2819760"/>
            <a:ext cx="1595914" cy="12025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270391" lvl="0" indent="0" algn="l" defTabSz="514350" rtl="0" eaLnBrk="1" fontAlgn="auto" latinLnBrk="0" hangingPunct="1"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Assess </a:t>
            </a:r>
            <a:r>
              <a:rPr kumimoji="0" sz="1406" b="0" i="0" u="none" strike="noStrike" kern="1200" cap="none" spc="-17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our d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 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v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olumes</a:t>
            </a:r>
          </a:p>
          <a:p>
            <a:pPr marL="5358" marR="2144" lvl="0" indent="0" algn="l" defTabSz="514350" rtl="0" eaLnBrk="1" fontAlgn="auto" latinLnBrk="0" hangingPunct="1">
              <a:lnSpc>
                <a:spcPct val="100000"/>
              </a:lnSpc>
              <a:spcBef>
                <a:spcPts val="3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In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+mn-cs"/>
              </a:rPr>
              <a:t>the event of a catastrophic attack, the vault will be able to recover the businesses most critical data back into production</a:t>
            </a:r>
          </a:p>
        </p:txBody>
      </p:sp>
      <p:sp>
        <p:nvSpPr>
          <p:cNvPr id="5" name="object 5"/>
          <p:cNvSpPr/>
          <p:nvPr/>
        </p:nvSpPr>
        <p:spPr>
          <a:xfrm>
            <a:off x="2493169" y="1961718"/>
            <a:ext cx="2032397" cy="2624570"/>
          </a:xfrm>
          <a:custGeom>
            <a:avLst/>
            <a:gdLst/>
            <a:ahLst/>
            <a:cxnLst/>
            <a:rect l="l" t="t" r="r" b="b"/>
            <a:pathLst>
              <a:path w="3613150" h="4034790">
                <a:moveTo>
                  <a:pt x="88900" y="0"/>
                </a:moveTo>
                <a:lnTo>
                  <a:pt x="45171" y="733"/>
                </a:lnTo>
                <a:lnTo>
                  <a:pt x="5433" y="19793"/>
                </a:lnTo>
                <a:lnTo>
                  <a:pt x="66" y="66802"/>
                </a:lnTo>
                <a:lnTo>
                  <a:pt x="0" y="3945890"/>
                </a:lnTo>
                <a:lnTo>
                  <a:pt x="91" y="3970200"/>
                </a:lnTo>
                <a:lnTo>
                  <a:pt x="5864" y="4015974"/>
                </a:lnTo>
                <a:lnTo>
                  <a:pt x="46917" y="4034161"/>
                </a:lnTo>
                <a:lnTo>
                  <a:pt x="3524250" y="4034790"/>
                </a:lnTo>
                <a:lnTo>
                  <a:pt x="3548560" y="4034698"/>
                </a:lnTo>
                <a:lnTo>
                  <a:pt x="3594334" y="4028925"/>
                </a:lnTo>
                <a:lnTo>
                  <a:pt x="3612521" y="3987872"/>
                </a:lnTo>
                <a:lnTo>
                  <a:pt x="3613150" y="88900"/>
                </a:lnTo>
                <a:lnTo>
                  <a:pt x="3613058" y="64589"/>
                </a:lnTo>
                <a:lnTo>
                  <a:pt x="3607285" y="18815"/>
                </a:lnTo>
                <a:lnTo>
                  <a:pt x="3566232" y="628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622026" y="2819415"/>
            <a:ext cx="2032397" cy="1046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527" marR="470416" lvl="0" indent="0" algn="l" defTabSz="514350" rtl="0" eaLnBrk="1" fontAlgn="auto" latinLnBrk="0" hangingPunct="1"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fine 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our </a:t>
            </a:r>
            <a:r>
              <a:rPr kumimoji="0" sz="1406" b="0" i="0" u="none" strike="noStrike" kern="1200" cap="none" spc="-42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ec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ery timeline</a:t>
            </a:r>
            <a:endParaRPr kumimoji="0" lang="en-US" sz="1406" b="0" i="0" u="none" strike="noStrike" kern="1200" cap="none" spc="0" normalizeH="0" baseline="0" noProof="0" dirty="0">
              <a:ln>
                <a:noFill/>
              </a:ln>
              <a:solidFill>
                <a:srgbClr val="259DD6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3145" marR="178683" lvl="0" indent="0" algn="l" defTabSz="514350" rtl="0" eaLnBrk="1" fontAlgn="auto" latinLnBrk="0" hangingPunct="1">
              <a:lnSpc>
                <a:spcPct val="100000"/>
              </a:lnSpc>
              <a:spcBef>
                <a:spcPts val="32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The business needs to outline and define what the end to end recovery timeline for recovery following a catastrophic attack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22008" y="1961718"/>
            <a:ext cx="2032397" cy="2624570"/>
          </a:xfrm>
          <a:custGeom>
            <a:avLst/>
            <a:gdLst/>
            <a:ahLst/>
            <a:cxnLst/>
            <a:rect l="l" t="t" r="r" b="b"/>
            <a:pathLst>
              <a:path w="3613150" h="4034790">
                <a:moveTo>
                  <a:pt x="88900" y="0"/>
                </a:moveTo>
                <a:lnTo>
                  <a:pt x="45171" y="733"/>
                </a:lnTo>
                <a:lnTo>
                  <a:pt x="5433" y="19793"/>
                </a:lnTo>
                <a:lnTo>
                  <a:pt x="66" y="66802"/>
                </a:lnTo>
                <a:lnTo>
                  <a:pt x="0" y="3945890"/>
                </a:lnTo>
                <a:lnTo>
                  <a:pt x="91" y="3970200"/>
                </a:lnTo>
                <a:lnTo>
                  <a:pt x="5864" y="4015974"/>
                </a:lnTo>
                <a:lnTo>
                  <a:pt x="46917" y="4034161"/>
                </a:lnTo>
                <a:lnTo>
                  <a:pt x="3524250" y="4034790"/>
                </a:lnTo>
                <a:lnTo>
                  <a:pt x="3548560" y="4034698"/>
                </a:lnTo>
                <a:lnTo>
                  <a:pt x="3594334" y="4028925"/>
                </a:lnTo>
                <a:lnTo>
                  <a:pt x="3612521" y="3987872"/>
                </a:lnTo>
                <a:lnTo>
                  <a:pt x="3613150" y="88900"/>
                </a:lnTo>
                <a:lnTo>
                  <a:pt x="3613058" y="64589"/>
                </a:lnTo>
                <a:lnTo>
                  <a:pt x="3607285" y="18815"/>
                </a:lnTo>
                <a:lnTo>
                  <a:pt x="3566232" y="628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49077" y="2819415"/>
            <a:ext cx="2032397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7527" marR="328256" lvl="0" indent="0" algn="l" defTabSz="514350" rtl="0" eaLnBrk="1" fontAlgn="auto" latinLnBrk="0" hangingPunct="1">
              <a:lnSpc>
                <a:spcPts val="15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Align </a:t>
            </a:r>
            <a:r>
              <a:rPr kumimoji="0" sz="1406" b="0" i="0" u="none" strike="noStrike" kern="1200" cap="none" spc="-31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our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Cloud st</a:t>
            </a:r>
            <a:r>
              <a:rPr kumimoji="0" sz="1406" b="0" i="0" u="none" strike="noStrike" kern="1200" cap="none" spc="-28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0" i="0" u="none" strike="noStrike" kern="1200" cap="none" spc="-14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1406" b="0" i="0" u="none" strike="noStrike" kern="1200" cap="none" spc="-28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259DD6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egy</a:t>
            </a:r>
          </a:p>
          <a:p>
            <a:pPr marL="163145" marR="246192" lvl="0" indent="0" algn="l" defTabSz="514350" rtl="0" eaLnBrk="1" fontAlgn="auto" latinLnBrk="0" hangingPunct="1">
              <a:lnSpc>
                <a:spcPts val="11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The resilience team need to understand wh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 d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 a</a:t>
            </a:r>
            <a:r>
              <a:rPr kumimoji="0" lang="en-US" sz="1013" b="0" i="0" u="none" strike="noStrike" kern="1200" cap="none" spc="-2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in the cloud,</a:t>
            </a:r>
            <a:r>
              <a:rPr kumimoji="0" lang="en-US" sz="1013" b="0" i="0" u="none" strike="noStrike" kern="1200" cap="none" spc="-15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h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w th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 a</a:t>
            </a:r>
            <a:r>
              <a:rPr kumimoji="0" lang="en-US" sz="1013" b="0" i="0" u="none" strike="noStrike" kern="1200" cap="none" spc="-2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p</a:t>
            </a:r>
            <a:r>
              <a:rPr kumimoji="0" lang="en-US" sz="1013" b="0" i="0" u="none" strike="noStrike" kern="1200" cap="none" spc="-2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0" i="0" u="none" strike="noStrike" kern="1200" cap="none" spc="-1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lang="en-US" sz="1013" b="0" i="0" u="none" strike="noStrike" kern="1200" cap="none" spc="-1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ed and if the d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 or service in the cloud is </a:t>
            </a:r>
            <a:r>
              <a:rPr kumimoji="0" lang="en-US" sz="1013" b="0" i="0" u="none" strike="noStrike" kern="1200" cap="none" spc="-2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equi</a:t>
            </a:r>
            <a:r>
              <a:rPr kumimoji="0" lang="en-US" sz="1013" b="0" i="0" u="none" strike="noStrike" kern="1200" cap="none" spc="-2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ed in the 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v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 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 a 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yber </a:t>
            </a:r>
            <a:r>
              <a:rPr kumimoji="0" lang="en-US" sz="1013" b="0" i="0" u="none" strike="noStrike" kern="1200" cap="none" spc="-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lang="en-US" sz="1013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ack.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49059" y="1961718"/>
            <a:ext cx="2032397" cy="2624570"/>
          </a:xfrm>
          <a:custGeom>
            <a:avLst/>
            <a:gdLst/>
            <a:ahLst/>
            <a:cxnLst/>
            <a:rect l="l" t="t" r="r" b="b"/>
            <a:pathLst>
              <a:path w="3613150" h="4034790">
                <a:moveTo>
                  <a:pt x="88900" y="0"/>
                </a:moveTo>
                <a:lnTo>
                  <a:pt x="45171" y="733"/>
                </a:lnTo>
                <a:lnTo>
                  <a:pt x="5433" y="19793"/>
                </a:lnTo>
                <a:lnTo>
                  <a:pt x="66" y="66802"/>
                </a:lnTo>
                <a:lnTo>
                  <a:pt x="0" y="3945890"/>
                </a:lnTo>
                <a:lnTo>
                  <a:pt x="91" y="3970200"/>
                </a:lnTo>
                <a:lnTo>
                  <a:pt x="5864" y="4015974"/>
                </a:lnTo>
                <a:lnTo>
                  <a:pt x="46917" y="4034161"/>
                </a:lnTo>
                <a:lnTo>
                  <a:pt x="3524250" y="4034790"/>
                </a:lnTo>
                <a:lnTo>
                  <a:pt x="3548560" y="4034698"/>
                </a:lnTo>
                <a:lnTo>
                  <a:pt x="3594334" y="4028925"/>
                </a:lnTo>
                <a:lnTo>
                  <a:pt x="3612521" y="3987872"/>
                </a:lnTo>
                <a:lnTo>
                  <a:pt x="3613150" y="88900"/>
                </a:lnTo>
                <a:lnTo>
                  <a:pt x="3613058" y="64589"/>
                </a:lnTo>
                <a:lnTo>
                  <a:pt x="3607285" y="18815"/>
                </a:lnTo>
                <a:lnTo>
                  <a:pt x="3566232" y="628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0044" y="1706241"/>
            <a:ext cx="3949780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6" b="0" i="0" u="none" strike="noStrike" kern="1200" cap="none" spc="-17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Strategic considerations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5104" y="931953"/>
            <a:ext cx="604283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>
              <a:lnSpc>
                <a:spcPts val="2692"/>
              </a:lnSpc>
              <a:tabLst>
                <a:tab pos="1123712" algn="l"/>
                <a:tab pos="1520905" algn="l"/>
                <a:tab pos="2662476" algn="l"/>
                <a:tab pos="3316486" algn="l"/>
                <a:tab pos="4281607" algn="l"/>
              </a:tabLst>
            </a:pPr>
            <a:r>
              <a:rPr sz="2531" spc="-37" dirty="0">
                <a:solidFill>
                  <a:srgbClr val="259DD6"/>
                </a:solidFill>
              </a:rPr>
              <a:t>Starting</a:t>
            </a:r>
            <a:r>
              <a:rPr lang="en-US" sz="2531" spc="-37" dirty="0">
                <a:solidFill>
                  <a:srgbClr val="259DD6"/>
                </a:solidFill>
              </a:rPr>
              <a:t> the C</a:t>
            </a:r>
            <a:r>
              <a:rPr sz="2531" spc="-37" dirty="0">
                <a:solidFill>
                  <a:srgbClr val="259DD6"/>
                </a:solidFill>
              </a:rPr>
              <a:t>yber</a:t>
            </a:r>
            <a:r>
              <a:rPr lang="en-US" sz="2531" spc="-37" dirty="0">
                <a:solidFill>
                  <a:srgbClr val="259DD6"/>
                </a:solidFill>
              </a:rPr>
              <a:t> R</a:t>
            </a:r>
            <a:r>
              <a:rPr sz="2531" spc="-37" dirty="0">
                <a:solidFill>
                  <a:srgbClr val="259DD6"/>
                </a:solidFill>
              </a:rPr>
              <a:t>ecovery journey</a:t>
            </a:r>
          </a:p>
        </p:txBody>
      </p:sp>
      <p:sp>
        <p:nvSpPr>
          <p:cNvPr id="20" name="object 20"/>
          <p:cNvSpPr/>
          <p:nvPr/>
        </p:nvSpPr>
        <p:spPr>
          <a:xfrm>
            <a:off x="4974241" y="2285560"/>
            <a:ext cx="278606" cy="290036"/>
          </a:xfrm>
          <a:custGeom>
            <a:avLst/>
            <a:gdLst/>
            <a:ahLst/>
            <a:cxnLst/>
            <a:rect l="l" t="t" r="r" b="b"/>
            <a:pathLst>
              <a:path w="495300" h="515620">
                <a:moveTo>
                  <a:pt x="495084" y="257581"/>
                </a:moveTo>
                <a:lnTo>
                  <a:pt x="491844" y="299361"/>
                </a:lnTo>
                <a:lnTo>
                  <a:pt x="482463" y="338994"/>
                </a:lnTo>
                <a:lnTo>
                  <a:pt x="467453" y="375952"/>
                </a:lnTo>
                <a:lnTo>
                  <a:pt x="447321" y="409703"/>
                </a:lnTo>
                <a:lnTo>
                  <a:pt x="422579" y="439716"/>
                </a:lnTo>
                <a:lnTo>
                  <a:pt x="393736" y="465462"/>
                </a:lnTo>
                <a:lnTo>
                  <a:pt x="361302" y="486410"/>
                </a:lnTo>
                <a:lnTo>
                  <a:pt x="325785" y="502030"/>
                </a:lnTo>
                <a:lnTo>
                  <a:pt x="287698" y="511791"/>
                </a:lnTo>
                <a:lnTo>
                  <a:pt x="247548" y="515162"/>
                </a:lnTo>
                <a:lnTo>
                  <a:pt x="227245" y="514308"/>
                </a:lnTo>
                <a:lnTo>
                  <a:pt x="188060" y="507676"/>
                </a:lnTo>
                <a:lnTo>
                  <a:pt x="151192" y="494919"/>
                </a:lnTo>
                <a:lnTo>
                  <a:pt x="117151" y="476569"/>
                </a:lnTo>
                <a:lnTo>
                  <a:pt x="86447" y="453156"/>
                </a:lnTo>
                <a:lnTo>
                  <a:pt x="59589" y="425210"/>
                </a:lnTo>
                <a:lnTo>
                  <a:pt x="37088" y="393261"/>
                </a:lnTo>
                <a:lnTo>
                  <a:pt x="19453" y="357841"/>
                </a:lnTo>
                <a:lnTo>
                  <a:pt x="7194" y="319479"/>
                </a:lnTo>
                <a:lnTo>
                  <a:pt x="820" y="278706"/>
                </a:lnTo>
                <a:lnTo>
                  <a:pt x="0" y="257581"/>
                </a:lnTo>
                <a:lnTo>
                  <a:pt x="820" y="236456"/>
                </a:lnTo>
                <a:lnTo>
                  <a:pt x="7194" y="195683"/>
                </a:lnTo>
                <a:lnTo>
                  <a:pt x="19453" y="157321"/>
                </a:lnTo>
                <a:lnTo>
                  <a:pt x="37088" y="121900"/>
                </a:lnTo>
                <a:lnTo>
                  <a:pt x="59589" y="89952"/>
                </a:lnTo>
                <a:lnTo>
                  <a:pt x="86447" y="62006"/>
                </a:lnTo>
                <a:lnTo>
                  <a:pt x="117151" y="38592"/>
                </a:lnTo>
                <a:lnTo>
                  <a:pt x="151192" y="20242"/>
                </a:lnTo>
                <a:lnTo>
                  <a:pt x="188060" y="7486"/>
                </a:lnTo>
                <a:lnTo>
                  <a:pt x="227245" y="853"/>
                </a:lnTo>
                <a:lnTo>
                  <a:pt x="247548" y="0"/>
                </a:lnTo>
                <a:lnTo>
                  <a:pt x="267849" y="853"/>
                </a:lnTo>
                <a:lnTo>
                  <a:pt x="307031" y="7486"/>
                </a:lnTo>
                <a:lnTo>
                  <a:pt x="343897" y="20242"/>
                </a:lnTo>
                <a:lnTo>
                  <a:pt x="377936" y="38592"/>
                </a:lnTo>
                <a:lnTo>
                  <a:pt x="408638" y="62006"/>
                </a:lnTo>
                <a:lnTo>
                  <a:pt x="435495" y="89952"/>
                </a:lnTo>
                <a:lnTo>
                  <a:pt x="457995" y="121900"/>
                </a:lnTo>
                <a:lnTo>
                  <a:pt x="475630" y="157321"/>
                </a:lnTo>
                <a:lnTo>
                  <a:pt x="487889" y="195683"/>
                </a:lnTo>
                <a:lnTo>
                  <a:pt x="494263" y="236456"/>
                </a:lnTo>
                <a:lnTo>
                  <a:pt x="495084" y="257581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25942" y="2236197"/>
            <a:ext cx="375404" cy="390406"/>
          </a:xfrm>
          <a:custGeom>
            <a:avLst/>
            <a:gdLst/>
            <a:ahLst/>
            <a:cxnLst/>
            <a:rect l="l" t="t" r="r" b="b"/>
            <a:pathLst>
              <a:path w="667384" h="694054">
                <a:moveTo>
                  <a:pt x="666813" y="346925"/>
                </a:moveTo>
                <a:lnTo>
                  <a:pt x="662449" y="403199"/>
                </a:lnTo>
                <a:lnTo>
                  <a:pt x="649815" y="456582"/>
                </a:lnTo>
                <a:lnTo>
                  <a:pt x="629598" y="506359"/>
                </a:lnTo>
                <a:lnTo>
                  <a:pt x="602484" y="551817"/>
                </a:lnTo>
                <a:lnTo>
                  <a:pt x="569160" y="592240"/>
                </a:lnTo>
                <a:lnTo>
                  <a:pt x="530311" y="626916"/>
                </a:lnTo>
                <a:lnTo>
                  <a:pt x="486626" y="655129"/>
                </a:lnTo>
                <a:lnTo>
                  <a:pt x="438790" y="676165"/>
                </a:lnTo>
                <a:lnTo>
                  <a:pt x="387490" y="689311"/>
                </a:lnTo>
                <a:lnTo>
                  <a:pt x="333413" y="693851"/>
                </a:lnTo>
                <a:lnTo>
                  <a:pt x="306068" y="692701"/>
                </a:lnTo>
                <a:lnTo>
                  <a:pt x="253290" y="683769"/>
                </a:lnTo>
                <a:lnTo>
                  <a:pt x="203634" y="666589"/>
                </a:lnTo>
                <a:lnTo>
                  <a:pt x="157786" y="641875"/>
                </a:lnTo>
                <a:lnTo>
                  <a:pt x="116432" y="610341"/>
                </a:lnTo>
                <a:lnTo>
                  <a:pt x="80259" y="572702"/>
                </a:lnTo>
                <a:lnTo>
                  <a:pt x="49953" y="529672"/>
                </a:lnTo>
                <a:lnTo>
                  <a:pt x="26201" y="481966"/>
                </a:lnTo>
                <a:lnTo>
                  <a:pt x="9689" y="430297"/>
                </a:lnTo>
                <a:lnTo>
                  <a:pt x="1105" y="375379"/>
                </a:lnTo>
                <a:lnTo>
                  <a:pt x="0" y="346925"/>
                </a:lnTo>
                <a:lnTo>
                  <a:pt x="1105" y="318473"/>
                </a:lnTo>
                <a:lnTo>
                  <a:pt x="9689" y="263558"/>
                </a:lnTo>
                <a:lnTo>
                  <a:pt x="26201" y="211890"/>
                </a:lnTo>
                <a:lnTo>
                  <a:pt x="49953" y="164184"/>
                </a:lnTo>
                <a:lnTo>
                  <a:pt x="80259" y="121154"/>
                </a:lnTo>
                <a:lnTo>
                  <a:pt x="116432" y="83514"/>
                </a:lnTo>
                <a:lnTo>
                  <a:pt x="157786" y="51979"/>
                </a:lnTo>
                <a:lnTo>
                  <a:pt x="203634" y="27264"/>
                </a:lnTo>
                <a:lnTo>
                  <a:pt x="253290" y="10083"/>
                </a:lnTo>
                <a:lnTo>
                  <a:pt x="306068" y="1150"/>
                </a:lnTo>
                <a:lnTo>
                  <a:pt x="333413" y="0"/>
                </a:lnTo>
                <a:lnTo>
                  <a:pt x="360756" y="1150"/>
                </a:lnTo>
                <a:lnTo>
                  <a:pt x="413530" y="10083"/>
                </a:lnTo>
                <a:lnTo>
                  <a:pt x="463184" y="27264"/>
                </a:lnTo>
                <a:lnTo>
                  <a:pt x="509030" y="51979"/>
                </a:lnTo>
                <a:lnTo>
                  <a:pt x="550383" y="83514"/>
                </a:lnTo>
                <a:lnTo>
                  <a:pt x="586555" y="121154"/>
                </a:lnTo>
                <a:lnTo>
                  <a:pt x="616860" y="164184"/>
                </a:lnTo>
                <a:lnTo>
                  <a:pt x="640612" y="211890"/>
                </a:lnTo>
                <a:lnTo>
                  <a:pt x="657123" y="263558"/>
                </a:lnTo>
                <a:lnTo>
                  <a:pt x="665708" y="318473"/>
                </a:lnTo>
                <a:lnTo>
                  <a:pt x="666813" y="346925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845389" y="2149279"/>
            <a:ext cx="536495" cy="558284"/>
          </a:xfrm>
          <a:custGeom>
            <a:avLst/>
            <a:gdLst/>
            <a:ahLst/>
            <a:cxnLst/>
            <a:rect l="l" t="t" r="r" b="b"/>
            <a:pathLst>
              <a:path w="953770" h="992504">
                <a:moveTo>
                  <a:pt x="476618" y="0"/>
                </a:moveTo>
                <a:lnTo>
                  <a:pt x="515707" y="1644"/>
                </a:lnTo>
                <a:lnTo>
                  <a:pt x="553925" y="6491"/>
                </a:lnTo>
                <a:lnTo>
                  <a:pt x="627261" y="25284"/>
                </a:lnTo>
                <a:lnTo>
                  <a:pt x="695645" y="55357"/>
                </a:lnTo>
                <a:lnTo>
                  <a:pt x="758094" y="95690"/>
                </a:lnTo>
                <a:lnTo>
                  <a:pt x="813628" y="145261"/>
                </a:lnTo>
                <a:lnTo>
                  <a:pt x="861266" y="203048"/>
                </a:lnTo>
                <a:lnTo>
                  <a:pt x="900025" y="268032"/>
                </a:lnTo>
                <a:lnTo>
                  <a:pt x="915769" y="302903"/>
                </a:lnTo>
                <a:lnTo>
                  <a:pt x="928926" y="339191"/>
                </a:lnTo>
                <a:lnTo>
                  <a:pt x="939372" y="376766"/>
                </a:lnTo>
                <a:lnTo>
                  <a:pt x="946985" y="415503"/>
                </a:lnTo>
                <a:lnTo>
                  <a:pt x="951643" y="455272"/>
                </a:lnTo>
                <a:lnTo>
                  <a:pt x="953223" y="495947"/>
                </a:lnTo>
                <a:lnTo>
                  <a:pt x="951643" y="536622"/>
                </a:lnTo>
                <a:lnTo>
                  <a:pt x="946985" y="576392"/>
                </a:lnTo>
                <a:lnTo>
                  <a:pt x="939372" y="615128"/>
                </a:lnTo>
                <a:lnTo>
                  <a:pt x="928926" y="652704"/>
                </a:lnTo>
                <a:lnTo>
                  <a:pt x="915769" y="688991"/>
                </a:lnTo>
                <a:lnTo>
                  <a:pt x="900025" y="723862"/>
                </a:lnTo>
                <a:lnTo>
                  <a:pt x="861266" y="788846"/>
                </a:lnTo>
                <a:lnTo>
                  <a:pt x="813628" y="846634"/>
                </a:lnTo>
                <a:lnTo>
                  <a:pt x="758094" y="896205"/>
                </a:lnTo>
                <a:lnTo>
                  <a:pt x="695645" y="936537"/>
                </a:lnTo>
                <a:lnTo>
                  <a:pt x="627261" y="966611"/>
                </a:lnTo>
                <a:lnTo>
                  <a:pt x="553925" y="985404"/>
                </a:lnTo>
                <a:lnTo>
                  <a:pt x="515707" y="990251"/>
                </a:lnTo>
                <a:lnTo>
                  <a:pt x="476618" y="991895"/>
                </a:lnTo>
                <a:lnTo>
                  <a:pt x="437527" y="990251"/>
                </a:lnTo>
                <a:lnTo>
                  <a:pt x="399307" y="985404"/>
                </a:lnTo>
                <a:lnTo>
                  <a:pt x="325968" y="966611"/>
                </a:lnTo>
                <a:lnTo>
                  <a:pt x="257583" y="936537"/>
                </a:lnTo>
                <a:lnTo>
                  <a:pt x="195132" y="896205"/>
                </a:lnTo>
                <a:lnTo>
                  <a:pt x="139596" y="846634"/>
                </a:lnTo>
                <a:lnTo>
                  <a:pt x="91958" y="788846"/>
                </a:lnTo>
                <a:lnTo>
                  <a:pt x="53198" y="723862"/>
                </a:lnTo>
                <a:lnTo>
                  <a:pt x="37454" y="688991"/>
                </a:lnTo>
                <a:lnTo>
                  <a:pt x="24297" y="652704"/>
                </a:lnTo>
                <a:lnTo>
                  <a:pt x="13851" y="615128"/>
                </a:lnTo>
                <a:lnTo>
                  <a:pt x="6238" y="576392"/>
                </a:lnTo>
                <a:lnTo>
                  <a:pt x="1579" y="536622"/>
                </a:lnTo>
                <a:lnTo>
                  <a:pt x="0" y="495947"/>
                </a:lnTo>
                <a:lnTo>
                  <a:pt x="641" y="469987"/>
                </a:lnTo>
                <a:lnTo>
                  <a:pt x="5681" y="419140"/>
                </a:lnTo>
                <a:lnTo>
                  <a:pt x="15519" y="369944"/>
                </a:lnTo>
                <a:lnTo>
                  <a:pt x="29902" y="322662"/>
                </a:lnTo>
                <a:lnTo>
                  <a:pt x="48579" y="277557"/>
                </a:lnTo>
                <a:lnTo>
                  <a:pt x="71297" y="234891"/>
                </a:lnTo>
                <a:lnTo>
                  <a:pt x="97804" y="194927"/>
                </a:lnTo>
                <a:lnTo>
                  <a:pt x="127848" y="157928"/>
                </a:lnTo>
                <a:lnTo>
                  <a:pt x="161176" y="124156"/>
                </a:lnTo>
                <a:lnTo>
                  <a:pt x="197537" y="93874"/>
                </a:lnTo>
                <a:lnTo>
                  <a:pt x="216776" y="80124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63299" y="2142262"/>
            <a:ext cx="70009" cy="72866"/>
          </a:xfrm>
          <a:custGeom>
            <a:avLst/>
            <a:gdLst/>
            <a:ahLst/>
            <a:cxnLst/>
            <a:rect l="l" t="t" r="r" b="b"/>
            <a:pathLst>
              <a:path w="124459" h="129539">
                <a:moveTo>
                  <a:pt x="124188" y="64581"/>
                </a:moveTo>
                <a:lnTo>
                  <a:pt x="110748" y="104728"/>
                </a:lnTo>
                <a:lnTo>
                  <a:pt x="76984" y="127326"/>
                </a:lnTo>
                <a:lnTo>
                  <a:pt x="62913" y="129193"/>
                </a:lnTo>
                <a:lnTo>
                  <a:pt x="48568" y="127537"/>
                </a:lnTo>
                <a:lnTo>
                  <a:pt x="14190" y="105631"/>
                </a:lnTo>
                <a:lnTo>
                  <a:pt x="0" y="66123"/>
                </a:lnTo>
                <a:lnTo>
                  <a:pt x="1568" y="51037"/>
                </a:lnTo>
                <a:lnTo>
                  <a:pt x="22381" y="15024"/>
                </a:lnTo>
                <a:lnTo>
                  <a:pt x="59993" y="0"/>
                </a:lnTo>
                <a:lnTo>
                  <a:pt x="74656" y="1613"/>
                </a:lnTo>
                <a:lnTo>
                  <a:pt x="109522" y="23105"/>
                </a:lnTo>
                <a:lnTo>
                  <a:pt x="124139" y="61996"/>
                </a:lnTo>
                <a:lnTo>
                  <a:pt x="124188" y="64581"/>
                </a:lnTo>
                <a:close/>
              </a:path>
            </a:pathLst>
          </a:custGeom>
          <a:ln w="19049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13487" y="2383465"/>
            <a:ext cx="61793" cy="52507"/>
          </a:xfrm>
          <a:custGeom>
            <a:avLst/>
            <a:gdLst/>
            <a:ahLst/>
            <a:cxnLst/>
            <a:rect l="l" t="t" r="r" b="b"/>
            <a:pathLst>
              <a:path w="109854" h="93345">
                <a:moveTo>
                  <a:pt x="0" y="0"/>
                </a:moveTo>
                <a:lnTo>
                  <a:pt x="0" y="92900"/>
                </a:lnTo>
                <a:lnTo>
                  <a:pt x="109296" y="9290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13487" y="2285560"/>
            <a:ext cx="0" cy="38933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0"/>
                </a:moveTo>
                <a:lnTo>
                  <a:pt x="0" y="6877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13487" y="2536656"/>
            <a:ext cx="0" cy="38933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0"/>
                </a:moveTo>
                <a:lnTo>
                  <a:pt x="0" y="6877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15549" y="2433563"/>
            <a:ext cx="3750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6609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74240" y="2433563"/>
            <a:ext cx="37505" cy="0"/>
          </a:xfrm>
          <a:custGeom>
            <a:avLst/>
            <a:gdLst/>
            <a:ahLst/>
            <a:cxnLst/>
            <a:rect l="l" t="t" r="r" b="b"/>
            <a:pathLst>
              <a:path w="66675">
                <a:moveTo>
                  <a:pt x="66090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478343" y="2461925"/>
            <a:ext cx="75724" cy="171450"/>
          </a:xfrm>
          <a:custGeom>
            <a:avLst/>
            <a:gdLst/>
            <a:ahLst/>
            <a:cxnLst/>
            <a:rect l="l" t="t" r="r" b="b"/>
            <a:pathLst>
              <a:path w="134619" h="304800">
                <a:moveTo>
                  <a:pt x="0" y="0"/>
                </a:moveTo>
                <a:lnTo>
                  <a:pt x="0" y="304787"/>
                </a:lnTo>
                <a:lnTo>
                  <a:pt x="134531" y="304787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60425" y="2461925"/>
            <a:ext cx="75724" cy="171450"/>
          </a:xfrm>
          <a:custGeom>
            <a:avLst/>
            <a:gdLst/>
            <a:ahLst/>
            <a:cxnLst/>
            <a:rect l="l" t="t" r="r" b="b"/>
            <a:pathLst>
              <a:path w="134620" h="304800">
                <a:moveTo>
                  <a:pt x="134531" y="0"/>
                </a:moveTo>
                <a:lnTo>
                  <a:pt x="134531" y="304787"/>
                </a:lnTo>
                <a:lnTo>
                  <a:pt x="0" y="304787"/>
                </a:lnTo>
              </a:path>
            </a:pathLst>
          </a:custGeom>
          <a:ln w="19049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07221" y="2461925"/>
            <a:ext cx="0" cy="136446"/>
          </a:xfrm>
          <a:custGeom>
            <a:avLst/>
            <a:gdLst/>
            <a:ahLst/>
            <a:cxnLst/>
            <a:rect l="l" t="t" r="r" b="b"/>
            <a:pathLst>
              <a:path h="242570">
                <a:moveTo>
                  <a:pt x="0" y="0"/>
                </a:moveTo>
                <a:lnTo>
                  <a:pt x="0" y="242341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72565" y="2103509"/>
            <a:ext cx="676871" cy="358616"/>
          </a:xfrm>
          <a:custGeom>
            <a:avLst/>
            <a:gdLst/>
            <a:ahLst/>
            <a:cxnLst/>
            <a:rect l="l" t="t" r="r" b="b"/>
            <a:pathLst>
              <a:path w="1203325" h="637539">
                <a:moveTo>
                  <a:pt x="143571" y="637184"/>
                </a:moveTo>
                <a:lnTo>
                  <a:pt x="99600" y="630745"/>
                </a:lnTo>
                <a:lnTo>
                  <a:pt x="61112" y="612772"/>
                </a:lnTo>
                <a:lnTo>
                  <a:pt x="30251" y="585278"/>
                </a:lnTo>
                <a:lnTo>
                  <a:pt x="9165" y="550277"/>
                </a:lnTo>
                <a:lnTo>
                  <a:pt x="0" y="509783"/>
                </a:lnTo>
                <a:lnTo>
                  <a:pt x="678" y="494716"/>
                </a:lnTo>
                <a:lnTo>
                  <a:pt x="10858" y="453161"/>
                </a:lnTo>
                <a:lnTo>
                  <a:pt x="31883" y="418202"/>
                </a:lnTo>
                <a:lnTo>
                  <a:pt x="61998" y="391290"/>
                </a:lnTo>
                <a:lnTo>
                  <a:pt x="99442" y="373875"/>
                </a:lnTo>
                <a:lnTo>
                  <a:pt x="179219" y="363816"/>
                </a:lnTo>
                <a:lnTo>
                  <a:pt x="175384" y="327367"/>
                </a:lnTo>
                <a:lnTo>
                  <a:pt x="174787" y="321437"/>
                </a:lnTo>
                <a:lnTo>
                  <a:pt x="174432" y="315518"/>
                </a:lnTo>
                <a:lnTo>
                  <a:pt x="174432" y="309486"/>
                </a:lnTo>
                <a:lnTo>
                  <a:pt x="180082" y="265778"/>
                </a:lnTo>
                <a:lnTo>
                  <a:pt x="196127" y="225880"/>
                </a:lnTo>
                <a:lnTo>
                  <a:pt x="221206" y="191064"/>
                </a:lnTo>
                <a:lnTo>
                  <a:pt x="253960" y="162602"/>
                </a:lnTo>
                <a:lnTo>
                  <a:pt x="293027" y="141767"/>
                </a:lnTo>
                <a:lnTo>
                  <a:pt x="337047" y="129830"/>
                </a:lnTo>
                <a:lnTo>
                  <a:pt x="368475" y="127444"/>
                </a:lnTo>
                <a:lnTo>
                  <a:pt x="381390" y="127852"/>
                </a:lnTo>
                <a:lnTo>
                  <a:pt x="419420" y="133900"/>
                </a:lnTo>
                <a:lnTo>
                  <a:pt x="455527" y="146975"/>
                </a:lnTo>
                <a:lnTo>
                  <a:pt x="508619" y="177165"/>
                </a:lnTo>
                <a:lnTo>
                  <a:pt x="526933" y="139280"/>
                </a:lnTo>
                <a:lnTo>
                  <a:pt x="548470" y="103315"/>
                </a:lnTo>
                <a:lnTo>
                  <a:pt x="575851" y="71889"/>
                </a:lnTo>
                <a:lnTo>
                  <a:pt x="608248" y="45505"/>
                </a:lnTo>
                <a:lnTo>
                  <a:pt x="644835" y="24663"/>
                </a:lnTo>
                <a:lnTo>
                  <a:pt x="684783" y="9866"/>
                </a:lnTo>
                <a:lnTo>
                  <a:pt x="727266" y="1615"/>
                </a:lnTo>
                <a:lnTo>
                  <a:pt x="756587" y="0"/>
                </a:lnTo>
                <a:lnTo>
                  <a:pt x="777247" y="785"/>
                </a:lnTo>
                <a:lnTo>
                  <a:pt x="817138" y="6889"/>
                </a:lnTo>
                <a:lnTo>
                  <a:pt x="854687" y="18626"/>
                </a:lnTo>
                <a:lnTo>
                  <a:pt x="889371" y="35506"/>
                </a:lnTo>
                <a:lnTo>
                  <a:pt x="934881" y="69394"/>
                </a:lnTo>
                <a:lnTo>
                  <a:pt x="971001" y="112092"/>
                </a:lnTo>
                <a:lnTo>
                  <a:pt x="995966" y="161943"/>
                </a:lnTo>
                <a:lnTo>
                  <a:pt x="1008009" y="217292"/>
                </a:lnTo>
                <a:lnTo>
                  <a:pt x="1008847" y="236677"/>
                </a:lnTo>
                <a:lnTo>
                  <a:pt x="1008847" y="242938"/>
                </a:lnTo>
                <a:lnTo>
                  <a:pt x="1008301" y="249085"/>
                </a:lnTo>
                <a:lnTo>
                  <a:pt x="1007818" y="255168"/>
                </a:lnTo>
                <a:lnTo>
                  <a:pt x="1004910" y="289915"/>
                </a:lnTo>
                <a:lnTo>
                  <a:pt x="1041778" y="294132"/>
                </a:lnTo>
                <a:lnTo>
                  <a:pt x="1056475" y="296374"/>
                </a:lnTo>
                <a:lnTo>
                  <a:pt x="1097742" y="309266"/>
                </a:lnTo>
                <a:lnTo>
                  <a:pt x="1133846" y="330417"/>
                </a:lnTo>
                <a:lnTo>
                  <a:pt x="1163593" y="358555"/>
                </a:lnTo>
                <a:lnTo>
                  <a:pt x="1185788" y="392411"/>
                </a:lnTo>
                <a:lnTo>
                  <a:pt x="1199238" y="430713"/>
                </a:lnTo>
                <a:lnTo>
                  <a:pt x="1202755" y="458091"/>
                </a:lnTo>
                <a:lnTo>
                  <a:pt x="1202167" y="473182"/>
                </a:lnTo>
                <a:lnTo>
                  <a:pt x="1193453" y="515842"/>
                </a:lnTo>
                <a:lnTo>
                  <a:pt x="1175321" y="553751"/>
                </a:lnTo>
                <a:lnTo>
                  <a:pt x="1149062" y="585846"/>
                </a:lnTo>
                <a:lnTo>
                  <a:pt x="1115966" y="611063"/>
                </a:lnTo>
                <a:lnTo>
                  <a:pt x="1077323" y="628340"/>
                </a:lnTo>
                <a:lnTo>
                  <a:pt x="1034423" y="636611"/>
                </a:lnTo>
                <a:lnTo>
                  <a:pt x="1019401" y="637184"/>
                </a:lnTo>
                <a:lnTo>
                  <a:pt x="143571" y="637184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985673" y="2598424"/>
            <a:ext cx="75010" cy="70366"/>
          </a:xfrm>
          <a:custGeom>
            <a:avLst/>
            <a:gdLst/>
            <a:ahLst/>
            <a:cxnLst/>
            <a:rect l="l" t="t" r="r" b="b"/>
            <a:pathLst>
              <a:path w="133350" h="125095">
                <a:moveTo>
                  <a:pt x="132893" y="62122"/>
                </a:moveTo>
                <a:lnTo>
                  <a:pt x="118973" y="100339"/>
                </a:lnTo>
                <a:lnTo>
                  <a:pt x="83860" y="122370"/>
                </a:lnTo>
                <a:lnTo>
                  <a:pt x="69170" y="124500"/>
                </a:lnTo>
                <a:lnTo>
                  <a:pt x="53613" y="123022"/>
                </a:lnTo>
                <a:lnTo>
                  <a:pt x="16480" y="103176"/>
                </a:lnTo>
                <a:lnTo>
                  <a:pt x="0" y="67024"/>
                </a:lnTo>
                <a:lnTo>
                  <a:pt x="1477" y="51851"/>
                </a:lnTo>
                <a:lnTo>
                  <a:pt x="21960" y="16099"/>
                </a:lnTo>
                <a:lnTo>
                  <a:pt x="59545" y="0"/>
                </a:lnTo>
                <a:lnTo>
                  <a:pt x="75983" y="1291"/>
                </a:lnTo>
                <a:lnTo>
                  <a:pt x="114534" y="19811"/>
                </a:lnTo>
                <a:lnTo>
                  <a:pt x="132341" y="54067"/>
                </a:lnTo>
                <a:lnTo>
                  <a:pt x="132893" y="62122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269902" y="2598425"/>
            <a:ext cx="75010" cy="70366"/>
          </a:xfrm>
          <a:custGeom>
            <a:avLst/>
            <a:gdLst/>
            <a:ahLst/>
            <a:cxnLst/>
            <a:rect l="l" t="t" r="r" b="b"/>
            <a:pathLst>
              <a:path w="133350" h="125095">
                <a:moveTo>
                  <a:pt x="132905" y="62122"/>
                </a:moveTo>
                <a:lnTo>
                  <a:pt x="118983" y="100335"/>
                </a:lnTo>
                <a:lnTo>
                  <a:pt x="83869" y="122368"/>
                </a:lnTo>
                <a:lnTo>
                  <a:pt x="69180" y="124499"/>
                </a:lnTo>
                <a:lnTo>
                  <a:pt x="53621" y="123022"/>
                </a:lnTo>
                <a:lnTo>
                  <a:pt x="16483" y="103179"/>
                </a:lnTo>
                <a:lnTo>
                  <a:pt x="0" y="67032"/>
                </a:lnTo>
                <a:lnTo>
                  <a:pt x="1477" y="51857"/>
                </a:lnTo>
                <a:lnTo>
                  <a:pt x="21957" y="16102"/>
                </a:lnTo>
                <a:lnTo>
                  <a:pt x="59537" y="0"/>
                </a:lnTo>
                <a:lnTo>
                  <a:pt x="75976" y="1290"/>
                </a:lnTo>
                <a:lnTo>
                  <a:pt x="114533" y="19804"/>
                </a:lnTo>
                <a:lnTo>
                  <a:pt x="132351" y="54052"/>
                </a:lnTo>
                <a:lnTo>
                  <a:pt x="132905" y="62122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54130" y="2598425"/>
            <a:ext cx="75010" cy="70366"/>
          </a:xfrm>
          <a:custGeom>
            <a:avLst/>
            <a:gdLst/>
            <a:ahLst/>
            <a:cxnLst/>
            <a:rect l="l" t="t" r="r" b="b"/>
            <a:pathLst>
              <a:path w="133350" h="125095">
                <a:moveTo>
                  <a:pt x="132905" y="62122"/>
                </a:moveTo>
                <a:lnTo>
                  <a:pt x="118986" y="100335"/>
                </a:lnTo>
                <a:lnTo>
                  <a:pt x="83873" y="122368"/>
                </a:lnTo>
                <a:lnTo>
                  <a:pt x="69181" y="124499"/>
                </a:lnTo>
                <a:lnTo>
                  <a:pt x="53621" y="123021"/>
                </a:lnTo>
                <a:lnTo>
                  <a:pt x="16484" y="103179"/>
                </a:lnTo>
                <a:lnTo>
                  <a:pt x="0" y="67033"/>
                </a:lnTo>
                <a:lnTo>
                  <a:pt x="1477" y="51857"/>
                </a:lnTo>
                <a:lnTo>
                  <a:pt x="21956" y="16102"/>
                </a:lnTo>
                <a:lnTo>
                  <a:pt x="59537" y="0"/>
                </a:lnTo>
                <a:lnTo>
                  <a:pt x="75979" y="1290"/>
                </a:lnTo>
                <a:lnTo>
                  <a:pt x="114537" y="19804"/>
                </a:lnTo>
                <a:lnTo>
                  <a:pt x="132351" y="54051"/>
                </a:lnTo>
                <a:lnTo>
                  <a:pt x="132905" y="62122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47334" y="2135558"/>
            <a:ext cx="486489" cy="486489"/>
          </a:xfrm>
          <a:custGeom>
            <a:avLst/>
            <a:gdLst/>
            <a:ahLst/>
            <a:cxnLst/>
            <a:rect l="l" t="t" r="r" b="b"/>
            <a:pathLst>
              <a:path w="864869" h="864870">
                <a:moveTo>
                  <a:pt x="864806" y="432396"/>
                </a:moveTo>
                <a:lnTo>
                  <a:pt x="859147" y="502535"/>
                </a:lnTo>
                <a:lnTo>
                  <a:pt x="842763" y="569069"/>
                </a:lnTo>
                <a:lnTo>
                  <a:pt x="816544" y="631110"/>
                </a:lnTo>
                <a:lnTo>
                  <a:pt x="781380" y="687766"/>
                </a:lnTo>
                <a:lnTo>
                  <a:pt x="738162" y="738149"/>
                </a:lnTo>
                <a:lnTo>
                  <a:pt x="687779" y="781367"/>
                </a:lnTo>
                <a:lnTo>
                  <a:pt x="631122" y="816531"/>
                </a:lnTo>
                <a:lnTo>
                  <a:pt x="569082" y="842750"/>
                </a:lnTo>
                <a:lnTo>
                  <a:pt x="502547" y="859134"/>
                </a:lnTo>
                <a:lnTo>
                  <a:pt x="432409" y="864793"/>
                </a:lnTo>
                <a:lnTo>
                  <a:pt x="396945" y="863360"/>
                </a:lnTo>
                <a:lnTo>
                  <a:pt x="328497" y="852227"/>
                </a:lnTo>
                <a:lnTo>
                  <a:pt x="264097" y="830814"/>
                </a:lnTo>
                <a:lnTo>
                  <a:pt x="204635" y="800011"/>
                </a:lnTo>
                <a:lnTo>
                  <a:pt x="151003" y="760709"/>
                </a:lnTo>
                <a:lnTo>
                  <a:pt x="104089" y="713798"/>
                </a:lnTo>
                <a:lnTo>
                  <a:pt x="64785" y="660167"/>
                </a:lnTo>
                <a:lnTo>
                  <a:pt x="33981" y="600707"/>
                </a:lnTo>
                <a:lnTo>
                  <a:pt x="12567" y="536308"/>
                </a:lnTo>
                <a:lnTo>
                  <a:pt x="1433" y="467860"/>
                </a:lnTo>
                <a:lnTo>
                  <a:pt x="0" y="432396"/>
                </a:lnTo>
                <a:lnTo>
                  <a:pt x="1433" y="396933"/>
                </a:lnTo>
                <a:lnTo>
                  <a:pt x="12567" y="328485"/>
                </a:lnTo>
                <a:lnTo>
                  <a:pt x="33981" y="264086"/>
                </a:lnTo>
                <a:lnTo>
                  <a:pt x="64785" y="204626"/>
                </a:lnTo>
                <a:lnTo>
                  <a:pt x="104089" y="150995"/>
                </a:lnTo>
                <a:lnTo>
                  <a:pt x="151003" y="104084"/>
                </a:lnTo>
                <a:lnTo>
                  <a:pt x="204635" y="64781"/>
                </a:lnTo>
                <a:lnTo>
                  <a:pt x="264097" y="33979"/>
                </a:lnTo>
                <a:lnTo>
                  <a:pt x="328497" y="12566"/>
                </a:lnTo>
                <a:lnTo>
                  <a:pt x="396945" y="1433"/>
                </a:lnTo>
                <a:lnTo>
                  <a:pt x="432409" y="0"/>
                </a:lnTo>
                <a:lnTo>
                  <a:pt x="467873" y="1433"/>
                </a:lnTo>
                <a:lnTo>
                  <a:pt x="536321" y="12566"/>
                </a:lnTo>
                <a:lnTo>
                  <a:pt x="600719" y="33979"/>
                </a:lnTo>
                <a:lnTo>
                  <a:pt x="660179" y="64781"/>
                </a:lnTo>
                <a:lnTo>
                  <a:pt x="713810" y="104084"/>
                </a:lnTo>
                <a:lnTo>
                  <a:pt x="760722" y="150995"/>
                </a:lnTo>
                <a:lnTo>
                  <a:pt x="800024" y="204626"/>
                </a:lnTo>
                <a:lnTo>
                  <a:pt x="830827" y="264086"/>
                </a:lnTo>
                <a:lnTo>
                  <a:pt x="852240" y="328485"/>
                </a:lnTo>
                <a:lnTo>
                  <a:pt x="863373" y="396933"/>
                </a:lnTo>
                <a:lnTo>
                  <a:pt x="864806" y="432396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8451" y="2381418"/>
            <a:ext cx="313611" cy="163235"/>
          </a:xfrm>
          <a:custGeom>
            <a:avLst/>
            <a:gdLst/>
            <a:ahLst/>
            <a:cxnLst/>
            <a:rect l="l" t="t" r="r" b="b"/>
            <a:pathLst>
              <a:path w="557530" h="290195">
                <a:moveTo>
                  <a:pt x="557276" y="112890"/>
                </a:moveTo>
                <a:lnTo>
                  <a:pt x="533618" y="157497"/>
                </a:lnTo>
                <a:lnTo>
                  <a:pt x="502840" y="197061"/>
                </a:lnTo>
                <a:lnTo>
                  <a:pt x="465790" y="230731"/>
                </a:lnTo>
                <a:lnTo>
                  <a:pt x="423320" y="257658"/>
                </a:lnTo>
                <a:lnTo>
                  <a:pt x="376280" y="276991"/>
                </a:lnTo>
                <a:lnTo>
                  <a:pt x="325518" y="287880"/>
                </a:lnTo>
                <a:lnTo>
                  <a:pt x="290029" y="290029"/>
                </a:lnTo>
                <a:lnTo>
                  <a:pt x="266243" y="289068"/>
                </a:lnTo>
                <a:lnTo>
                  <a:pt x="220334" y="281601"/>
                </a:lnTo>
                <a:lnTo>
                  <a:pt x="177139" y="267238"/>
                </a:lnTo>
                <a:lnTo>
                  <a:pt x="137257" y="246578"/>
                </a:lnTo>
                <a:lnTo>
                  <a:pt x="101284" y="220216"/>
                </a:lnTo>
                <a:lnTo>
                  <a:pt x="69817" y="188750"/>
                </a:lnTo>
                <a:lnTo>
                  <a:pt x="43454" y="152778"/>
                </a:lnTo>
                <a:lnTo>
                  <a:pt x="22792" y="112895"/>
                </a:lnTo>
                <a:lnTo>
                  <a:pt x="8429" y="69699"/>
                </a:lnTo>
                <a:lnTo>
                  <a:pt x="961" y="23787"/>
                </a:lnTo>
                <a:lnTo>
                  <a:pt x="0" y="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1273" y="2218276"/>
            <a:ext cx="313611" cy="163235"/>
          </a:xfrm>
          <a:custGeom>
            <a:avLst/>
            <a:gdLst/>
            <a:ahLst/>
            <a:cxnLst/>
            <a:rect l="l" t="t" r="r" b="b"/>
            <a:pathLst>
              <a:path w="557530" h="290195">
                <a:moveTo>
                  <a:pt x="0" y="177139"/>
                </a:moveTo>
                <a:lnTo>
                  <a:pt x="23657" y="132532"/>
                </a:lnTo>
                <a:lnTo>
                  <a:pt x="54435" y="92968"/>
                </a:lnTo>
                <a:lnTo>
                  <a:pt x="91483" y="59298"/>
                </a:lnTo>
                <a:lnTo>
                  <a:pt x="133952" y="32371"/>
                </a:lnTo>
                <a:lnTo>
                  <a:pt x="180990" y="13038"/>
                </a:lnTo>
                <a:lnTo>
                  <a:pt x="231748" y="2149"/>
                </a:lnTo>
                <a:lnTo>
                  <a:pt x="267233" y="0"/>
                </a:lnTo>
                <a:lnTo>
                  <a:pt x="291021" y="961"/>
                </a:lnTo>
                <a:lnTo>
                  <a:pt x="336932" y="8429"/>
                </a:lnTo>
                <a:lnTo>
                  <a:pt x="380128" y="22792"/>
                </a:lnTo>
                <a:lnTo>
                  <a:pt x="420011" y="43454"/>
                </a:lnTo>
                <a:lnTo>
                  <a:pt x="455984" y="69817"/>
                </a:lnTo>
                <a:lnTo>
                  <a:pt x="487449" y="101284"/>
                </a:lnTo>
                <a:lnTo>
                  <a:pt x="513811" y="137257"/>
                </a:lnTo>
                <a:lnTo>
                  <a:pt x="534472" y="177139"/>
                </a:lnTo>
                <a:lnTo>
                  <a:pt x="548834" y="220334"/>
                </a:lnTo>
                <a:lnTo>
                  <a:pt x="556301" y="266243"/>
                </a:lnTo>
                <a:lnTo>
                  <a:pt x="557263" y="290029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97875" y="2293655"/>
            <a:ext cx="187523" cy="187523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333234" y="166399"/>
                </a:moveTo>
                <a:lnTo>
                  <a:pt x="327625" y="209429"/>
                </a:lnTo>
                <a:lnTo>
                  <a:pt x="311764" y="248273"/>
                </a:lnTo>
                <a:lnTo>
                  <a:pt x="287100" y="281484"/>
                </a:lnTo>
                <a:lnTo>
                  <a:pt x="255086" y="307610"/>
                </a:lnTo>
                <a:lnTo>
                  <a:pt x="217170" y="325203"/>
                </a:lnTo>
                <a:lnTo>
                  <a:pt x="174802" y="332813"/>
                </a:lnTo>
                <a:lnTo>
                  <a:pt x="159221" y="332232"/>
                </a:lnTo>
                <a:lnTo>
                  <a:pt x="115451" y="323553"/>
                </a:lnTo>
                <a:lnTo>
                  <a:pt x="77037" y="305516"/>
                </a:lnTo>
                <a:lnTo>
                  <a:pt x="45133" y="279470"/>
                </a:lnTo>
                <a:lnTo>
                  <a:pt x="20890" y="246763"/>
                </a:lnTo>
                <a:lnTo>
                  <a:pt x="5461" y="208746"/>
                </a:lnTo>
                <a:lnTo>
                  <a:pt x="0" y="166767"/>
                </a:lnTo>
                <a:lnTo>
                  <a:pt x="639" y="152010"/>
                </a:lnTo>
                <a:lnTo>
                  <a:pt x="9808" y="110124"/>
                </a:lnTo>
                <a:lnTo>
                  <a:pt x="28726" y="72937"/>
                </a:lnTo>
                <a:lnTo>
                  <a:pt x="55947" y="41885"/>
                </a:lnTo>
                <a:lnTo>
                  <a:pt x="90026" y="18405"/>
                </a:lnTo>
                <a:lnTo>
                  <a:pt x="129517" y="3933"/>
                </a:lnTo>
                <a:lnTo>
                  <a:pt x="158137" y="0"/>
                </a:lnTo>
                <a:lnTo>
                  <a:pt x="173748" y="577"/>
                </a:lnTo>
                <a:lnTo>
                  <a:pt x="217587" y="9237"/>
                </a:lnTo>
                <a:lnTo>
                  <a:pt x="256046" y="27241"/>
                </a:lnTo>
                <a:lnTo>
                  <a:pt x="287982" y="53244"/>
                </a:lnTo>
                <a:lnTo>
                  <a:pt x="312254" y="85899"/>
                </a:lnTo>
                <a:lnTo>
                  <a:pt x="327719" y="123859"/>
                </a:lnTo>
                <a:lnTo>
                  <a:pt x="333233" y="165777"/>
                </a:lnTo>
                <a:lnTo>
                  <a:pt x="333234" y="166399"/>
                </a:lnTo>
                <a:close/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80390" y="2385032"/>
            <a:ext cx="276106" cy="0"/>
          </a:xfrm>
          <a:custGeom>
            <a:avLst/>
            <a:gdLst/>
            <a:ahLst/>
            <a:cxnLst/>
            <a:rect l="l" t="t" r="r" b="b"/>
            <a:pathLst>
              <a:path w="490855">
                <a:moveTo>
                  <a:pt x="0" y="0"/>
                </a:moveTo>
                <a:lnTo>
                  <a:pt x="490334" y="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14753" y="2385032"/>
            <a:ext cx="276106" cy="0"/>
          </a:xfrm>
          <a:custGeom>
            <a:avLst/>
            <a:gdLst/>
            <a:ahLst/>
            <a:cxnLst/>
            <a:rect l="l" t="t" r="r" b="b"/>
            <a:pathLst>
              <a:path w="490855">
                <a:moveTo>
                  <a:pt x="0" y="0"/>
                </a:moveTo>
                <a:lnTo>
                  <a:pt x="490334" y="0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91414" y="2088689"/>
            <a:ext cx="0" cy="276106"/>
          </a:xfrm>
          <a:custGeom>
            <a:avLst/>
            <a:gdLst/>
            <a:ahLst/>
            <a:cxnLst/>
            <a:rect l="l" t="t" r="r" b="b"/>
            <a:pathLst>
              <a:path h="490854">
                <a:moveTo>
                  <a:pt x="0" y="0"/>
                </a:moveTo>
                <a:lnTo>
                  <a:pt x="0" y="490334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91407" y="2423052"/>
            <a:ext cx="0" cy="276106"/>
          </a:xfrm>
          <a:custGeom>
            <a:avLst/>
            <a:gdLst/>
            <a:ahLst/>
            <a:cxnLst/>
            <a:rect l="l" t="t" r="r" b="b"/>
            <a:pathLst>
              <a:path h="490854">
                <a:moveTo>
                  <a:pt x="0" y="0"/>
                </a:moveTo>
                <a:lnTo>
                  <a:pt x="0" y="490334"/>
                </a:lnTo>
              </a:path>
            </a:pathLst>
          </a:custGeom>
          <a:ln w="19050">
            <a:solidFill>
              <a:srgbClr val="0D92D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7189" y="357191"/>
            <a:ext cx="856579" cy="108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A3D9FDA-D525-924F-960F-A17F7894B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07272" y="2149278"/>
            <a:ext cx="521026" cy="551085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9DEF83FE-8774-3743-A11A-F44924762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08737" y="280371"/>
            <a:ext cx="1177891" cy="25856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29A00AF-61A8-4847-A2AE-595D257E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41891" y="1329933"/>
            <a:ext cx="7538667" cy="2163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The </a:t>
            </a:r>
            <a:r>
              <a:rPr kumimoji="0" sz="1406" b="0" i="0" u="none" strike="noStrike" kern="1200" cap="none" spc="-17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oll</a:t>
            </a:r>
            <a:r>
              <a:rPr kumimoji="0" sz="1406" b="0" i="0" u="none" strike="noStrike" kern="1200" cap="none" spc="-11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wing diag</a:t>
            </a:r>
            <a:r>
              <a:rPr kumimoji="0" sz="1406" b="0" i="0" u="none" strike="noStrike" kern="1200" cap="none" spc="-17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am outlines the </a:t>
            </a:r>
            <a:r>
              <a:rPr kumimoji="0" lang="en-GB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major 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compone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nt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 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 a </a:t>
            </a:r>
            <a:r>
              <a:rPr kumimoji="0" sz="1406" b="0" i="0" u="none" strike="noStrike" kern="1200" cap="none" spc="-26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esilie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Cyber 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ec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ery</a:t>
            </a:r>
            <a:r>
              <a:rPr kumimoji="0" sz="1406" b="0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406" b="0" i="0" u="none" strike="noStrike" kern="1200" cap="none" spc="0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Solution.</a:t>
            </a:r>
            <a:endParaRPr kumimoji="0" sz="140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11246" y="1664633"/>
            <a:ext cx="4758809" cy="2850356"/>
          </a:xfrm>
          <a:custGeom>
            <a:avLst/>
            <a:gdLst/>
            <a:ahLst/>
            <a:cxnLst/>
            <a:rect l="l" t="t" r="r" b="b"/>
            <a:pathLst>
              <a:path w="8460105" h="5067300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4940284"/>
                </a:lnTo>
                <a:lnTo>
                  <a:pt x="218" y="4962680"/>
                </a:lnTo>
                <a:lnTo>
                  <a:pt x="3866" y="5013814"/>
                </a:lnTo>
                <a:lnTo>
                  <a:pt x="22700" y="5051510"/>
                </a:lnTo>
                <a:lnTo>
                  <a:pt x="68474" y="5065348"/>
                </a:lnTo>
                <a:lnTo>
                  <a:pt x="127688" y="5067271"/>
                </a:lnTo>
                <a:lnTo>
                  <a:pt x="8355150" y="5067050"/>
                </a:lnTo>
                <a:lnTo>
                  <a:pt x="8406283" y="5063402"/>
                </a:lnTo>
                <a:lnTo>
                  <a:pt x="8443979" y="5044568"/>
                </a:lnTo>
                <a:lnTo>
                  <a:pt x="8457817" y="4998794"/>
                </a:lnTo>
                <a:lnTo>
                  <a:pt x="8459733" y="4940284"/>
                </a:lnTo>
                <a:lnTo>
                  <a:pt x="8459737" y="127015"/>
                </a:lnTo>
                <a:lnTo>
                  <a:pt x="8459519" y="104619"/>
                </a:lnTo>
                <a:lnTo>
                  <a:pt x="8455871" y="53485"/>
                </a:lnTo>
                <a:lnTo>
                  <a:pt x="8437037" y="15789"/>
                </a:lnTo>
                <a:lnTo>
                  <a:pt x="8391263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E7F3F4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19731" y="1678461"/>
            <a:ext cx="28932" cy="31075"/>
          </a:xfrm>
          <a:custGeom>
            <a:avLst/>
            <a:gdLst/>
            <a:ahLst/>
            <a:cxnLst/>
            <a:rect l="l" t="t" r="r" b="b"/>
            <a:pathLst>
              <a:path w="51434" h="55244">
                <a:moveTo>
                  <a:pt x="50967" y="0"/>
                </a:moveTo>
                <a:lnTo>
                  <a:pt x="14375" y="31867"/>
                </a:lnTo>
                <a:lnTo>
                  <a:pt x="6736" y="42746"/>
                </a:lnTo>
                <a:lnTo>
                  <a:pt x="0" y="54940"/>
                </a:lnTo>
              </a:path>
            </a:pathLst>
          </a:custGeom>
          <a:ln w="12699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11227" y="1793106"/>
            <a:ext cx="0" cy="2607826"/>
          </a:xfrm>
          <a:custGeom>
            <a:avLst/>
            <a:gdLst/>
            <a:ahLst/>
            <a:cxnLst/>
            <a:rect l="l" t="t" r="r" b="b"/>
            <a:pathLst>
              <a:path h="4636134">
                <a:moveTo>
                  <a:pt x="0" y="0"/>
                </a:moveTo>
                <a:lnTo>
                  <a:pt x="0" y="4635842"/>
                </a:lnTo>
              </a:path>
            </a:pathLst>
          </a:custGeom>
          <a:ln w="12700">
            <a:solidFill>
              <a:srgbClr val="0C8193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25057" y="4477817"/>
            <a:ext cx="31075" cy="28932"/>
          </a:xfrm>
          <a:custGeom>
            <a:avLst/>
            <a:gdLst/>
            <a:ahLst/>
            <a:cxnLst/>
            <a:rect l="l" t="t" r="r" b="b"/>
            <a:pathLst>
              <a:path w="55245" h="51434">
                <a:moveTo>
                  <a:pt x="0" y="0"/>
                </a:moveTo>
                <a:lnTo>
                  <a:pt x="31867" y="36597"/>
                </a:lnTo>
                <a:lnTo>
                  <a:pt x="42746" y="44236"/>
                </a:lnTo>
                <a:lnTo>
                  <a:pt x="54940" y="50971"/>
                </a:lnTo>
              </a:path>
            </a:pathLst>
          </a:custGeom>
          <a:ln w="12700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39957" y="4514989"/>
            <a:ext cx="4515565" cy="0"/>
          </a:xfrm>
          <a:custGeom>
            <a:avLst/>
            <a:gdLst/>
            <a:ahLst/>
            <a:cxnLst/>
            <a:rect l="l" t="t" r="r" b="b"/>
            <a:pathLst>
              <a:path w="8027669">
                <a:moveTo>
                  <a:pt x="0" y="0"/>
                </a:moveTo>
                <a:lnTo>
                  <a:pt x="8027581" y="0"/>
                </a:lnTo>
              </a:path>
            </a:pathLst>
          </a:custGeom>
          <a:ln w="12700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832693" y="4470259"/>
            <a:ext cx="28932" cy="31075"/>
          </a:xfrm>
          <a:custGeom>
            <a:avLst/>
            <a:gdLst/>
            <a:ahLst/>
            <a:cxnLst/>
            <a:rect l="l" t="t" r="r" b="b"/>
            <a:pathLst>
              <a:path w="51434" h="55245">
                <a:moveTo>
                  <a:pt x="0" y="54940"/>
                </a:moveTo>
                <a:lnTo>
                  <a:pt x="36591" y="23072"/>
                </a:lnTo>
                <a:lnTo>
                  <a:pt x="44231" y="12194"/>
                </a:lnTo>
                <a:lnTo>
                  <a:pt x="50967" y="0"/>
                </a:lnTo>
              </a:path>
            </a:pathLst>
          </a:custGeom>
          <a:ln w="12699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69865" y="1778856"/>
            <a:ext cx="0" cy="2607826"/>
          </a:xfrm>
          <a:custGeom>
            <a:avLst/>
            <a:gdLst/>
            <a:ahLst/>
            <a:cxnLst/>
            <a:rect l="l" t="t" r="r" b="b"/>
            <a:pathLst>
              <a:path h="4636134">
                <a:moveTo>
                  <a:pt x="0" y="4635842"/>
                </a:moveTo>
                <a:lnTo>
                  <a:pt x="0" y="0"/>
                </a:lnTo>
              </a:path>
            </a:pathLst>
          </a:custGeom>
          <a:ln w="12700">
            <a:solidFill>
              <a:srgbClr val="0C8193"/>
            </a:solidFill>
            <a:prstDash val="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25134" y="1673135"/>
            <a:ext cx="31075" cy="28932"/>
          </a:xfrm>
          <a:custGeom>
            <a:avLst/>
            <a:gdLst/>
            <a:ahLst/>
            <a:cxnLst/>
            <a:rect l="l" t="t" r="r" b="b"/>
            <a:pathLst>
              <a:path w="55244" h="51435">
                <a:moveTo>
                  <a:pt x="54940" y="50971"/>
                </a:moveTo>
                <a:lnTo>
                  <a:pt x="23072" y="14374"/>
                </a:lnTo>
                <a:lnTo>
                  <a:pt x="12194" y="6734"/>
                </a:lnTo>
                <a:lnTo>
                  <a:pt x="0" y="0"/>
                </a:lnTo>
              </a:path>
            </a:pathLst>
          </a:custGeom>
          <a:ln w="12700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25621" y="1664633"/>
            <a:ext cx="4515565" cy="0"/>
          </a:xfrm>
          <a:custGeom>
            <a:avLst/>
            <a:gdLst/>
            <a:ahLst/>
            <a:cxnLst/>
            <a:rect l="l" t="t" r="r" b="b"/>
            <a:pathLst>
              <a:path w="8027669">
                <a:moveTo>
                  <a:pt x="802758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0C8193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11225" y="1733419"/>
            <a:ext cx="1429" cy="31433"/>
          </a:xfrm>
          <a:custGeom>
            <a:avLst/>
            <a:gdLst/>
            <a:ahLst/>
            <a:cxnLst/>
            <a:rect l="l" t="t" r="r" b="b"/>
            <a:pathLst>
              <a:path w="2540" h="55880">
                <a:moveTo>
                  <a:pt x="2184" y="0"/>
                </a:moveTo>
                <a:lnTo>
                  <a:pt x="747" y="12129"/>
                </a:lnTo>
                <a:lnTo>
                  <a:pt x="57" y="25036"/>
                </a:lnTo>
                <a:lnTo>
                  <a:pt x="0" y="55448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11225" y="4415013"/>
            <a:ext cx="1429" cy="27146"/>
          </a:xfrm>
          <a:custGeom>
            <a:avLst/>
            <a:gdLst/>
            <a:ahLst/>
            <a:cxnLst/>
            <a:rect l="l" t="t" r="r" b="b"/>
            <a:pathLst>
              <a:path w="2540" h="48259">
                <a:moveTo>
                  <a:pt x="0" y="0"/>
                </a:moveTo>
                <a:lnTo>
                  <a:pt x="0" y="25336"/>
                </a:lnTo>
                <a:lnTo>
                  <a:pt x="261" y="36587"/>
                </a:lnTo>
                <a:lnTo>
                  <a:pt x="2090" y="48139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80012" y="4513761"/>
            <a:ext cx="31433" cy="1429"/>
          </a:xfrm>
          <a:custGeom>
            <a:avLst/>
            <a:gdLst/>
            <a:ahLst/>
            <a:cxnLst/>
            <a:rect l="l" t="t" r="r" b="b"/>
            <a:pathLst>
              <a:path w="55879" h="2540">
                <a:moveTo>
                  <a:pt x="0" y="0"/>
                </a:moveTo>
                <a:lnTo>
                  <a:pt x="12129" y="1436"/>
                </a:lnTo>
                <a:lnTo>
                  <a:pt x="25036" y="2127"/>
                </a:lnTo>
                <a:lnTo>
                  <a:pt x="55600" y="2184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69808" y="4513815"/>
            <a:ext cx="27503" cy="1429"/>
          </a:xfrm>
          <a:custGeom>
            <a:avLst/>
            <a:gdLst/>
            <a:ahLst/>
            <a:cxnLst/>
            <a:rect l="l" t="t" r="r" b="b"/>
            <a:pathLst>
              <a:path w="48894" h="2540">
                <a:moveTo>
                  <a:pt x="0" y="2087"/>
                </a:moveTo>
                <a:lnTo>
                  <a:pt x="25476" y="2087"/>
                </a:lnTo>
                <a:lnTo>
                  <a:pt x="36724" y="1826"/>
                </a:lnTo>
                <a:lnTo>
                  <a:pt x="48272" y="0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68642" y="4415012"/>
            <a:ext cx="1429" cy="31433"/>
          </a:xfrm>
          <a:custGeom>
            <a:avLst/>
            <a:gdLst/>
            <a:ahLst/>
            <a:cxnLst/>
            <a:rect l="l" t="t" r="r" b="b"/>
            <a:pathLst>
              <a:path w="2540" h="55879">
                <a:moveTo>
                  <a:pt x="0" y="55448"/>
                </a:moveTo>
                <a:lnTo>
                  <a:pt x="1426" y="43318"/>
                </a:lnTo>
                <a:lnTo>
                  <a:pt x="2114" y="30411"/>
                </a:lnTo>
                <a:lnTo>
                  <a:pt x="2171" y="0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68687" y="1737531"/>
            <a:ext cx="1429" cy="27146"/>
          </a:xfrm>
          <a:custGeom>
            <a:avLst/>
            <a:gdLst/>
            <a:ahLst/>
            <a:cxnLst/>
            <a:rect l="l" t="t" r="r" b="b"/>
            <a:pathLst>
              <a:path w="2540" h="48260">
                <a:moveTo>
                  <a:pt x="2090" y="48139"/>
                </a:moveTo>
                <a:lnTo>
                  <a:pt x="2090" y="22802"/>
                </a:lnTo>
                <a:lnTo>
                  <a:pt x="1829" y="11551"/>
                </a:lnTo>
                <a:lnTo>
                  <a:pt x="0" y="0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769808" y="1664633"/>
            <a:ext cx="31433" cy="1429"/>
          </a:xfrm>
          <a:custGeom>
            <a:avLst/>
            <a:gdLst/>
            <a:ahLst/>
            <a:cxnLst/>
            <a:rect l="l" t="t" r="r" b="b"/>
            <a:pathLst>
              <a:path w="55880" h="2539">
                <a:moveTo>
                  <a:pt x="55587" y="2184"/>
                </a:moveTo>
                <a:lnTo>
                  <a:pt x="43458" y="747"/>
                </a:lnTo>
                <a:lnTo>
                  <a:pt x="30551" y="57"/>
                </a:lnTo>
                <a:lnTo>
                  <a:pt x="0" y="0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184125" y="1664633"/>
            <a:ext cx="27503" cy="1429"/>
          </a:xfrm>
          <a:custGeom>
            <a:avLst/>
            <a:gdLst/>
            <a:ahLst/>
            <a:cxnLst/>
            <a:rect l="l" t="t" r="r" b="b"/>
            <a:pathLst>
              <a:path w="48895" h="2539">
                <a:moveTo>
                  <a:pt x="48291" y="0"/>
                </a:moveTo>
                <a:lnTo>
                  <a:pt x="22802" y="0"/>
                </a:lnTo>
                <a:lnTo>
                  <a:pt x="11551" y="261"/>
                </a:lnTo>
                <a:lnTo>
                  <a:pt x="0" y="2090"/>
                </a:lnTo>
              </a:path>
            </a:pathLst>
          </a:custGeom>
          <a:ln w="127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222171" y="1922136"/>
            <a:ext cx="4536996" cy="1217652"/>
          </a:xfrm>
          <a:custGeom>
            <a:avLst/>
            <a:gdLst/>
            <a:ahLst/>
            <a:cxnLst/>
            <a:rect l="l" t="t" r="r" b="b"/>
            <a:pathLst>
              <a:path w="8065769" h="2164715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2037166"/>
                </a:lnTo>
                <a:lnTo>
                  <a:pt x="218" y="2059562"/>
                </a:lnTo>
                <a:lnTo>
                  <a:pt x="3866" y="2110695"/>
                </a:lnTo>
                <a:lnTo>
                  <a:pt x="22700" y="2148392"/>
                </a:lnTo>
                <a:lnTo>
                  <a:pt x="68474" y="2162229"/>
                </a:lnTo>
                <a:lnTo>
                  <a:pt x="127688" y="2164153"/>
                </a:lnTo>
                <a:lnTo>
                  <a:pt x="7960751" y="2163932"/>
                </a:lnTo>
                <a:lnTo>
                  <a:pt x="8011884" y="2160283"/>
                </a:lnTo>
                <a:lnTo>
                  <a:pt x="8049581" y="2141450"/>
                </a:lnTo>
                <a:lnTo>
                  <a:pt x="8063418" y="2095675"/>
                </a:lnTo>
                <a:lnTo>
                  <a:pt x="8065335" y="2037166"/>
                </a:lnTo>
                <a:lnTo>
                  <a:pt x="8065339" y="127015"/>
                </a:lnTo>
                <a:lnTo>
                  <a:pt x="8065121" y="104619"/>
                </a:lnTo>
                <a:lnTo>
                  <a:pt x="8061472" y="53485"/>
                </a:lnTo>
                <a:lnTo>
                  <a:pt x="8042639" y="15789"/>
                </a:lnTo>
                <a:lnTo>
                  <a:pt x="7996864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0C8193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21612" y="3881713"/>
            <a:ext cx="120372" cy="0"/>
          </a:xfrm>
          <a:custGeom>
            <a:avLst/>
            <a:gdLst/>
            <a:ahLst/>
            <a:cxnLst/>
            <a:rect l="l" t="t" r="r" b="b"/>
            <a:pathLst>
              <a:path w="213995">
                <a:moveTo>
                  <a:pt x="213804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62870" y="3881713"/>
            <a:ext cx="91797" cy="0"/>
          </a:xfrm>
          <a:custGeom>
            <a:avLst/>
            <a:gdLst/>
            <a:ahLst/>
            <a:cxnLst/>
            <a:rect l="l" t="t" r="r" b="b"/>
            <a:pathLst>
              <a:path w="163195">
                <a:moveTo>
                  <a:pt x="162852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362867" y="3850809"/>
            <a:ext cx="33576" cy="62150"/>
          </a:xfrm>
          <a:custGeom>
            <a:avLst/>
            <a:gdLst/>
            <a:ahLst/>
            <a:cxnLst/>
            <a:rect l="l" t="t" r="r" b="b"/>
            <a:pathLst>
              <a:path w="59690" h="110490">
                <a:moveTo>
                  <a:pt x="59093" y="0"/>
                </a:moveTo>
                <a:lnTo>
                  <a:pt x="0" y="54940"/>
                </a:lnTo>
                <a:lnTo>
                  <a:pt x="59093" y="10988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15890" y="3797044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04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460198" y="3797044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04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7205" y="1668205"/>
            <a:ext cx="1882736" cy="2850356"/>
          </a:xfrm>
          <a:custGeom>
            <a:avLst/>
            <a:gdLst/>
            <a:ahLst/>
            <a:cxnLst/>
            <a:rect l="l" t="t" r="r" b="b"/>
            <a:pathLst>
              <a:path w="3347085" h="5067300">
                <a:moveTo>
                  <a:pt x="152368" y="0"/>
                </a:moveTo>
                <a:lnTo>
                  <a:pt x="104587" y="249"/>
                </a:lnTo>
                <a:lnTo>
                  <a:pt x="53454" y="3897"/>
                </a:lnTo>
                <a:lnTo>
                  <a:pt x="15758" y="22731"/>
                </a:lnTo>
                <a:lnTo>
                  <a:pt x="1920" y="68505"/>
                </a:lnTo>
                <a:lnTo>
                  <a:pt x="3" y="127015"/>
                </a:lnTo>
                <a:lnTo>
                  <a:pt x="0" y="4940284"/>
                </a:lnTo>
                <a:lnTo>
                  <a:pt x="218" y="4962680"/>
                </a:lnTo>
                <a:lnTo>
                  <a:pt x="3866" y="5013814"/>
                </a:lnTo>
                <a:lnTo>
                  <a:pt x="22700" y="5051510"/>
                </a:lnTo>
                <a:lnTo>
                  <a:pt x="68474" y="5065348"/>
                </a:lnTo>
                <a:lnTo>
                  <a:pt x="127688" y="5067271"/>
                </a:lnTo>
                <a:lnTo>
                  <a:pt x="3241977" y="5067050"/>
                </a:lnTo>
                <a:lnTo>
                  <a:pt x="3293110" y="5063402"/>
                </a:lnTo>
                <a:lnTo>
                  <a:pt x="3330807" y="5044568"/>
                </a:lnTo>
                <a:lnTo>
                  <a:pt x="3344644" y="4998794"/>
                </a:lnTo>
                <a:lnTo>
                  <a:pt x="3346561" y="4940284"/>
                </a:lnTo>
                <a:lnTo>
                  <a:pt x="3346565" y="127015"/>
                </a:lnTo>
                <a:lnTo>
                  <a:pt x="3346347" y="104619"/>
                </a:lnTo>
                <a:lnTo>
                  <a:pt x="3342698" y="53485"/>
                </a:lnTo>
                <a:lnTo>
                  <a:pt x="3323865" y="15789"/>
                </a:lnTo>
                <a:lnTo>
                  <a:pt x="3278090" y="1951"/>
                </a:lnTo>
                <a:lnTo>
                  <a:pt x="152368" y="0"/>
                </a:lnTo>
                <a:close/>
              </a:path>
            </a:pathLst>
          </a:custGeom>
          <a:solidFill>
            <a:srgbClr val="B4B4B3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39665" y="2470315"/>
            <a:ext cx="539711" cy="0"/>
          </a:xfrm>
          <a:custGeom>
            <a:avLst/>
            <a:gdLst/>
            <a:ahLst/>
            <a:cxnLst/>
            <a:rect l="l" t="t" r="r" b="b"/>
            <a:pathLst>
              <a:path w="959485">
                <a:moveTo>
                  <a:pt x="0" y="0"/>
                </a:moveTo>
                <a:lnTo>
                  <a:pt x="959104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798225" y="3138637"/>
            <a:ext cx="0" cy="100013"/>
          </a:xfrm>
          <a:custGeom>
            <a:avLst/>
            <a:gdLst/>
            <a:ahLst/>
            <a:cxnLst/>
            <a:rect l="l" t="t" r="r" b="b"/>
            <a:pathLst>
              <a:path h="177800">
                <a:moveTo>
                  <a:pt x="0" y="0"/>
                </a:moveTo>
                <a:lnTo>
                  <a:pt x="0" y="17780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 flipV="1">
            <a:off x="3748787" y="3914886"/>
            <a:ext cx="552370" cy="25717"/>
          </a:xfrm>
          <a:custGeom>
            <a:avLst/>
            <a:gdLst/>
            <a:ahLst/>
            <a:cxnLst/>
            <a:rect l="l" t="t" r="r" b="b"/>
            <a:pathLst>
              <a:path w="1084579">
                <a:moveTo>
                  <a:pt x="1084478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98225" y="3305789"/>
            <a:ext cx="0" cy="91797"/>
          </a:xfrm>
          <a:custGeom>
            <a:avLst/>
            <a:gdLst/>
            <a:ahLst/>
            <a:cxnLst/>
            <a:rect l="l" t="t" r="r" b="b"/>
            <a:pathLst>
              <a:path h="163195">
                <a:moveTo>
                  <a:pt x="0" y="0"/>
                </a:moveTo>
                <a:lnTo>
                  <a:pt x="0" y="162852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767321" y="3364156"/>
            <a:ext cx="62150" cy="33576"/>
          </a:xfrm>
          <a:custGeom>
            <a:avLst/>
            <a:gdLst/>
            <a:ahLst/>
            <a:cxnLst/>
            <a:rect l="l" t="t" r="r" b="b"/>
            <a:pathLst>
              <a:path w="110490" h="59689">
                <a:moveTo>
                  <a:pt x="109880" y="0"/>
                </a:moveTo>
                <a:lnTo>
                  <a:pt x="54940" y="59093"/>
                </a:ln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337265" y="3935119"/>
            <a:ext cx="453629" cy="0"/>
          </a:xfrm>
          <a:custGeom>
            <a:avLst/>
            <a:gdLst/>
            <a:ahLst/>
            <a:cxnLst/>
            <a:rect l="l" t="t" r="r" b="b"/>
            <a:pathLst>
              <a:path w="806450">
                <a:moveTo>
                  <a:pt x="805941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337267" y="3904216"/>
            <a:ext cx="33576" cy="62150"/>
          </a:xfrm>
          <a:custGeom>
            <a:avLst/>
            <a:gdLst/>
            <a:ahLst/>
            <a:cxnLst/>
            <a:rect l="l" t="t" r="r" b="b"/>
            <a:pathLst>
              <a:path w="59689" h="110490">
                <a:moveTo>
                  <a:pt x="59093" y="109880"/>
                </a:moveTo>
                <a:lnTo>
                  <a:pt x="0" y="54940"/>
                </a:lnTo>
                <a:lnTo>
                  <a:pt x="59093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784884" y="2385646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04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87581" y="2209620"/>
            <a:ext cx="775797" cy="52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13" b="1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Air</a:t>
            </a:r>
            <a:r>
              <a:rPr kumimoji="0" sz="1013" b="1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1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Gap</a:t>
            </a: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2858" lvl="0" indent="0" algn="ctr" defTabSz="514350" rtl="0" eaLnBrk="1" fontAlgn="auto" latinLnBrk="0" hangingPunct="1">
              <a:lnSpc>
                <a:spcPts val="72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900" b="0" i="0" u="none" strike="noStrike" kern="1200" cap="none" spc="-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w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ork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conne</a:t>
            </a:r>
            <a:r>
              <a:rPr kumimoji="0" sz="900" b="0" i="0" u="none" strike="noStrike" kern="1200" cap="none" spc="-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900" b="0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ed once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sz="900" b="0" i="0" u="none" strike="noStrike" kern="1200" cap="none" spc="-8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55022" y="3688038"/>
            <a:ext cx="842164" cy="523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13" b="1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Air</a:t>
            </a:r>
            <a:r>
              <a:rPr kumimoji="0" sz="1013" b="1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1" i="0" u="none" strike="noStrike" kern="1200" cap="none" spc="0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Gap</a:t>
            </a: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2858" lvl="0" indent="0" algn="ctr" defTabSz="514350" rtl="0" eaLnBrk="1" fontAlgn="auto" latinLnBrk="0" hangingPunct="1">
              <a:lnSpc>
                <a:spcPts val="72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Open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enable mig</a:t>
            </a:r>
            <a:r>
              <a:rPr kumimoji="0" sz="900" b="0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900" b="0" i="0" u="none" strike="noStrike" kern="1200" cap="none" spc="-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tion 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back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-11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900" b="0" i="0" u="none" strike="noStrike" kern="1200" cap="none" spc="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900" b="0" i="0" u="none" strike="noStrike" kern="1200" cap="none" spc="-17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ec</a:t>
            </a:r>
            <a:r>
              <a:rPr kumimoji="0" sz="900" b="0" i="0" u="none" strike="noStrike" kern="1200" cap="none" spc="-3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900" b="0" i="0" u="none" strike="noStrike" kern="1200" cap="none" spc="6" normalizeH="0" baseline="0" noProof="0" dirty="0">
                <a:ln>
                  <a:noFill/>
                </a:ln>
                <a:solidFill>
                  <a:srgbClr val="003140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ery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46973" y="4283671"/>
            <a:ext cx="1698427" cy="131088"/>
          </a:xfrm>
          <a:custGeom>
            <a:avLst/>
            <a:gdLst/>
            <a:ahLst/>
            <a:cxnLst/>
            <a:rect l="l" t="t" r="r" b="b"/>
            <a:pathLst>
              <a:path w="3019425" h="233045">
                <a:moveTo>
                  <a:pt x="101529" y="0"/>
                </a:moveTo>
                <a:lnTo>
                  <a:pt x="56612" y="561"/>
                </a:lnTo>
                <a:lnTo>
                  <a:pt x="17587" y="8769"/>
                </a:lnTo>
                <a:lnTo>
                  <a:pt x="798" y="51145"/>
                </a:lnTo>
                <a:lnTo>
                  <a:pt x="0" y="155884"/>
                </a:lnTo>
                <a:lnTo>
                  <a:pt x="491" y="176172"/>
                </a:lnTo>
                <a:lnTo>
                  <a:pt x="8699" y="215196"/>
                </a:lnTo>
                <a:lnTo>
                  <a:pt x="51075" y="231985"/>
                </a:lnTo>
                <a:lnTo>
                  <a:pt x="93310" y="232852"/>
                </a:lnTo>
                <a:lnTo>
                  <a:pt x="2942105" y="232784"/>
                </a:lnTo>
                <a:lnTo>
                  <a:pt x="2991628" y="228364"/>
                </a:lnTo>
                <a:lnTo>
                  <a:pt x="3016522" y="196933"/>
                </a:lnTo>
                <a:lnTo>
                  <a:pt x="3018962" y="155884"/>
                </a:lnTo>
                <a:lnTo>
                  <a:pt x="3019005" y="76970"/>
                </a:lnTo>
                <a:lnTo>
                  <a:pt x="3018514" y="56682"/>
                </a:lnTo>
                <a:lnTo>
                  <a:pt x="3010305" y="17657"/>
                </a:lnTo>
                <a:lnTo>
                  <a:pt x="2967930" y="868"/>
                </a:lnTo>
                <a:lnTo>
                  <a:pt x="1015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406803" y="2879100"/>
            <a:ext cx="4229457" cy="131088"/>
          </a:xfrm>
          <a:custGeom>
            <a:avLst/>
            <a:gdLst/>
            <a:ahLst/>
            <a:cxnLst/>
            <a:rect l="l" t="t" r="r" b="b"/>
            <a:pathLst>
              <a:path w="7519034" h="233045">
                <a:moveTo>
                  <a:pt x="101529" y="0"/>
                </a:moveTo>
                <a:lnTo>
                  <a:pt x="56612" y="561"/>
                </a:lnTo>
                <a:lnTo>
                  <a:pt x="17587" y="8769"/>
                </a:lnTo>
                <a:lnTo>
                  <a:pt x="798" y="51145"/>
                </a:lnTo>
                <a:lnTo>
                  <a:pt x="0" y="155884"/>
                </a:lnTo>
                <a:lnTo>
                  <a:pt x="491" y="176172"/>
                </a:lnTo>
                <a:lnTo>
                  <a:pt x="8699" y="215196"/>
                </a:lnTo>
                <a:lnTo>
                  <a:pt x="51075" y="231985"/>
                </a:lnTo>
                <a:lnTo>
                  <a:pt x="93310" y="232852"/>
                </a:lnTo>
                <a:lnTo>
                  <a:pt x="7442096" y="232784"/>
                </a:lnTo>
                <a:lnTo>
                  <a:pt x="7491619" y="228364"/>
                </a:lnTo>
                <a:lnTo>
                  <a:pt x="7516513" y="196933"/>
                </a:lnTo>
                <a:lnTo>
                  <a:pt x="7518953" y="155884"/>
                </a:lnTo>
                <a:lnTo>
                  <a:pt x="7518996" y="76970"/>
                </a:lnTo>
                <a:lnTo>
                  <a:pt x="7518505" y="56682"/>
                </a:lnTo>
                <a:lnTo>
                  <a:pt x="7510296" y="17657"/>
                </a:lnTo>
                <a:lnTo>
                  <a:pt x="7467921" y="868"/>
                </a:lnTo>
                <a:lnTo>
                  <a:pt x="101529" y="0"/>
                </a:lnTo>
                <a:close/>
              </a:path>
            </a:pathLst>
          </a:custGeom>
          <a:solidFill>
            <a:srgbClr val="B6D9DF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399579" y="2016043"/>
            <a:ext cx="3294373" cy="797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2.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Cyber 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ec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ery </a:t>
            </a:r>
            <a:r>
              <a:rPr kumimoji="0" sz="1238" b="1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V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ault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2858" lvl="0" indent="0" algn="l" defTabSz="514350" rtl="0" eaLnBrk="1" fontAlgn="auto" latinLnBrk="0" hangingPunct="1">
              <a:lnSpc>
                <a:spcPts val="1013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13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build 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esilienc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,</a:t>
            </a:r>
            <a:r>
              <a:rPr kumimoji="0" lang="en-GB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the 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v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ault co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ains secu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i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astru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tu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s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the busines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s’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 critical d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a,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suppor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ed with an analytics pl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orm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d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 malicious a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tivit</a:t>
            </a:r>
            <a:r>
              <a:rPr kumimoji="0" sz="1013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.</a:t>
            </a: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81326" y="1720734"/>
            <a:ext cx="1818799" cy="1905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Cyber 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ec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ery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Solution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9791" y="1781559"/>
            <a:ext cx="1603687" cy="719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ts val="16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1.</a:t>
            </a:r>
            <a:endParaRPr kumimoji="0" sz="140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328970" lvl="0" indent="0" algn="l" defTabSz="514350" rtl="0" eaLnBrk="1" fontAlgn="auto" latinLnBrk="0" hangingPunct="1">
              <a:lnSpc>
                <a:spcPts val="1519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P</a:t>
            </a:r>
            <a:r>
              <a:rPr kumimoji="0" sz="1406" b="1" i="0" u="none" strike="noStrike" kern="1200" cap="none" spc="-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odu</a:t>
            </a:r>
            <a:r>
              <a:rPr kumimoji="0" sz="1406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tion E</a:t>
            </a:r>
            <a:r>
              <a:rPr kumimoji="0" sz="1406" b="1" i="0" u="none" strike="noStrike" kern="1200" cap="none" spc="-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vi</a:t>
            </a:r>
            <a:r>
              <a:rPr kumimoji="0" sz="1406" b="1" i="0" u="none" strike="noStrike" kern="1200" cap="none" spc="-4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onme</a:t>
            </a:r>
            <a:r>
              <a:rPr kumimoji="0" sz="1406" b="1" i="0" u="none" strike="noStrike" kern="120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406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endParaRPr kumimoji="0" sz="140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0" lvl="0" indent="0" algn="l" defTabSz="514350" rtl="0" eaLnBrk="1" fontAlgn="auto" latinLnBrk="0" hangingPunct="1">
              <a:lnSpc>
                <a:spcPts val="8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H</a:t>
            </a:r>
            <a:r>
              <a:rPr kumimoji="0" sz="900" b="0" i="0" u="none" strike="noStrike" kern="1200" cap="none" spc="-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900" b="0" i="0" u="none" strike="noStrike" kern="120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r>
              <a:rPr kumimoji="0" sz="900" b="0" i="0" u="none" strike="noStrike" kern="1200" cap="none" spc="-26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ogeneous i</a:t>
            </a:r>
            <a:r>
              <a:rPr kumimoji="0" sz="900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900" b="0" i="0" u="none" strike="noStrike" kern="1200" cap="none" spc="-1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astru</a:t>
            </a:r>
            <a:r>
              <a:rPr kumimoji="0" sz="900" b="0" i="0" u="none" strike="noStrike" kern="1200" cap="none" spc="-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tu</a:t>
            </a:r>
            <a:r>
              <a:rPr kumimoji="0" sz="900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46973" y="4306564"/>
            <a:ext cx="1698427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5" b="1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B</a:t>
            </a:r>
            <a:r>
              <a:rPr kumimoji="0" lang="en-US" sz="675" b="1" i="0" u="none" strike="noStrike" kern="1200" cap="none" spc="-8" normalizeH="0" baseline="0" noProof="0" dirty="0">
                <a:ln>
                  <a:noFill/>
                </a:ln>
                <a:solidFill>
                  <a:srgbClr val="878787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usiness As Usual Employees </a:t>
            </a:r>
            <a:endParaRPr kumimoji="0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992825" y="2901993"/>
            <a:ext cx="1050131" cy="10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75" b="1" i="0" u="none" strike="noStrike" kern="1200" cap="none" spc="-8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675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uthorised pe</a:t>
            </a:r>
            <a:r>
              <a:rPr kumimoji="0" sz="675" b="1" i="0" u="none" strike="noStrike" kern="1200" cap="none" spc="-8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675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sonnel only</a:t>
            </a:r>
            <a:endParaRPr kumimoji="0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6972" y="2722787"/>
            <a:ext cx="1514603" cy="10281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2858" lvl="0" indent="0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lang="en-US" sz="1013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 f</a:t>
            </a:r>
            <a:r>
              <a:rPr kumimoji="0" lang="en-US" sz="1013" b="1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om the </a:t>
            </a:r>
            <a:r>
              <a:rPr kumimoji="0" lang="en-US" sz="1013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oll</a:t>
            </a:r>
            <a:r>
              <a:rPr kumimoji="0" lang="en-US" sz="1013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wing sou</a:t>
            </a:r>
            <a:r>
              <a:rPr kumimoji="0" lang="en-US" sz="1013" b="1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ce</a:t>
            </a:r>
            <a:r>
              <a:rPr kumimoji="0" lang="en-US" sz="1013" b="1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:</a:t>
            </a:r>
          </a:p>
          <a:p>
            <a:pPr marL="7144" marR="2858" lvl="0" indent="0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7879" marR="413981" lvl="0" indent="-160735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Back up 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7879" marR="413981" lvl="0" indent="-160735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Mai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ame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7879" marR="413981" lvl="0" indent="-160735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Open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S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ys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ems 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7879" marR="413981" lvl="0" indent="-160735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Public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Cloud 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167879" marR="413981" lvl="0" indent="-160735" algn="l" defTabSz="514350" rtl="0" eaLnBrk="1" fontAlgn="auto" latinLnBrk="0" hangingPunct="1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 P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em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Cloud</a:t>
            </a: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617910" y="3457388"/>
            <a:ext cx="2144554" cy="950119"/>
          </a:xfrm>
          <a:custGeom>
            <a:avLst/>
            <a:gdLst/>
            <a:ahLst/>
            <a:cxnLst/>
            <a:rect l="l" t="t" r="r" b="b"/>
            <a:pathLst>
              <a:path w="3812540" h="1689100">
                <a:moveTo>
                  <a:pt x="173013" y="0"/>
                </a:moveTo>
                <a:lnTo>
                  <a:pt x="124530" y="193"/>
                </a:lnTo>
                <a:lnTo>
                  <a:pt x="86069" y="1547"/>
                </a:lnTo>
                <a:lnTo>
                  <a:pt x="44634" y="8293"/>
                </a:lnTo>
                <a:lnTo>
                  <a:pt x="13634" y="32183"/>
                </a:lnTo>
                <a:lnTo>
                  <a:pt x="1834" y="81607"/>
                </a:lnTo>
                <a:lnTo>
                  <a:pt x="0" y="141018"/>
                </a:lnTo>
                <a:lnTo>
                  <a:pt x="22" y="1548076"/>
                </a:lnTo>
                <a:lnTo>
                  <a:pt x="1497" y="1602989"/>
                </a:lnTo>
                <a:lnTo>
                  <a:pt x="8244" y="1644422"/>
                </a:lnTo>
                <a:lnTo>
                  <a:pt x="32137" y="1675419"/>
                </a:lnTo>
                <a:lnTo>
                  <a:pt x="81567" y="1687216"/>
                </a:lnTo>
                <a:lnTo>
                  <a:pt x="140984" y="1689050"/>
                </a:lnTo>
                <a:lnTo>
                  <a:pt x="3664652" y="1689075"/>
                </a:lnTo>
                <a:lnTo>
                  <a:pt x="3687569" y="1688906"/>
                </a:lnTo>
                <a:lnTo>
                  <a:pt x="3726030" y="1687552"/>
                </a:lnTo>
                <a:lnTo>
                  <a:pt x="3767466" y="1680805"/>
                </a:lnTo>
                <a:lnTo>
                  <a:pt x="3798465" y="1656915"/>
                </a:lnTo>
                <a:lnTo>
                  <a:pt x="3810263" y="1607489"/>
                </a:lnTo>
                <a:lnTo>
                  <a:pt x="3812097" y="1548076"/>
                </a:lnTo>
                <a:lnTo>
                  <a:pt x="3812075" y="141018"/>
                </a:lnTo>
                <a:lnTo>
                  <a:pt x="3810599" y="86119"/>
                </a:lnTo>
                <a:lnTo>
                  <a:pt x="3803853" y="44683"/>
                </a:lnTo>
                <a:lnTo>
                  <a:pt x="3779963" y="13683"/>
                </a:lnTo>
                <a:lnTo>
                  <a:pt x="3730539" y="1884"/>
                </a:lnTo>
                <a:lnTo>
                  <a:pt x="3671129" y="49"/>
                </a:lnTo>
                <a:lnTo>
                  <a:pt x="173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617882" y="3457388"/>
            <a:ext cx="2144554" cy="950119"/>
          </a:xfrm>
          <a:custGeom>
            <a:avLst/>
            <a:gdLst/>
            <a:ahLst/>
            <a:cxnLst/>
            <a:rect l="l" t="t" r="r" b="b"/>
            <a:pathLst>
              <a:path w="3812540" h="1689100">
                <a:moveTo>
                  <a:pt x="173062" y="0"/>
                </a:moveTo>
                <a:lnTo>
                  <a:pt x="124579" y="193"/>
                </a:lnTo>
                <a:lnTo>
                  <a:pt x="86119" y="1547"/>
                </a:lnTo>
                <a:lnTo>
                  <a:pt x="44683" y="8293"/>
                </a:lnTo>
                <a:lnTo>
                  <a:pt x="13683" y="32183"/>
                </a:lnTo>
                <a:lnTo>
                  <a:pt x="1884" y="81607"/>
                </a:lnTo>
                <a:lnTo>
                  <a:pt x="49" y="141018"/>
                </a:lnTo>
                <a:lnTo>
                  <a:pt x="0" y="1516049"/>
                </a:lnTo>
                <a:lnTo>
                  <a:pt x="24" y="1541615"/>
                </a:lnTo>
                <a:lnTo>
                  <a:pt x="652" y="1584940"/>
                </a:lnTo>
                <a:lnTo>
                  <a:pt x="5223" y="1632585"/>
                </a:lnTo>
                <a:lnTo>
                  <a:pt x="24182" y="1669832"/>
                </a:lnTo>
                <a:lnTo>
                  <a:pt x="66357" y="1685559"/>
                </a:lnTo>
                <a:lnTo>
                  <a:pt x="118809" y="1688816"/>
                </a:lnTo>
                <a:lnTo>
                  <a:pt x="165869" y="1689099"/>
                </a:lnTo>
                <a:lnTo>
                  <a:pt x="3639134" y="1689100"/>
                </a:lnTo>
                <a:lnTo>
                  <a:pt x="3664702" y="1689075"/>
                </a:lnTo>
                <a:lnTo>
                  <a:pt x="3708029" y="1688447"/>
                </a:lnTo>
                <a:lnTo>
                  <a:pt x="3755677" y="1683876"/>
                </a:lnTo>
                <a:lnTo>
                  <a:pt x="3792928" y="1664919"/>
                </a:lnTo>
                <a:lnTo>
                  <a:pt x="3808656" y="1622747"/>
                </a:lnTo>
                <a:lnTo>
                  <a:pt x="3811913" y="1570298"/>
                </a:lnTo>
                <a:lnTo>
                  <a:pt x="3812196" y="1523242"/>
                </a:lnTo>
                <a:lnTo>
                  <a:pt x="3812197" y="173062"/>
                </a:lnTo>
                <a:lnTo>
                  <a:pt x="3812172" y="147495"/>
                </a:lnTo>
                <a:lnTo>
                  <a:pt x="3811544" y="104169"/>
                </a:lnTo>
                <a:lnTo>
                  <a:pt x="3806974" y="56521"/>
                </a:lnTo>
                <a:lnTo>
                  <a:pt x="3788016" y="19271"/>
                </a:lnTo>
                <a:lnTo>
                  <a:pt x="3745846" y="3542"/>
                </a:lnTo>
                <a:lnTo>
                  <a:pt x="3693400" y="283"/>
                </a:lnTo>
                <a:lnTo>
                  <a:pt x="3646345" y="0"/>
                </a:lnTo>
                <a:lnTo>
                  <a:pt x="173062" y="0"/>
                </a:lnTo>
                <a:close/>
              </a:path>
            </a:pathLst>
          </a:custGeom>
          <a:ln w="254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685540" y="3530811"/>
            <a:ext cx="1887736" cy="8101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-4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3.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D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 landing </a:t>
            </a:r>
            <a:r>
              <a:rPr kumimoji="0" sz="1238" b="1" i="0" u="none" strike="noStrike" kern="1200" cap="none" spc="-26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z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one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9287" marR="2858" lvl="0" indent="0" algn="l" defTabSz="514350" rtl="0" eaLnBrk="1" fontAlgn="auto" latinLnBrk="0" hangingPunct="1">
              <a:lnSpc>
                <a:spcPts val="1013"/>
              </a:lnSpc>
              <a:spcBef>
                <a:spcPts val="4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I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astru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tu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s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d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or sanitis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tion,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and m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ov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Clean 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oom</a:t>
            </a:r>
          </a:p>
        </p:txBody>
      </p:sp>
      <p:sp>
        <p:nvSpPr>
          <p:cNvPr id="48" name="object 48"/>
          <p:cNvSpPr/>
          <p:nvPr/>
        </p:nvSpPr>
        <p:spPr>
          <a:xfrm>
            <a:off x="4239768" y="3436285"/>
            <a:ext cx="2090261" cy="950119"/>
          </a:xfrm>
          <a:custGeom>
            <a:avLst/>
            <a:gdLst/>
            <a:ahLst/>
            <a:cxnLst/>
            <a:rect l="l" t="t" r="r" b="b"/>
            <a:pathLst>
              <a:path w="3716020" h="1689100">
                <a:moveTo>
                  <a:pt x="173013" y="0"/>
                </a:moveTo>
                <a:lnTo>
                  <a:pt x="124530" y="193"/>
                </a:lnTo>
                <a:lnTo>
                  <a:pt x="86069" y="1547"/>
                </a:lnTo>
                <a:lnTo>
                  <a:pt x="44634" y="8293"/>
                </a:lnTo>
                <a:lnTo>
                  <a:pt x="13634" y="32183"/>
                </a:lnTo>
                <a:lnTo>
                  <a:pt x="1834" y="81607"/>
                </a:lnTo>
                <a:lnTo>
                  <a:pt x="0" y="141018"/>
                </a:lnTo>
                <a:lnTo>
                  <a:pt x="22" y="1548076"/>
                </a:lnTo>
                <a:lnTo>
                  <a:pt x="1497" y="1602989"/>
                </a:lnTo>
                <a:lnTo>
                  <a:pt x="8244" y="1644422"/>
                </a:lnTo>
                <a:lnTo>
                  <a:pt x="32137" y="1675419"/>
                </a:lnTo>
                <a:lnTo>
                  <a:pt x="81567" y="1687216"/>
                </a:lnTo>
                <a:lnTo>
                  <a:pt x="140984" y="1689050"/>
                </a:lnTo>
                <a:lnTo>
                  <a:pt x="3568284" y="1689075"/>
                </a:lnTo>
                <a:lnTo>
                  <a:pt x="3591201" y="1688906"/>
                </a:lnTo>
                <a:lnTo>
                  <a:pt x="3629662" y="1687552"/>
                </a:lnTo>
                <a:lnTo>
                  <a:pt x="3671098" y="1680805"/>
                </a:lnTo>
                <a:lnTo>
                  <a:pt x="3702097" y="1656915"/>
                </a:lnTo>
                <a:lnTo>
                  <a:pt x="3713896" y="1607489"/>
                </a:lnTo>
                <a:lnTo>
                  <a:pt x="3715730" y="1548076"/>
                </a:lnTo>
                <a:lnTo>
                  <a:pt x="3715707" y="141018"/>
                </a:lnTo>
                <a:lnTo>
                  <a:pt x="3714232" y="86119"/>
                </a:lnTo>
                <a:lnTo>
                  <a:pt x="3707486" y="44683"/>
                </a:lnTo>
                <a:lnTo>
                  <a:pt x="3683596" y="13683"/>
                </a:lnTo>
                <a:lnTo>
                  <a:pt x="3634171" y="1884"/>
                </a:lnTo>
                <a:lnTo>
                  <a:pt x="3574761" y="49"/>
                </a:lnTo>
                <a:lnTo>
                  <a:pt x="1730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39740" y="3436285"/>
            <a:ext cx="2090261" cy="950119"/>
          </a:xfrm>
          <a:custGeom>
            <a:avLst/>
            <a:gdLst/>
            <a:ahLst/>
            <a:cxnLst/>
            <a:rect l="l" t="t" r="r" b="b"/>
            <a:pathLst>
              <a:path w="3716020" h="1689100">
                <a:moveTo>
                  <a:pt x="173062" y="0"/>
                </a:moveTo>
                <a:lnTo>
                  <a:pt x="124579" y="193"/>
                </a:lnTo>
                <a:lnTo>
                  <a:pt x="86119" y="1547"/>
                </a:lnTo>
                <a:lnTo>
                  <a:pt x="44683" y="8293"/>
                </a:lnTo>
                <a:lnTo>
                  <a:pt x="13683" y="32183"/>
                </a:lnTo>
                <a:lnTo>
                  <a:pt x="1884" y="81607"/>
                </a:lnTo>
                <a:lnTo>
                  <a:pt x="49" y="141018"/>
                </a:lnTo>
                <a:lnTo>
                  <a:pt x="0" y="1516049"/>
                </a:lnTo>
                <a:lnTo>
                  <a:pt x="24" y="1541615"/>
                </a:lnTo>
                <a:lnTo>
                  <a:pt x="652" y="1584940"/>
                </a:lnTo>
                <a:lnTo>
                  <a:pt x="5223" y="1632585"/>
                </a:lnTo>
                <a:lnTo>
                  <a:pt x="24182" y="1669832"/>
                </a:lnTo>
                <a:lnTo>
                  <a:pt x="66357" y="1685559"/>
                </a:lnTo>
                <a:lnTo>
                  <a:pt x="118809" y="1688816"/>
                </a:lnTo>
                <a:lnTo>
                  <a:pt x="165869" y="1689099"/>
                </a:lnTo>
                <a:lnTo>
                  <a:pt x="3542766" y="1689100"/>
                </a:lnTo>
                <a:lnTo>
                  <a:pt x="3568334" y="1689075"/>
                </a:lnTo>
                <a:lnTo>
                  <a:pt x="3611662" y="1688447"/>
                </a:lnTo>
                <a:lnTo>
                  <a:pt x="3659310" y="1683876"/>
                </a:lnTo>
                <a:lnTo>
                  <a:pt x="3696560" y="1664919"/>
                </a:lnTo>
                <a:lnTo>
                  <a:pt x="3712288" y="1622747"/>
                </a:lnTo>
                <a:lnTo>
                  <a:pt x="3715546" y="1570298"/>
                </a:lnTo>
                <a:lnTo>
                  <a:pt x="3715829" y="1523242"/>
                </a:lnTo>
                <a:lnTo>
                  <a:pt x="3715829" y="173062"/>
                </a:lnTo>
                <a:lnTo>
                  <a:pt x="3715805" y="147495"/>
                </a:lnTo>
                <a:lnTo>
                  <a:pt x="3715176" y="104169"/>
                </a:lnTo>
                <a:lnTo>
                  <a:pt x="3710606" y="56521"/>
                </a:lnTo>
                <a:lnTo>
                  <a:pt x="3691649" y="19271"/>
                </a:lnTo>
                <a:lnTo>
                  <a:pt x="3649479" y="3542"/>
                </a:lnTo>
                <a:lnTo>
                  <a:pt x="3597032" y="283"/>
                </a:lnTo>
                <a:lnTo>
                  <a:pt x="3549978" y="0"/>
                </a:lnTo>
                <a:lnTo>
                  <a:pt x="173062" y="0"/>
                </a:lnTo>
                <a:close/>
              </a:path>
            </a:pathLst>
          </a:custGeom>
          <a:ln w="25400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312853" y="3514770"/>
            <a:ext cx="1676281" cy="797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4.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0" lvl="0" indent="0" algn="l" defTabSz="514350" rtl="0" eaLnBrk="1" fontAlgn="auto" latinLnBrk="0" hangingPunct="1">
              <a:lnSpc>
                <a:spcPts val="14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Clean </a:t>
            </a:r>
            <a:r>
              <a:rPr kumimoji="0" sz="1238" b="1" i="0" u="none" strike="noStrike" kern="1200" cap="none" spc="-14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238" b="1" i="0" u="none" strike="noStrike" kern="1200" cap="none" spc="0" normalizeH="0" baseline="0" noProof="0" dirty="0">
                <a:ln>
                  <a:noFill/>
                </a:ln>
                <a:solidFill>
                  <a:srgbClr val="0C8193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oom</a:t>
            </a:r>
            <a:endParaRPr kumimoji="0" sz="123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ll Replica"/>
              <a:ea typeface="+mn-ea"/>
              <a:cs typeface="Dell Replica"/>
            </a:endParaRPr>
          </a:p>
          <a:p>
            <a:pPr marL="7144" marR="2858" lvl="0" indent="0" algn="l" defTabSz="514350" rtl="0" eaLnBrk="1" fontAlgn="auto" latinLnBrk="0" hangingPunct="1">
              <a:lnSpc>
                <a:spcPts val="1013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Sanitized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 i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n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f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astru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tu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e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enable mig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a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tion back </a:t>
            </a:r>
            <a:r>
              <a:rPr kumimoji="0" sz="1013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 p</a:t>
            </a:r>
            <a:r>
              <a:rPr kumimoji="0" sz="1013" b="0" i="0" u="none" strike="noStrike" kern="1200" cap="none" spc="-2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r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odu</a:t>
            </a:r>
            <a:r>
              <a:rPr kumimoji="0" sz="1013" b="0" i="0" u="none" strike="noStrike" kern="1200" cap="none" spc="-1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c</a:t>
            </a:r>
            <a:r>
              <a:rPr kumimoji="0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ll Replica"/>
                <a:ea typeface="+mn-ea"/>
                <a:cs typeface="Dell Replica"/>
              </a:rPr>
              <a:t>tion</a:t>
            </a:r>
          </a:p>
        </p:txBody>
      </p:sp>
      <p:sp>
        <p:nvSpPr>
          <p:cNvPr id="51" name="object 51"/>
          <p:cNvSpPr/>
          <p:nvPr/>
        </p:nvSpPr>
        <p:spPr>
          <a:xfrm flipV="1">
            <a:off x="3757503" y="2444598"/>
            <a:ext cx="434953" cy="25717"/>
          </a:xfrm>
          <a:custGeom>
            <a:avLst/>
            <a:gdLst/>
            <a:ahLst/>
            <a:cxnLst/>
            <a:rect l="l" t="t" r="r" b="b"/>
            <a:pathLst>
              <a:path w="856615">
                <a:moveTo>
                  <a:pt x="0" y="0"/>
                </a:moveTo>
                <a:lnTo>
                  <a:pt x="856157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158880" y="2439411"/>
            <a:ext cx="33576" cy="62150"/>
          </a:xfrm>
          <a:custGeom>
            <a:avLst/>
            <a:gdLst/>
            <a:ahLst/>
            <a:cxnLst/>
            <a:rect l="l" t="t" r="r" b="b"/>
            <a:pathLst>
              <a:path w="59690" h="110489">
                <a:moveTo>
                  <a:pt x="0" y="0"/>
                </a:moveTo>
                <a:lnTo>
                  <a:pt x="59093" y="54940"/>
                </a:lnTo>
                <a:lnTo>
                  <a:pt x="0" y="10988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57613" y="2385646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04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713557" y="3244373"/>
            <a:ext cx="169664" cy="0"/>
          </a:xfrm>
          <a:custGeom>
            <a:avLst/>
            <a:gdLst/>
            <a:ahLst/>
            <a:cxnLst/>
            <a:rect l="l" t="t" r="r" b="b"/>
            <a:pathLst>
              <a:path w="301625">
                <a:moveTo>
                  <a:pt x="301040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750982" y="3850453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30104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713557" y="3300065"/>
            <a:ext cx="169664" cy="0"/>
          </a:xfrm>
          <a:custGeom>
            <a:avLst/>
            <a:gdLst/>
            <a:ahLst/>
            <a:cxnLst/>
            <a:rect l="l" t="t" r="r" b="b"/>
            <a:pathLst>
              <a:path w="301625">
                <a:moveTo>
                  <a:pt x="301040" y="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796331" y="3850453"/>
            <a:ext cx="0" cy="169664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301040"/>
                </a:moveTo>
                <a:lnTo>
                  <a:pt x="0" y="0"/>
                </a:lnTo>
              </a:path>
            </a:pathLst>
          </a:custGeom>
          <a:ln w="20345">
            <a:solidFill>
              <a:srgbClr val="0C819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086500" y="2222054"/>
            <a:ext cx="325398" cy="325398"/>
          </a:xfrm>
          <a:custGeom>
            <a:avLst/>
            <a:gdLst/>
            <a:ahLst/>
            <a:cxnLst/>
            <a:rect l="l" t="t" r="r" b="b"/>
            <a:pathLst>
              <a:path w="578484" h="578485">
                <a:moveTo>
                  <a:pt x="289102" y="0"/>
                </a:moveTo>
                <a:lnTo>
                  <a:pt x="336447" y="3839"/>
                </a:lnTo>
                <a:lnTo>
                  <a:pt x="381193" y="14936"/>
                </a:lnTo>
                <a:lnTo>
                  <a:pt x="422781" y="32659"/>
                </a:lnTo>
                <a:lnTo>
                  <a:pt x="460647" y="56377"/>
                </a:lnTo>
                <a:lnTo>
                  <a:pt x="494230" y="85459"/>
                </a:lnTo>
                <a:lnTo>
                  <a:pt x="522967" y="119274"/>
                </a:lnTo>
                <a:lnTo>
                  <a:pt x="546296" y="157189"/>
                </a:lnTo>
                <a:lnTo>
                  <a:pt x="563656" y="198575"/>
                </a:lnTo>
                <a:lnTo>
                  <a:pt x="574484" y="242798"/>
                </a:lnTo>
                <a:lnTo>
                  <a:pt x="578218" y="289229"/>
                </a:lnTo>
                <a:lnTo>
                  <a:pt x="577245" y="313199"/>
                </a:lnTo>
                <a:lnTo>
                  <a:pt x="569701" y="359333"/>
                </a:lnTo>
                <a:lnTo>
                  <a:pt x="555218" y="402590"/>
                </a:lnTo>
                <a:lnTo>
                  <a:pt x="534426" y="442407"/>
                </a:lnTo>
                <a:lnTo>
                  <a:pt x="507957" y="478221"/>
                </a:lnTo>
                <a:lnTo>
                  <a:pt x="476443" y="509470"/>
                </a:lnTo>
                <a:lnTo>
                  <a:pt x="440513" y="535591"/>
                </a:lnTo>
                <a:lnTo>
                  <a:pt x="400799" y="556020"/>
                </a:lnTo>
                <a:lnTo>
                  <a:pt x="357933" y="570194"/>
                </a:lnTo>
                <a:lnTo>
                  <a:pt x="312545" y="577551"/>
                </a:lnTo>
                <a:lnTo>
                  <a:pt x="289102" y="578497"/>
                </a:lnTo>
                <a:lnTo>
                  <a:pt x="265662" y="577524"/>
                </a:lnTo>
                <a:lnTo>
                  <a:pt x="220277" y="569977"/>
                </a:lnTo>
                <a:lnTo>
                  <a:pt x="177413" y="555488"/>
                </a:lnTo>
                <a:lnTo>
                  <a:pt x="137701" y="534687"/>
                </a:lnTo>
                <a:lnTo>
                  <a:pt x="101773" y="508206"/>
                </a:lnTo>
                <a:lnTo>
                  <a:pt x="70259" y="476676"/>
                </a:lnTo>
                <a:lnTo>
                  <a:pt x="43791" y="440728"/>
                </a:lnTo>
                <a:lnTo>
                  <a:pt x="22999" y="400993"/>
                </a:lnTo>
                <a:lnTo>
                  <a:pt x="8516" y="358102"/>
                </a:lnTo>
                <a:lnTo>
                  <a:pt x="972" y="312687"/>
                </a:lnTo>
                <a:lnTo>
                  <a:pt x="0" y="289229"/>
                </a:lnTo>
                <a:lnTo>
                  <a:pt x="945" y="265777"/>
                </a:lnTo>
                <a:lnTo>
                  <a:pt x="8296" y="220371"/>
                </a:lnTo>
                <a:lnTo>
                  <a:pt x="22460" y="177488"/>
                </a:lnTo>
                <a:lnTo>
                  <a:pt x="42874" y="137758"/>
                </a:lnTo>
                <a:lnTo>
                  <a:pt x="68977" y="101815"/>
                </a:lnTo>
                <a:lnTo>
                  <a:pt x="100206" y="70287"/>
                </a:lnTo>
                <a:lnTo>
                  <a:pt x="136000" y="43808"/>
                </a:lnTo>
                <a:lnTo>
                  <a:pt x="175795" y="23009"/>
                </a:lnTo>
                <a:lnTo>
                  <a:pt x="219030" y="8519"/>
                </a:lnTo>
                <a:lnTo>
                  <a:pt x="265142" y="972"/>
                </a:lnTo>
                <a:lnTo>
                  <a:pt x="289102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890139" y="2034145"/>
            <a:ext cx="717947" cy="705803"/>
          </a:xfrm>
          <a:custGeom>
            <a:avLst/>
            <a:gdLst/>
            <a:ahLst/>
            <a:cxnLst/>
            <a:rect l="l" t="t" r="r" b="b"/>
            <a:pathLst>
              <a:path w="1276350" h="1254760">
                <a:moveTo>
                  <a:pt x="71094" y="683475"/>
                </a:moveTo>
                <a:lnTo>
                  <a:pt x="202526" y="683475"/>
                </a:lnTo>
                <a:lnTo>
                  <a:pt x="204388" y="696426"/>
                </a:lnTo>
                <a:lnTo>
                  <a:pt x="206637" y="709306"/>
                </a:lnTo>
                <a:lnTo>
                  <a:pt x="209208" y="722050"/>
                </a:lnTo>
                <a:lnTo>
                  <a:pt x="212035" y="734589"/>
                </a:lnTo>
                <a:lnTo>
                  <a:pt x="215055" y="746857"/>
                </a:lnTo>
                <a:lnTo>
                  <a:pt x="218200" y="758788"/>
                </a:lnTo>
                <a:lnTo>
                  <a:pt x="101168" y="841209"/>
                </a:lnTo>
                <a:lnTo>
                  <a:pt x="68769" y="877969"/>
                </a:lnTo>
                <a:lnTo>
                  <a:pt x="63457" y="900462"/>
                </a:lnTo>
                <a:lnTo>
                  <a:pt x="63696" y="911977"/>
                </a:lnTo>
                <a:lnTo>
                  <a:pt x="79516" y="947567"/>
                </a:lnTo>
                <a:lnTo>
                  <a:pt x="110110" y="973539"/>
                </a:lnTo>
                <a:lnTo>
                  <a:pt x="132892" y="979922"/>
                </a:lnTo>
                <a:lnTo>
                  <a:pt x="146876" y="979171"/>
                </a:lnTo>
                <a:lnTo>
                  <a:pt x="159613" y="976527"/>
                </a:lnTo>
                <a:lnTo>
                  <a:pt x="170904" y="972042"/>
                </a:lnTo>
                <a:lnTo>
                  <a:pt x="296405" y="901242"/>
                </a:lnTo>
                <a:lnTo>
                  <a:pt x="304083" y="911333"/>
                </a:lnTo>
                <a:lnTo>
                  <a:pt x="338796" y="946963"/>
                </a:lnTo>
                <a:lnTo>
                  <a:pt x="358517" y="964162"/>
                </a:lnTo>
                <a:lnTo>
                  <a:pt x="296405" y="1077925"/>
                </a:lnTo>
                <a:lnTo>
                  <a:pt x="290633" y="1089664"/>
                </a:lnTo>
                <a:lnTo>
                  <a:pt x="287110" y="1101655"/>
                </a:lnTo>
                <a:lnTo>
                  <a:pt x="285713" y="1113682"/>
                </a:lnTo>
                <a:lnTo>
                  <a:pt x="286319" y="1125528"/>
                </a:lnTo>
                <a:lnTo>
                  <a:pt x="306318" y="1166745"/>
                </a:lnTo>
                <a:lnTo>
                  <a:pt x="341822" y="1187590"/>
                </a:lnTo>
                <a:lnTo>
                  <a:pt x="352796" y="1190098"/>
                </a:lnTo>
                <a:lnTo>
                  <a:pt x="368101" y="1189228"/>
                </a:lnTo>
                <a:lnTo>
                  <a:pt x="405657" y="1174666"/>
                </a:lnTo>
                <a:lnTo>
                  <a:pt x="487832" y="1040358"/>
                </a:lnTo>
                <a:lnTo>
                  <a:pt x="499515" y="1044199"/>
                </a:lnTo>
                <a:lnTo>
                  <a:pt x="511289" y="1047930"/>
                </a:lnTo>
                <a:lnTo>
                  <a:pt x="523279" y="1051438"/>
                </a:lnTo>
                <a:lnTo>
                  <a:pt x="535608" y="1054613"/>
                </a:lnTo>
                <a:lnTo>
                  <a:pt x="548401" y="1057342"/>
                </a:lnTo>
                <a:lnTo>
                  <a:pt x="559142" y="1179309"/>
                </a:lnTo>
                <a:lnTo>
                  <a:pt x="570953" y="1219700"/>
                </a:lnTo>
                <a:lnTo>
                  <a:pt x="601574" y="1246947"/>
                </a:lnTo>
                <a:lnTo>
                  <a:pt x="628876" y="1254252"/>
                </a:lnTo>
                <a:lnTo>
                  <a:pt x="644475" y="1253007"/>
                </a:lnTo>
                <a:lnTo>
                  <a:pt x="683171" y="1235473"/>
                </a:lnTo>
                <a:lnTo>
                  <a:pt x="705706" y="1202289"/>
                </a:lnTo>
                <a:lnTo>
                  <a:pt x="709345" y="1059141"/>
                </a:lnTo>
                <a:lnTo>
                  <a:pt x="722610" y="1056853"/>
                </a:lnTo>
                <a:lnTo>
                  <a:pt x="735324" y="1054027"/>
                </a:lnTo>
                <a:lnTo>
                  <a:pt x="747599" y="1050777"/>
                </a:lnTo>
                <a:lnTo>
                  <a:pt x="759546" y="1047214"/>
                </a:lnTo>
                <a:lnTo>
                  <a:pt x="771275" y="1043451"/>
                </a:lnTo>
                <a:lnTo>
                  <a:pt x="844410" y="1153058"/>
                </a:lnTo>
                <a:lnTo>
                  <a:pt x="873040" y="1180885"/>
                </a:lnTo>
                <a:lnTo>
                  <a:pt x="897237" y="1189736"/>
                </a:lnTo>
                <a:lnTo>
                  <a:pt x="912849" y="1189517"/>
                </a:lnTo>
                <a:lnTo>
                  <a:pt x="949328" y="1175748"/>
                </a:lnTo>
                <a:lnTo>
                  <a:pt x="974823" y="1146591"/>
                </a:lnTo>
                <a:lnTo>
                  <a:pt x="983294" y="1114153"/>
                </a:lnTo>
                <a:lnTo>
                  <a:pt x="982362" y="1103322"/>
                </a:lnTo>
                <a:lnTo>
                  <a:pt x="979561" y="1092736"/>
                </a:lnTo>
                <a:lnTo>
                  <a:pt x="974899" y="1082547"/>
                </a:lnTo>
                <a:lnTo>
                  <a:pt x="908215" y="969048"/>
                </a:lnTo>
                <a:lnTo>
                  <a:pt x="917212" y="961364"/>
                </a:lnTo>
                <a:lnTo>
                  <a:pt x="953120" y="926635"/>
                </a:lnTo>
                <a:lnTo>
                  <a:pt x="971069" y="906909"/>
                </a:lnTo>
                <a:lnTo>
                  <a:pt x="1095984" y="969048"/>
                </a:lnTo>
                <a:lnTo>
                  <a:pt x="1107869" y="975160"/>
                </a:lnTo>
                <a:lnTo>
                  <a:pt x="1120569" y="978922"/>
                </a:lnTo>
                <a:lnTo>
                  <a:pt x="1132570" y="980316"/>
                </a:lnTo>
                <a:lnTo>
                  <a:pt x="1146273" y="979066"/>
                </a:lnTo>
                <a:lnTo>
                  <a:pt x="1182271" y="961964"/>
                </a:lnTo>
                <a:lnTo>
                  <a:pt x="1202903" y="926317"/>
                </a:lnTo>
                <a:lnTo>
                  <a:pt x="1206360" y="901536"/>
                </a:lnTo>
                <a:lnTo>
                  <a:pt x="1205310" y="889977"/>
                </a:lnTo>
                <a:lnTo>
                  <a:pt x="1185480" y="852042"/>
                </a:lnTo>
                <a:lnTo>
                  <a:pt x="1050950" y="770064"/>
                </a:lnTo>
                <a:lnTo>
                  <a:pt x="1055370" y="758515"/>
                </a:lnTo>
                <a:lnTo>
                  <a:pt x="1066367" y="709001"/>
                </a:lnTo>
                <a:lnTo>
                  <a:pt x="1068132" y="696120"/>
                </a:lnTo>
                <a:lnTo>
                  <a:pt x="1201153" y="683615"/>
                </a:lnTo>
                <a:lnTo>
                  <a:pt x="1241521" y="671790"/>
                </a:lnTo>
                <a:lnTo>
                  <a:pt x="1268756" y="641147"/>
                </a:lnTo>
                <a:lnTo>
                  <a:pt x="1276058" y="613842"/>
                </a:lnTo>
                <a:lnTo>
                  <a:pt x="1274814" y="598231"/>
                </a:lnTo>
                <a:lnTo>
                  <a:pt x="1257284" y="559518"/>
                </a:lnTo>
                <a:lnTo>
                  <a:pt x="1224113" y="536984"/>
                </a:lnTo>
                <a:lnTo>
                  <a:pt x="1065936" y="533349"/>
                </a:lnTo>
                <a:lnTo>
                  <a:pt x="1063524" y="521096"/>
                </a:lnTo>
                <a:lnTo>
                  <a:pt x="1060525" y="508866"/>
                </a:lnTo>
                <a:lnTo>
                  <a:pt x="1057068" y="496644"/>
                </a:lnTo>
                <a:lnTo>
                  <a:pt x="1053284" y="484418"/>
                </a:lnTo>
                <a:lnTo>
                  <a:pt x="1049303" y="472175"/>
                </a:lnTo>
                <a:lnTo>
                  <a:pt x="1163599" y="398043"/>
                </a:lnTo>
                <a:lnTo>
                  <a:pt x="1196002" y="361322"/>
                </a:lnTo>
                <a:lnTo>
                  <a:pt x="1201313" y="338824"/>
                </a:lnTo>
                <a:lnTo>
                  <a:pt x="1201073" y="327303"/>
                </a:lnTo>
                <a:lnTo>
                  <a:pt x="1177137" y="282316"/>
                </a:lnTo>
                <a:lnTo>
                  <a:pt x="1135471" y="259982"/>
                </a:lnTo>
                <a:lnTo>
                  <a:pt x="1124524" y="259099"/>
                </a:lnTo>
                <a:lnTo>
                  <a:pt x="1113669" y="260091"/>
                </a:lnTo>
                <a:lnTo>
                  <a:pt x="1103060" y="262954"/>
                </a:lnTo>
                <a:lnTo>
                  <a:pt x="1092850" y="267687"/>
                </a:lnTo>
                <a:lnTo>
                  <a:pt x="972057" y="338048"/>
                </a:lnTo>
                <a:lnTo>
                  <a:pt x="963762" y="328054"/>
                </a:lnTo>
                <a:lnTo>
                  <a:pt x="955312" y="318682"/>
                </a:lnTo>
                <a:lnTo>
                  <a:pt x="946573" y="309788"/>
                </a:lnTo>
                <a:lnTo>
                  <a:pt x="937414" y="301225"/>
                </a:lnTo>
                <a:lnTo>
                  <a:pt x="927702" y="292847"/>
                </a:lnTo>
                <a:lnTo>
                  <a:pt x="990828" y="172643"/>
                </a:lnTo>
                <a:lnTo>
                  <a:pt x="996597" y="160902"/>
                </a:lnTo>
                <a:lnTo>
                  <a:pt x="1000118" y="148908"/>
                </a:lnTo>
                <a:lnTo>
                  <a:pt x="1001514" y="136879"/>
                </a:lnTo>
                <a:lnTo>
                  <a:pt x="1000907" y="125031"/>
                </a:lnTo>
                <a:lnTo>
                  <a:pt x="980907" y="83810"/>
                </a:lnTo>
                <a:lnTo>
                  <a:pt x="946464" y="64889"/>
                </a:lnTo>
                <a:lnTo>
                  <a:pt x="921916" y="61957"/>
                </a:lnTo>
                <a:lnTo>
                  <a:pt x="910402" y="63297"/>
                </a:lnTo>
                <a:lnTo>
                  <a:pt x="872598" y="84447"/>
                </a:lnTo>
                <a:lnTo>
                  <a:pt x="799388" y="210210"/>
                </a:lnTo>
                <a:lnTo>
                  <a:pt x="787208" y="205246"/>
                </a:lnTo>
                <a:lnTo>
                  <a:pt x="750618" y="193593"/>
                </a:lnTo>
                <a:lnTo>
                  <a:pt x="726149" y="188513"/>
                </a:lnTo>
                <a:lnTo>
                  <a:pt x="720470" y="74942"/>
                </a:lnTo>
                <a:lnTo>
                  <a:pt x="708658" y="34554"/>
                </a:lnTo>
                <a:lnTo>
                  <a:pt x="678035" y="7307"/>
                </a:lnTo>
                <a:lnTo>
                  <a:pt x="650734" y="0"/>
                </a:lnTo>
                <a:lnTo>
                  <a:pt x="635133" y="1244"/>
                </a:lnTo>
                <a:lnTo>
                  <a:pt x="596433" y="18776"/>
                </a:lnTo>
                <a:lnTo>
                  <a:pt x="573896" y="51955"/>
                </a:lnTo>
                <a:lnTo>
                  <a:pt x="570255" y="187642"/>
                </a:lnTo>
                <a:lnTo>
                  <a:pt x="557833" y="189667"/>
                </a:lnTo>
                <a:lnTo>
                  <a:pt x="519793" y="198961"/>
                </a:lnTo>
                <a:lnTo>
                  <a:pt x="496305" y="207853"/>
                </a:lnTo>
                <a:lnTo>
                  <a:pt x="427570" y="97510"/>
                </a:lnTo>
                <a:lnTo>
                  <a:pt x="390824" y="65103"/>
                </a:lnTo>
                <a:lnTo>
                  <a:pt x="368328" y="59797"/>
                </a:lnTo>
                <a:lnTo>
                  <a:pt x="356808" y="60040"/>
                </a:lnTo>
                <a:lnTo>
                  <a:pt x="311842" y="84005"/>
                </a:lnTo>
                <a:lnTo>
                  <a:pt x="289540" y="125708"/>
                </a:lnTo>
                <a:lnTo>
                  <a:pt x="288664" y="136661"/>
                </a:lnTo>
                <a:lnTo>
                  <a:pt x="289660" y="147518"/>
                </a:lnTo>
                <a:lnTo>
                  <a:pt x="292527" y="158128"/>
                </a:lnTo>
                <a:lnTo>
                  <a:pt x="297260" y="168335"/>
                </a:lnTo>
                <a:lnTo>
                  <a:pt x="367563" y="289166"/>
                </a:lnTo>
                <a:lnTo>
                  <a:pt x="357573" y="297452"/>
                </a:lnTo>
                <a:lnTo>
                  <a:pt x="348210" y="305903"/>
                </a:lnTo>
                <a:lnTo>
                  <a:pt x="339324" y="314648"/>
                </a:lnTo>
                <a:lnTo>
                  <a:pt x="330766" y="323816"/>
                </a:lnTo>
                <a:lnTo>
                  <a:pt x="322385" y="333536"/>
                </a:lnTo>
                <a:lnTo>
                  <a:pt x="187578" y="270243"/>
                </a:lnTo>
                <a:lnTo>
                  <a:pt x="175843" y="264462"/>
                </a:lnTo>
                <a:lnTo>
                  <a:pt x="163855" y="260933"/>
                </a:lnTo>
                <a:lnTo>
                  <a:pt x="151832" y="259534"/>
                </a:lnTo>
                <a:lnTo>
                  <a:pt x="139990" y="260140"/>
                </a:lnTo>
                <a:lnTo>
                  <a:pt x="98788" y="280140"/>
                </a:lnTo>
                <a:lnTo>
                  <a:pt x="79864" y="314578"/>
                </a:lnTo>
                <a:lnTo>
                  <a:pt x="76928" y="339127"/>
                </a:lnTo>
                <a:lnTo>
                  <a:pt x="78266" y="350642"/>
                </a:lnTo>
                <a:lnTo>
                  <a:pt x="99390" y="388458"/>
                </a:lnTo>
                <a:lnTo>
                  <a:pt x="228955" y="465543"/>
                </a:lnTo>
                <a:lnTo>
                  <a:pt x="224902" y="477799"/>
                </a:lnTo>
                <a:lnTo>
                  <a:pt x="220988" y="490030"/>
                </a:lnTo>
                <a:lnTo>
                  <a:pt x="217341" y="502251"/>
                </a:lnTo>
                <a:lnTo>
                  <a:pt x="214089" y="514475"/>
                </a:lnTo>
                <a:lnTo>
                  <a:pt x="211360" y="526716"/>
                </a:lnTo>
                <a:lnTo>
                  <a:pt x="74917" y="533209"/>
                </a:lnTo>
                <a:lnTo>
                  <a:pt x="34553" y="545022"/>
                </a:lnTo>
                <a:lnTo>
                  <a:pt x="7309" y="575654"/>
                </a:lnTo>
                <a:lnTo>
                  <a:pt x="0" y="602968"/>
                </a:lnTo>
                <a:lnTo>
                  <a:pt x="1165" y="618940"/>
                </a:lnTo>
                <a:lnTo>
                  <a:pt x="17940" y="658292"/>
                </a:lnTo>
                <a:lnTo>
                  <a:pt x="50672" y="680512"/>
                </a:lnTo>
                <a:lnTo>
                  <a:pt x="64248" y="68315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350044" y="931953"/>
            <a:ext cx="5402104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44">
              <a:lnSpc>
                <a:spcPts val="2692"/>
              </a:lnSpc>
              <a:tabLst>
                <a:tab pos="862608" algn="l"/>
                <a:tab pos="2154912" algn="l"/>
              </a:tabLst>
            </a:pPr>
            <a:r>
              <a:rPr lang="en-GB" sz="2531" spc="-56" dirty="0">
                <a:solidFill>
                  <a:srgbClr val="0C8193"/>
                </a:solidFill>
              </a:rPr>
              <a:t>The Components of Cyber Recovery</a:t>
            </a:r>
            <a:endParaRPr sz="2531" spc="-56" dirty="0">
              <a:solidFill>
                <a:srgbClr val="0C8193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57189" y="357191"/>
            <a:ext cx="856579" cy="1087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9FC99EB-94B2-1F4D-8C70-D912DB63DAE8}"/>
              </a:ext>
            </a:extLst>
          </p:cNvPr>
          <p:cNvSpPr txBox="1"/>
          <p:nvPr/>
        </p:nvSpPr>
        <p:spPr>
          <a:xfrm>
            <a:off x="10105465" y="1210236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0A652134-E297-C643-85C8-8680683DA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1846" y="282698"/>
            <a:ext cx="1171714" cy="257206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580EBEFC-5EF1-4EC4-BA4C-E042AE60A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025" y="4000745"/>
            <a:ext cx="3557158" cy="64565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 Recovery - Overview</a:t>
            </a:r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094EA0CA-5021-4A0A-A828-1E9E0182C951}"/>
              </a:ext>
            </a:extLst>
          </p:cNvPr>
          <p:cNvSpPr/>
          <p:nvPr/>
        </p:nvSpPr>
        <p:spPr>
          <a:xfrm>
            <a:off x="643036" y="1508760"/>
            <a:ext cx="473174" cy="629322"/>
          </a:xfrm>
          <a:prstGeom prst="can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Cylinder 6">
            <a:extLst>
              <a:ext uri="{FF2B5EF4-FFF2-40B4-BE49-F238E27FC236}">
                <a16:creationId xmlns:a16="http://schemas.microsoft.com/office/drawing/2014/main" id="{3704730B-AD8C-4725-9206-2DC151C38276}"/>
              </a:ext>
            </a:extLst>
          </p:cNvPr>
          <p:cNvSpPr/>
          <p:nvPr/>
        </p:nvSpPr>
        <p:spPr>
          <a:xfrm>
            <a:off x="1417006" y="1508760"/>
            <a:ext cx="473174" cy="629322"/>
          </a:xfrm>
          <a:prstGeom prst="can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5D51BADF-68C5-460B-8AD6-B476A7C93BFD}"/>
              </a:ext>
            </a:extLst>
          </p:cNvPr>
          <p:cNvSpPr/>
          <p:nvPr/>
        </p:nvSpPr>
        <p:spPr>
          <a:xfrm>
            <a:off x="3286879" y="1508760"/>
            <a:ext cx="473174" cy="629322"/>
          </a:xfrm>
          <a:prstGeom prst="can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EFBCB2-7DAC-41EB-A0D5-85FA2AA889D3}"/>
              </a:ext>
            </a:extLst>
          </p:cNvPr>
          <p:cNvSpPr txBox="1"/>
          <p:nvPr/>
        </p:nvSpPr>
        <p:spPr>
          <a:xfrm>
            <a:off x="719322" y="1731982"/>
            <a:ext cx="32060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800" dirty="0">
                <a:solidFill>
                  <a:srgbClr val="FFFFFF"/>
                </a:solidFill>
                <a:latin typeface="Arial"/>
              </a:rPr>
              <a:t>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D1F66-CC1C-4FFA-8DC3-752E1274292C}"/>
              </a:ext>
            </a:extLst>
          </p:cNvPr>
          <p:cNvSpPr txBox="1"/>
          <p:nvPr/>
        </p:nvSpPr>
        <p:spPr>
          <a:xfrm>
            <a:off x="1483678" y="1731982"/>
            <a:ext cx="34624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800" dirty="0">
                <a:solidFill>
                  <a:srgbClr val="FFFFFF"/>
                </a:solidFill>
                <a:latin typeface="Arial"/>
              </a:rPr>
              <a:t>VM</a:t>
            </a:r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D78B7E55-CA59-4A4B-8372-B3A38622236A}"/>
              </a:ext>
            </a:extLst>
          </p:cNvPr>
          <p:cNvSpPr/>
          <p:nvPr/>
        </p:nvSpPr>
        <p:spPr>
          <a:xfrm>
            <a:off x="2190975" y="1508760"/>
            <a:ext cx="473174" cy="629322"/>
          </a:xfrm>
          <a:prstGeom prst="can">
            <a:avLst/>
          </a:prstGeom>
          <a:noFill/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FF679-3D60-4294-9C05-4F7AD5A5EC1A}"/>
              </a:ext>
            </a:extLst>
          </p:cNvPr>
          <p:cNvSpPr txBox="1"/>
          <p:nvPr/>
        </p:nvSpPr>
        <p:spPr>
          <a:xfrm>
            <a:off x="2205544" y="1731982"/>
            <a:ext cx="4440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600" dirty="0">
                <a:solidFill>
                  <a:srgbClr val="FFFFFF"/>
                </a:solidFill>
                <a:latin typeface="Arial"/>
              </a:rPr>
              <a:t>ORA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713125-D60D-486E-B944-6E4020D184DB}"/>
              </a:ext>
            </a:extLst>
          </p:cNvPr>
          <p:cNvSpPr txBox="1"/>
          <p:nvPr/>
        </p:nvSpPr>
        <p:spPr>
          <a:xfrm>
            <a:off x="3331105" y="1716592"/>
            <a:ext cx="38472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800" dirty="0">
                <a:solidFill>
                  <a:srgbClr val="FFFFFF"/>
                </a:solidFill>
                <a:latin typeface="Arial"/>
              </a:rPr>
              <a:t>NW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AA3948C-4354-4C17-9473-0782002C6201}"/>
              </a:ext>
            </a:extLst>
          </p:cNvPr>
          <p:cNvSpPr/>
          <p:nvPr/>
        </p:nvSpPr>
        <p:spPr>
          <a:xfrm rot="5400000">
            <a:off x="1545870" y="1329369"/>
            <a:ext cx="215446" cy="2021114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444444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26A7E-0345-4B8A-ADE5-D5C05B0383EC}"/>
              </a:ext>
            </a:extLst>
          </p:cNvPr>
          <p:cNvSpPr txBox="1"/>
          <p:nvPr/>
        </p:nvSpPr>
        <p:spPr>
          <a:xfrm>
            <a:off x="557658" y="2520290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dirty="0">
                <a:solidFill>
                  <a:srgbClr val="FFFFFF"/>
                </a:solidFill>
                <a:latin typeface="Arial"/>
              </a:rPr>
              <a:t>Data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1DF171-6485-4105-8C38-9B08CAE3821F}"/>
              </a:ext>
            </a:extLst>
          </p:cNvPr>
          <p:cNvSpPr txBox="1"/>
          <p:nvPr/>
        </p:nvSpPr>
        <p:spPr>
          <a:xfrm>
            <a:off x="2841513" y="2533903"/>
            <a:ext cx="12932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dirty="0">
                <a:solidFill>
                  <a:srgbClr val="FFFFFF"/>
                </a:solidFill>
                <a:latin typeface="Arial"/>
              </a:rPr>
              <a:t>Catalog 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A03A1E8E-6C37-46CC-BC25-26C9D65B6ABF}"/>
              </a:ext>
            </a:extLst>
          </p:cNvPr>
          <p:cNvSpPr/>
          <p:nvPr/>
        </p:nvSpPr>
        <p:spPr>
          <a:xfrm>
            <a:off x="6847639" y="3335770"/>
            <a:ext cx="473174" cy="629322"/>
          </a:xfrm>
          <a:prstGeom prst="can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F6A266-C1DC-4F66-802B-DAC8FFA8CA1A}"/>
              </a:ext>
            </a:extLst>
          </p:cNvPr>
          <p:cNvSpPr txBox="1"/>
          <p:nvPr/>
        </p:nvSpPr>
        <p:spPr>
          <a:xfrm>
            <a:off x="2264537" y="3429399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dirty="0">
                <a:solidFill>
                  <a:srgbClr val="FFFFFF"/>
                </a:solidFill>
                <a:latin typeface="Arial"/>
              </a:rPr>
              <a:t>mtree </a:t>
            </a:r>
          </a:p>
        </p:txBody>
      </p:sp>
      <p:sp>
        <p:nvSpPr>
          <p:cNvPr id="19" name="Cylinder 18">
            <a:extLst>
              <a:ext uri="{FF2B5EF4-FFF2-40B4-BE49-F238E27FC236}">
                <a16:creationId xmlns:a16="http://schemas.microsoft.com/office/drawing/2014/main" id="{01AE58AB-7D7A-4D18-A3C2-48D07CCF3714}"/>
              </a:ext>
            </a:extLst>
          </p:cNvPr>
          <p:cNvSpPr/>
          <p:nvPr/>
        </p:nvSpPr>
        <p:spPr>
          <a:xfrm>
            <a:off x="1995091" y="3329495"/>
            <a:ext cx="473174" cy="629322"/>
          </a:xfrm>
          <a:prstGeom prst="can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BA9309-FD15-4644-B3EA-95025299B80A}"/>
              </a:ext>
            </a:extLst>
          </p:cNvPr>
          <p:cNvSpPr/>
          <p:nvPr/>
        </p:nvSpPr>
        <p:spPr>
          <a:xfrm>
            <a:off x="5194732" y="901245"/>
            <a:ext cx="3707744" cy="3842878"/>
          </a:xfrm>
          <a:prstGeom prst="roundRect">
            <a:avLst>
              <a:gd name="adj" fmla="val 4053"/>
            </a:avLst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93CD0E-15C0-44A9-B88E-83C7F8688C88}"/>
              </a:ext>
            </a:extLst>
          </p:cNvPr>
          <p:cNvSpPr txBox="1"/>
          <p:nvPr/>
        </p:nvSpPr>
        <p:spPr>
          <a:xfrm>
            <a:off x="5803610" y="945936"/>
            <a:ext cx="237250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800" b="1" dirty="0">
                <a:solidFill>
                  <a:srgbClr val="FFFFFF"/>
                </a:solidFill>
                <a:latin typeface="Arial"/>
              </a:rPr>
              <a:t>Cyber Recovery Vault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D3C628-1C4A-4D69-A448-DCD5421D9FFA}"/>
              </a:ext>
            </a:extLst>
          </p:cNvPr>
          <p:cNvSpPr/>
          <p:nvPr/>
        </p:nvSpPr>
        <p:spPr>
          <a:xfrm>
            <a:off x="285751" y="900039"/>
            <a:ext cx="3707744" cy="3842878"/>
          </a:xfrm>
          <a:prstGeom prst="roundRect">
            <a:avLst>
              <a:gd name="adj" fmla="val 4053"/>
            </a:avLst>
          </a:prstGeom>
          <a:noFill/>
          <a:ln w="38100"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9888ACD-65D0-4E75-8AAA-DC8E4D7D23BE}"/>
              </a:ext>
            </a:extLst>
          </p:cNvPr>
          <p:cNvSpPr txBox="1"/>
          <p:nvPr/>
        </p:nvSpPr>
        <p:spPr>
          <a:xfrm>
            <a:off x="1004174" y="923677"/>
            <a:ext cx="219290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en-US" sz="1800" b="1" dirty="0">
                <a:solidFill>
                  <a:srgbClr val="FFFFFF"/>
                </a:solidFill>
                <a:latin typeface="Arial"/>
              </a:rPr>
              <a:t>Production Network</a:t>
            </a:r>
          </a:p>
        </p:txBody>
      </p:sp>
      <p:sp>
        <p:nvSpPr>
          <p:cNvPr id="27" name="&quot;Not Allowed&quot; Symbol 26">
            <a:extLst>
              <a:ext uri="{FF2B5EF4-FFF2-40B4-BE49-F238E27FC236}">
                <a16:creationId xmlns:a16="http://schemas.microsoft.com/office/drawing/2014/main" id="{DDAB0BD7-6058-4EC8-871B-B4A6E1C73324}"/>
              </a:ext>
            </a:extLst>
          </p:cNvPr>
          <p:cNvSpPr/>
          <p:nvPr/>
        </p:nvSpPr>
        <p:spPr>
          <a:xfrm>
            <a:off x="4335385" y="3353243"/>
            <a:ext cx="581827" cy="581827"/>
          </a:xfrm>
          <a:prstGeom prst="noSmoking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5148FA8-33EE-46C4-B526-282C4A23C9E3}"/>
              </a:ext>
            </a:extLst>
          </p:cNvPr>
          <p:cNvCxnSpPr>
            <a:stCxn id="19" idx="4"/>
            <a:endCxn id="27" idx="2"/>
          </p:cNvCxnSpPr>
          <p:nvPr/>
        </p:nvCxnSpPr>
        <p:spPr>
          <a:xfrm>
            <a:off x="2468266" y="3644156"/>
            <a:ext cx="1867119" cy="0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CC4627-AEB4-4A53-A491-2CBE4DB7F530}"/>
              </a:ext>
            </a:extLst>
          </p:cNvPr>
          <p:cNvCxnSpPr>
            <a:stCxn id="27" idx="6"/>
            <a:endCxn id="17" idx="2"/>
          </p:cNvCxnSpPr>
          <p:nvPr/>
        </p:nvCxnSpPr>
        <p:spPr>
          <a:xfrm>
            <a:off x="4917211" y="3644157"/>
            <a:ext cx="1930428" cy="6275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2702F6F3-4CB8-4ED5-A8FE-06BA852200E7}"/>
              </a:ext>
            </a:extLst>
          </p:cNvPr>
          <p:cNvSpPr/>
          <p:nvPr/>
        </p:nvSpPr>
        <p:spPr>
          <a:xfrm>
            <a:off x="4476278" y="2966687"/>
            <a:ext cx="300039" cy="3000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1200" b="1" dirty="0">
                <a:solidFill>
                  <a:srgbClr val="000000"/>
                </a:solidFill>
                <a:latin typeface="Arial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466BA85-9497-4468-A60C-53118F091E43}"/>
              </a:ext>
            </a:extLst>
          </p:cNvPr>
          <p:cNvSpPr/>
          <p:nvPr/>
        </p:nvSpPr>
        <p:spPr>
          <a:xfrm>
            <a:off x="5317166" y="2613476"/>
            <a:ext cx="300039" cy="3000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1200" b="1" dirty="0">
                <a:solidFill>
                  <a:srgbClr val="000000"/>
                </a:solidFill>
                <a:latin typeface="Arial"/>
              </a:rPr>
              <a:t>2</a:t>
            </a:r>
          </a:p>
        </p:txBody>
      </p:sp>
      <p:sp>
        <p:nvSpPr>
          <p:cNvPr id="34" name="Cylinder 33">
            <a:extLst>
              <a:ext uri="{FF2B5EF4-FFF2-40B4-BE49-F238E27FC236}">
                <a16:creationId xmlns:a16="http://schemas.microsoft.com/office/drawing/2014/main" id="{775AFB8B-7ACF-431B-846A-428D05E06042}"/>
              </a:ext>
            </a:extLst>
          </p:cNvPr>
          <p:cNvSpPr/>
          <p:nvPr/>
        </p:nvSpPr>
        <p:spPr>
          <a:xfrm>
            <a:off x="5709190" y="2501604"/>
            <a:ext cx="473174" cy="629322"/>
          </a:xfrm>
          <a:prstGeom prst="can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Cylinder 34">
            <a:extLst>
              <a:ext uri="{FF2B5EF4-FFF2-40B4-BE49-F238E27FC236}">
                <a16:creationId xmlns:a16="http://schemas.microsoft.com/office/drawing/2014/main" id="{FCFD34E9-7602-4A96-9C6E-ECB6AE9BF4D3}"/>
              </a:ext>
            </a:extLst>
          </p:cNvPr>
          <p:cNvSpPr/>
          <p:nvPr/>
        </p:nvSpPr>
        <p:spPr>
          <a:xfrm>
            <a:off x="5882425" y="2504726"/>
            <a:ext cx="473174" cy="629322"/>
          </a:xfrm>
          <a:prstGeom prst="can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Cylinder 35">
            <a:extLst>
              <a:ext uri="{FF2B5EF4-FFF2-40B4-BE49-F238E27FC236}">
                <a16:creationId xmlns:a16="http://schemas.microsoft.com/office/drawing/2014/main" id="{D4006EAE-3F2D-40A2-B53E-B5A5426B1D4E}"/>
              </a:ext>
            </a:extLst>
          </p:cNvPr>
          <p:cNvSpPr/>
          <p:nvPr/>
        </p:nvSpPr>
        <p:spPr>
          <a:xfrm>
            <a:off x="6065692" y="2514152"/>
            <a:ext cx="473174" cy="629322"/>
          </a:xfrm>
          <a:prstGeom prst="can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Cylinder 36">
            <a:extLst>
              <a:ext uri="{FF2B5EF4-FFF2-40B4-BE49-F238E27FC236}">
                <a16:creationId xmlns:a16="http://schemas.microsoft.com/office/drawing/2014/main" id="{A5C40C01-60F6-49F7-A205-A6C5F7628D95}"/>
              </a:ext>
            </a:extLst>
          </p:cNvPr>
          <p:cNvSpPr/>
          <p:nvPr/>
        </p:nvSpPr>
        <p:spPr>
          <a:xfrm>
            <a:off x="6220267" y="2521866"/>
            <a:ext cx="473174" cy="629322"/>
          </a:xfrm>
          <a:prstGeom prst="can">
            <a:avLst/>
          </a:prstGeom>
          <a:pattFill prst="smGrid">
            <a:fgClr>
              <a:schemeClr val="tx1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37C4F5D-A01F-48A0-ADED-49A72A5C7B04}"/>
              </a:ext>
            </a:extLst>
          </p:cNvPr>
          <p:cNvSpPr txBox="1"/>
          <p:nvPr/>
        </p:nvSpPr>
        <p:spPr>
          <a:xfrm>
            <a:off x="3561918" y="3952544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F2AF00"/>
                </a:solidFill>
                <a:latin typeface="Arial"/>
              </a:rPr>
              <a:t>Synch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243A4A6-AC96-4A6D-BA8B-EB5EBB0613A0}"/>
              </a:ext>
            </a:extLst>
          </p:cNvPr>
          <p:cNvCxnSpPr>
            <a:cxnSpLocks/>
            <a:stCxn id="17" idx="1"/>
            <a:endCxn id="37" idx="3"/>
          </p:cNvCxnSpPr>
          <p:nvPr/>
        </p:nvCxnSpPr>
        <p:spPr>
          <a:xfrm rot="16200000" flipV="1">
            <a:off x="6678249" y="2929793"/>
            <a:ext cx="184582" cy="627373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D81C990-EA63-49D1-9CE1-7AA4FD2D534B}"/>
              </a:ext>
            </a:extLst>
          </p:cNvPr>
          <p:cNvSpPr txBox="1"/>
          <p:nvPr/>
        </p:nvSpPr>
        <p:spPr>
          <a:xfrm>
            <a:off x="5097338" y="3248312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F2AF00"/>
                </a:solidFill>
                <a:latin typeface="Arial"/>
              </a:rPr>
              <a:t>Copy/Lock</a:t>
            </a:r>
          </a:p>
        </p:txBody>
      </p:sp>
      <p:sp>
        <p:nvSpPr>
          <p:cNvPr id="43" name="Cylinder 42">
            <a:extLst>
              <a:ext uri="{FF2B5EF4-FFF2-40B4-BE49-F238E27FC236}">
                <a16:creationId xmlns:a16="http://schemas.microsoft.com/office/drawing/2014/main" id="{6D341CF0-82B1-46CE-BCAF-7067A425FA6D}"/>
              </a:ext>
            </a:extLst>
          </p:cNvPr>
          <p:cNvSpPr/>
          <p:nvPr/>
        </p:nvSpPr>
        <p:spPr>
          <a:xfrm>
            <a:off x="7954585" y="2262923"/>
            <a:ext cx="473174" cy="629322"/>
          </a:xfrm>
          <a:prstGeom prst="can">
            <a:avLst/>
          </a:prstGeom>
          <a:pattFill prst="smGrid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E7B9B1-5572-4041-B6AB-28F1D091162F}"/>
              </a:ext>
            </a:extLst>
          </p:cNvPr>
          <p:cNvSpPr txBox="1"/>
          <p:nvPr/>
        </p:nvSpPr>
        <p:spPr>
          <a:xfrm>
            <a:off x="7048605" y="2012921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F2AF00"/>
                </a:solidFill>
                <a:latin typeface="Arial"/>
              </a:rPr>
              <a:t>Analyze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EA32E8C-96C7-4D8E-A654-78554D486A56}"/>
              </a:ext>
            </a:extLst>
          </p:cNvPr>
          <p:cNvSpPr/>
          <p:nvPr/>
        </p:nvSpPr>
        <p:spPr>
          <a:xfrm>
            <a:off x="8498411" y="2371847"/>
            <a:ext cx="300039" cy="3000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1200" b="1" dirty="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51" name="Rounded Rectangle 86">
            <a:extLst>
              <a:ext uri="{FF2B5EF4-FFF2-40B4-BE49-F238E27FC236}">
                <a16:creationId xmlns:a16="http://schemas.microsoft.com/office/drawing/2014/main" id="{FBB68DBA-3761-47B2-9BDC-581F321D4BCD}"/>
              </a:ext>
            </a:extLst>
          </p:cNvPr>
          <p:cNvSpPr/>
          <p:nvPr/>
        </p:nvSpPr>
        <p:spPr>
          <a:xfrm>
            <a:off x="5520932" y="1276225"/>
            <a:ext cx="1138449" cy="709064"/>
          </a:xfrm>
          <a:prstGeom prst="roundRect">
            <a:avLst/>
          </a:prstGeom>
          <a:solidFill>
            <a:srgbClr val="FFC000">
              <a:alpha val="58000"/>
            </a:srgbClr>
          </a:solidFill>
          <a:ln w="190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CR19.1</a:t>
            </a: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B0F13250-DC68-4CB8-802E-B2C8669A7340}"/>
              </a:ext>
            </a:extLst>
          </p:cNvPr>
          <p:cNvSpPr/>
          <p:nvPr/>
        </p:nvSpPr>
        <p:spPr>
          <a:xfrm>
            <a:off x="5847711" y="1740933"/>
            <a:ext cx="441338" cy="45719"/>
          </a:xfrm>
          <a:prstGeom prst="triangle">
            <a:avLst/>
          </a:prstGeom>
          <a:noFill/>
          <a:ln w="254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05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Rounded Rectangle 86">
            <a:extLst>
              <a:ext uri="{FF2B5EF4-FFF2-40B4-BE49-F238E27FC236}">
                <a16:creationId xmlns:a16="http://schemas.microsoft.com/office/drawing/2014/main" id="{C767B147-5D29-4F56-A129-D49616383FDC}"/>
              </a:ext>
            </a:extLst>
          </p:cNvPr>
          <p:cNvSpPr/>
          <p:nvPr/>
        </p:nvSpPr>
        <p:spPr>
          <a:xfrm>
            <a:off x="7418039" y="1268479"/>
            <a:ext cx="1138449" cy="709064"/>
          </a:xfrm>
          <a:prstGeom prst="roundRect">
            <a:avLst/>
          </a:prstGeom>
          <a:solidFill>
            <a:srgbClr val="FFC000">
              <a:alpha val="58000"/>
            </a:srgbClr>
          </a:solidFill>
          <a:ln w="1905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FFFFFF"/>
                </a:solidFill>
                <a:latin typeface="Arial"/>
              </a:rPr>
              <a:t>CyberSense</a:t>
            </a: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1CD0C9E-4773-45DA-B761-3A8E41E2934B}"/>
              </a:ext>
            </a:extLst>
          </p:cNvPr>
          <p:cNvSpPr/>
          <p:nvPr/>
        </p:nvSpPr>
        <p:spPr>
          <a:xfrm>
            <a:off x="7744816" y="1733186"/>
            <a:ext cx="441338" cy="45719"/>
          </a:xfrm>
          <a:prstGeom prst="triangle">
            <a:avLst/>
          </a:prstGeom>
          <a:noFill/>
          <a:ln w="254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 sz="105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8EC1FE-D20C-4162-A33A-4765F2EAE349}"/>
              </a:ext>
            </a:extLst>
          </p:cNvPr>
          <p:cNvSpPr txBox="1"/>
          <p:nvPr/>
        </p:nvSpPr>
        <p:spPr>
          <a:xfrm>
            <a:off x="5952669" y="1502268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dirty="0">
                <a:solidFill>
                  <a:srgbClr val="FFFFFF"/>
                </a:solidFill>
                <a:latin typeface="Arial"/>
              </a:rPr>
              <a:t>Rest </a:t>
            </a:r>
          </a:p>
        </p:txBody>
      </p:sp>
      <p:sp>
        <p:nvSpPr>
          <p:cNvPr id="56" name="Arrow: Left-Right 55">
            <a:extLst>
              <a:ext uri="{FF2B5EF4-FFF2-40B4-BE49-F238E27FC236}">
                <a16:creationId xmlns:a16="http://schemas.microsoft.com/office/drawing/2014/main" id="{124CD397-61D0-47FB-B150-49BE94A59358}"/>
              </a:ext>
            </a:extLst>
          </p:cNvPr>
          <p:cNvSpPr/>
          <p:nvPr/>
        </p:nvSpPr>
        <p:spPr>
          <a:xfrm>
            <a:off x="6659381" y="1391621"/>
            <a:ext cx="758658" cy="484632"/>
          </a:xfrm>
          <a:prstGeom prst="leftRightArrow">
            <a:avLst>
              <a:gd name="adj1" fmla="val 67758"/>
              <a:gd name="adj2" fmla="val 50000"/>
            </a:avLst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0B6EED6-3EAA-4D83-AE34-F6C3CC62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44" y="4024177"/>
            <a:ext cx="3557158" cy="645651"/>
          </a:xfrm>
          <a:prstGeom prst="rect">
            <a:avLst/>
          </a:prstGeom>
        </p:spPr>
      </p:pic>
      <p:sp>
        <p:nvSpPr>
          <p:cNvPr id="63" name="Right Brace 62">
            <a:extLst>
              <a:ext uri="{FF2B5EF4-FFF2-40B4-BE49-F238E27FC236}">
                <a16:creationId xmlns:a16="http://schemas.microsoft.com/office/drawing/2014/main" id="{C157ADAC-2D3D-424F-A1B9-54E21D7EE699}"/>
              </a:ext>
            </a:extLst>
          </p:cNvPr>
          <p:cNvSpPr/>
          <p:nvPr/>
        </p:nvSpPr>
        <p:spPr>
          <a:xfrm rot="5400000">
            <a:off x="2151608" y="1362276"/>
            <a:ext cx="160141" cy="3132912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783"/>
            <a:endParaRPr lang="en-US" dirty="0">
              <a:solidFill>
                <a:srgbClr val="444444"/>
              </a:solidFill>
              <a:latin typeface="Arial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F84670D-F1AC-45E4-BEB0-613A7CFEC8DA}"/>
              </a:ext>
            </a:extLst>
          </p:cNvPr>
          <p:cNvCxnSpPr>
            <a:stCxn id="63" idx="1"/>
            <a:endCxn id="19" idx="1"/>
          </p:cNvCxnSpPr>
          <p:nvPr/>
        </p:nvCxnSpPr>
        <p:spPr>
          <a:xfrm>
            <a:off x="2231678" y="3008804"/>
            <a:ext cx="0" cy="320692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ylinder 72">
            <a:extLst>
              <a:ext uri="{FF2B5EF4-FFF2-40B4-BE49-F238E27FC236}">
                <a16:creationId xmlns:a16="http://schemas.microsoft.com/office/drawing/2014/main" id="{2FE68FAD-3069-416C-8250-21FCD603D855}"/>
              </a:ext>
            </a:extLst>
          </p:cNvPr>
          <p:cNvSpPr/>
          <p:nvPr/>
        </p:nvSpPr>
        <p:spPr>
          <a:xfrm>
            <a:off x="7961745" y="2976886"/>
            <a:ext cx="473174" cy="629322"/>
          </a:xfrm>
          <a:prstGeom prst="can">
            <a:avLst/>
          </a:prstGeom>
          <a:pattFill prst="smGrid">
            <a:fgClr>
              <a:schemeClr val="accent3"/>
            </a:fgClr>
            <a:bgClr>
              <a:schemeClr val="bg1"/>
            </a:bgClr>
          </a:patt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EB958006-2ACE-4631-8A14-80BF2E6209ED}"/>
              </a:ext>
            </a:extLst>
          </p:cNvPr>
          <p:cNvSpPr/>
          <p:nvPr/>
        </p:nvSpPr>
        <p:spPr>
          <a:xfrm>
            <a:off x="8489140" y="3116705"/>
            <a:ext cx="300039" cy="300039"/>
          </a:xfrm>
          <a:prstGeom prst="ellipse">
            <a:avLst/>
          </a:prstGeom>
          <a:solidFill>
            <a:schemeClr val="accent3"/>
          </a:solidFill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1200" b="1" dirty="0">
                <a:solidFill>
                  <a:srgbClr val="000000"/>
                </a:solidFill>
                <a:latin typeface="Arial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17118C9-CF82-40EA-B73A-F747A4D77D0F}"/>
              </a:ext>
            </a:extLst>
          </p:cNvPr>
          <p:cNvSpPr txBox="1"/>
          <p:nvPr/>
        </p:nvSpPr>
        <p:spPr>
          <a:xfrm>
            <a:off x="7057808" y="3587935"/>
            <a:ext cx="21918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en-US" sz="1600" b="1" dirty="0">
                <a:solidFill>
                  <a:srgbClr val="F2AF00"/>
                </a:solidFill>
                <a:latin typeface="Arial"/>
              </a:rPr>
              <a:t>Recover</a:t>
            </a: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4E6EDFA2-1A80-4D32-9981-BC9223E5C939}"/>
              </a:ext>
            </a:extLst>
          </p:cNvPr>
          <p:cNvCxnSpPr>
            <a:stCxn id="37" idx="4"/>
            <a:endCxn id="43" idx="2"/>
          </p:cNvCxnSpPr>
          <p:nvPr/>
        </p:nvCxnSpPr>
        <p:spPr>
          <a:xfrm flipV="1">
            <a:off x="6693441" y="2577585"/>
            <a:ext cx="1261144" cy="258943"/>
          </a:xfrm>
          <a:prstGeom prst="bentConnector3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Elbow 78">
            <a:extLst>
              <a:ext uri="{FF2B5EF4-FFF2-40B4-BE49-F238E27FC236}">
                <a16:creationId xmlns:a16="http://schemas.microsoft.com/office/drawing/2014/main" id="{80C21067-9707-406D-8823-8D90A3AAE6DF}"/>
              </a:ext>
            </a:extLst>
          </p:cNvPr>
          <p:cNvCxnSpPr>
            <a:stCxn id="37" idx="4"/>
            <a:endCxn id="73" idx="2"/>
          </p:cNvCxnSpPr>
          <p:nvPr/>
        </p:nvCxnSpPr>
        <p:spPr>
          <a:xfrm>
            <a:off x="6693440" y="2836527"/>
            <a:ext cx="1268304" cy="455020"/>
          </a:xfrm>
          <a:prstGeom prst="bentConnector3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5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196">
            <a:extLst>
              <a:ext uri="{FF2B5EF4-FFF2-40B4-BE49-F238E27FC236}">
                <a16:creationId xmlns:a16="http://schemas.microsoft.com/office/drawing/2014/main" id="{60099C3D-FBF7-442F-BE2D-05FD85B46D9B}"/>
              </a:ext>
            </a:extLst>
          </p:cNvPr>
          <p:cNvSpPr txBox="1"/>
          <p:nvPr/>
        </p:nvSpPr>
        <p:spPr>
          <a:xfrm>
            <a:off x="5348030" y="-704350"/>
            <a:ext cx="7580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6CE"/>
              </a:buClr>
              <a:buSzTx/>
              <a:buFontTx/>
              <a:buNone/>
              <a:tabLst/>
              <a:defRPr/>
            </a:pPr>
            <a:r>
              <a:rPr kumimoji="0" lang="en-US" sz="500" b="0" i="0" u="none" strike="noStrike" kern="0" cap="none" spc="10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BETWEEN CLOUDS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D48B42-898E-445F-AB12-CEA1EDCDCE1B}"/>
              </a:ext>
            </a:extLst>
          </p:cNvPr>
          <p:cNvSpPr txBox="1"/>
          <p:nvPr/>
        </p:nvSpPr>
        <p:spPr>
          <a:xfrm>
            <a:off x="1334511" y="1469882"/>
            <a:ext cx="2971800" cy="501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Isolated, operational air gap for data vaulting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A4D486-4393-4900-BC09-5C9024DC1A11}"/>
              </a:ext>
            </a:extLst>
          </p:cNvPr>
          <p:cNvGrpSpPr/>
          <p:nvPr/>
        </p:nvGrpSpPr>
        <p:grpSpPr>
          <a:xfrm>
            <a:off x="933772" y="1469882"/>
            <a:ext cx="274320" cy="274320"/>
            <a:chOff x="597609" y="1629915"/>
            <a:chExt cx="274320" cy="274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63939B-A20A-4F38-B09D-E155842C437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259F2F8-7432-4069-909C-8591BC6E0F25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CD7BFD7-E5A2-4AE6-BC96-52DC4197F261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E5D520-1122-48C4-85F4-E0DA079E1460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F69855C-995C-4065-8954-3CD890CCA985}"/>
              </a:ext>
            </a:extLst>
          </p:cNvPr>
          <p:cNvSpPr txBox="1"/>
          <p:nvPr/>
        </p:nvSpPr>
        <p:spPr>
          <a:xfrm>
            <a:off x="5059929" y="3274023"/>
            <a:ext cx="2971800" cy="501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Mature solution with 5 years in the market, hundreds of customers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6D285A-1811-491F-B231-BBA3F4C7C04D}"/>
              </a:ext>
            </a:extLst>
          </p:cNvPr>
          <p:cNvSpPr txBox="1"/>
          <p:nvPr/>
        </p:nvSpPr>
        <p:spPr>
          <a:xfrm>
            <a:off x="5059929" y="2227434"/>
            <a:ext cx="2971800" cy="501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lang="en-US" sz="1400" kern="100">
                <a:solidFill>
                  <a:srgbClr val="FFFFFF"/>
                </a:solidFill>
                <a:latin typeface="Arial"/>
              </a:rPr>
              <a:t>First Sheltered Harbor endorsed turnkey data vaulting solution</a:t>
            </a: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EAD9BB-5FB9-4797-8B69-2B4537BE7686}"/>
              </a:ext>
            </a:extLst>
          </p:cNvPr>
          <p:cNvSpPr txBox="1"/>
          <p:nvPr/>
        </p:nvSpPr>
        <p:spPr>
          <a:xfrm>
            <a:off x="5052881" y="1428332"/>
            <a:ext cx="3590018" cy="501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Secure, vault-based analytics with full content analysis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7DE2B-F10A-4EFB-966D-4A7D2F0AA96A}"/>
              </a:ext>
            </a:extLst>
          </p:cNvPr>
          <p:cNvSpPr txBox="1"/>
          <p:nvPr/>
        </p:nvSpPr>
        <p:spPr>
          <a:xfrm>
            <a:off x="1341559" y="2174108"/>
            <a:ext cx="2780563" cy="7063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Multi-layered security design protects against a full array of threats - including insiders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1E5348-E91E-4650-A446-71DA3A44844C}"/>
              </a:ext>
            </a:extLst>
          </p:cNvPr>
          <p:cNvGrpSpPr/>
          <p:nvPr/>
        </p:nvGrpSpPr>
        <p:grpSpPr>
          <a:xfrm>
            <a:off x="4659190" y="3274023"/>
            <a:ext cx="274320" cy="274320"/>
            <a:chOff x="597609" y="1629915"/>
            <a:chExt cx="274320" cy="2743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2144C2B-4383-46FC-9638-BBED1DB23DAB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D8ED141-DDD2-450C-87CC-9906D6BD3826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AA1E895-A5AF-4AD9-BF3C-79D1B837792E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D7E47C7-7A2F-470B-88AB-1D72E5DD69FF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94A73A-4210-44D3-B0D8-198F6DBEF290}"/>
              </a:ext>
            </a:extLst>
          </p:cNvPr>
          <p:cNvGrpSpPr/>
          <p:nvPr/>
        </p:nvGrpSpPr>
        <p:grpSpPr>
          <a:xfrm>
            <a:off x="4659190" y="2222632"/>
            <a:ext cx="274320" cy="274320"/>
            <a:chOff x="597609" y="1629915"/>
            <a:chExt cx="274320" cy="2743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244A4D8-CC02-4EB6-95AC-88EA9B1645F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7E1830E-3A0F-46E1-B7AC-9824B2F81CEE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B53F4DB-CBA4-45FC-B016-03DD8F54D386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C9B4403-1C11-4E69-85A9-8A57DC9A2452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0E5DA0B-34C1-4986-A1DC-C5A6C57641A1}"/>
              </a:ext>
            </a:extLst>
          </p:cNvPr>
          <p:cNvGrpSpPr/>
          <p:nvPr/>
        </p:nvGrpSpPr>
        <p:grpSpPr>
          <a:xfrm>
            <a:off x="4652142" y="1428332"/>
            <a:ext cx="274320" cy="274320"/>
            <a:chOff x="597609" y="1629915"/>
            <a:chExt cx="274320" cy="2743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773ABB8-7490-40EA-A007-DE325FB482F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6711EBA-C8AD-45EB-B098-1203851E6A17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3769904-0081-4651-95CC-19959EAC313B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B6A3C94-FE95-40C4-A14A-585732D06429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60B235-16EB-4419-8BC7-42F6267630D5}"/>
              </a:ext>
            </a:extLst>
          </p:cNvPr>
          <p:cNvGrpSpPr/>
          <p:nvPr/>
        </p:nvGrpSpPr>
        <p:grpSpPr>
          <a:xfrm>
            <a:off x="933772" y="2227434"/>
            <a:ext cx="274320" cy="274320"/>
            <a:chOff x="597609" y="1629915"/>
            <a:chExt cx="274320" cy="27432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5D35343-3AC8-47CB-8F6F-736BDBC4AFBB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DDA33D3-D371-43CE-9AEB-3EF8F1FBB462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D1436C6-B367-403F-B994-DA48EFA65886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C67FAC9-1380-4FD0-9C6F-C09948A9111A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72DB5F-FD41-40B7-B453-24766708CDB2}"/>
              </a:ext>
            </a:extLst>
          </p:cNvPr>
          <p:cNvGrpSpPr/>
          <p:nvPr/>
        </p:nvGrpSpPr>
        <p:grpSpPr>
          <a:xfrm>
            <a:off x="940820" y="3301253"/>
            <a:ext cx="274320" cy="274320"/>
            <a:chOff x="597609" y="1629915"/>
            <a:chExt cx="274320" cy="27432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F5B0767-63C5-4BF2-8F2C-5108359B487E}"/>
                </a:ext>
              </a:extLst>
            </p:cNvPr>
            <p:cNvGrpSpPr>
              <a:grpSpLocks noChangeAspect="1"/>
            </p:cNvGrpSpPr>
            <p:nvPr/>
          </p:nvGrpSpPr>
          <p:grpSpPr>
            <a:xfrm rot="18900000">
              <a:off x="674219" y="1735279"/>
              <a:ext cx="119511" cy="91440"/>
              <a:chOff x="9896338" y="859813"/>
              <a:chExt cx="708044" cy="541743"/>
            </a:xfrm>
          </p:grpSpPr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0CEDA0B-9A08-44A8-9AB2-3391C07A1200}"/>
                  </a:ext>
                </a:extLst>
              </p:cNvPr>
              <p:cNvCxnSpPr/>
              <p:nvPr/>
            </p:nvCxnSpPr>
            <p:spPr>
              <a:xfrm rot="2700000">
                <a:off x="9893487" y="902222"/>
                <a:ext cx="216697" cy="210995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17FEA49-9C57-485F-A17A-B7AC16BD1195}"/>
                  </a:ext>
                </a:extLst>
              </p:cNvPr>
              <p:cNvCxnSpPr/>
              <p:nvPr/>
            </p:nvCxnSpPr>
            <p:spPr>
              <a:xfrm rot="2700000" flipH="1">
                <a:off x="10062636" y="859810"/>
                <a:ext cx="541743" cy="541749"/>
              </a:xfrm>
              <a:prstGeom prst="line">
                <a:avLst/>
              </a:prstGeom>
              <a:ln w="28575" cmpd="sng"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3376155-865E-4C72-8788-3B282402B522}"/>
                </a:ext>
              </a:extLst>
            </p:cNvPr>
            <p:cNvSpPr/>
            <p:nvPr/>
          </p:nvSpPr>
          <p:spPr>
            <a:xfrm>
              <a:off x="597609" y="1629915"/>
              <a:ext cx="274320" cy="274320"/>
            </a:xfrm>
            <a:prstGeom prst="ellipse">
              <a:avLst/>
            </a:prstGeom>
            <a:noFill/>
            <a:ln w="28575" cmpd="sng">
              <a:solidFill>
                <a:schemeClr val="tx2"/>
              </a:solidFill>
            </a:ln>
            <a:effectLst/>
          </p:spPr>
          <p:txBody>
            <a:bodyPr wrap="square" lIns="182880" tIns="137160" rIns="137160" bIns="137160" rtlCol="0" anchor="ctr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Title 40">
            <a:extLst>
              <a:ext uri="{FF2B5EF4-FFF2-40B4-BE49-F238E27FC236}">
                <a16:creationId xmlns:a16="http://schemas.microsoft.com/office/drawing/2014/main" id="{806E26E1-7894-4347-9629-F2BDB5F69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26037"/>
            <a:ext cx="8572500" cy="387798"/>
          </a:xfrm>
        </p:spPr>
        <p:txBody>
          <a:bodyPr/>
          <a:lstStyle/>
          <a:p>
            <a:r>
              <a:rPr lang="en-US"/>
              <a:t>Why Dell EMC for Cyber Recovery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8B6388A-4D48-4F89-A926-5F88DA74DD44}"/>
              </a:ext>
            </a:extLst>
          </p:cNvPr>
          <p:cNvSpPr txBox="1"/>
          <p:nvPr/>
        </p:nvSpPr>
        <p:spPr>
          <a:xfrm>
            <a:off x="1351465" y="3216485"/>
            <a:ext cx="2971800" cy="5016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07DB8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Automated, orchestrated operation with a modern </a:t>
            </a:r>
            <a:r>
              <a:rPr lang="en-US" sz="1400" kern="100">
                <a:solidFill>
                  <a:srgbClr val="FFFFFF"/>
                </a:solidFill>
                <a:latin typeface="Arial"/>
              </a:rPr>
              <a:t>UI</a:t>
            </a:r>
            <a:endParaRPr kumimoji="0" lang="en-US" sz="1400" b="0" i="0" u="none" strike="noStrike" kern="1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181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2020 Dell Tech templat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0 template with additional backgrounds" id="{8CE3A902-104E-4BEC-BD4E-01A01785BC54}" vid="{BC4469C4-3660-44D9-B977-7CDB66432CD4}"/>
    </a:ext>
  </a:extLst>
</a:theme>
</file>

<file path=ppt/theme/theme2.xml><?xml version="1.0" encoding="utf-8"?>
<a:theme xmlns:a="http://schemas.openxmlformats.org/drawingml/2006/main" name="DTW2019-DellTech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solidFill>
            <a:schemeClr val="bg2"/>
          </a:solidFill>
        </a:ln>
      </a:spPr>
      <a:bodyPr rtlCol="0" anchor="ctr"/>
      <a:lstStyle>
        <a:defPPr algn="ctr">
          <a:defRPr sz="1200" dirty="0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R-14201_Gallagher_DTW2019_template_v4.potx [Read-Only]" id="{B137F227-A368-4D34-B36E-589F1C3DDEA5}" vid="{53ACE77A-EDAE-470F-8D69-02C0FC66875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Dell New VID">
      <a:dk1>
        <a:srgbClr val="444444"/>
      </a:dk1>
      <a:lt1>
        <a:srgbClr val="0076CE"/>
      </a:lt1>
      <a:dk2>
        <a:srgbClr val="FFFFFF"/>
      </a:dk2>
      <a:lt2>
        <a:srgbClr val="000000"/>
      </a:lt2>
      <a:accent1>
        <a:srgbClr val="00447C"/>
      </a:accent1>
      <a:accent2>
        <a:srgbClr val="6EA204"/>
      </a:accent2>
      <a:accent3>
        <a:srgbClr val="F2AF00"/>
      </a:accent3>
      <a:accent4>
        <a:srgbClr val="EE6411"/>
      </a:accent4>
      <a:accent5>
        <a:srgbClr val="CE1126"/>
      </a:accent5>
      <a:accent6>
        <a:srgbClr val="41B6E6"/>
      </a:accent6>
      <a:hlink>
        <a:srgbClr val="0076CE"/>
      </a:hlink>
      <a:folHlink>
        <a:srgbClr val="6E2585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50C279ED38B45AA9C7B93DB94BD31" ma:contentTypeVersion="13" ma:contentTypeDescription="Create a new document." ma:contentTypeScope="" ma:versionID="33bb1ad1f8ea90187b1ed3be41a71cd8">
  <xsd:schema xmlns:xsd="http://www.w3.org/2001/XMLSchema" xmlns:xs="http://www.w3.org/2001/XMLSchema" xmlns:p="http://schemas.microsoft.com/office/2006/metadata/properties" xmlns:ns3="40b8ec26-e8ef-4aef-acaf-97e010ee2164" xmlns:ns4="8345eddf-8cc9-4719-8e85-7894b8a29f97" targetNamespace="http://schemas.microsoft.com/office/2006/metadata/properties" ma:root="true" ma:fieldsID="3af0ad53285c40acd1d34f97b9740ea5" ns3:_="" ns4:_="">
    <xsd:import namespace="40b8ec26-e8ef-4aef-acaf-97e010ee2164"/>
    <xsd:import namespace="8345eddf-8cc9-4719-8e85-7894b8a29f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b8ec26-e8ef-4aef-acaf-97e010ee216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5eddf-8cc9-4719-8e85-7894b8a29f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334B0F-CF5F-49D9-99C4-7F41E1C22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b8ec26-e8ef-4aef-acaf-97e010ee2164"/>
    <ds:schemaRef ds:uri="8345eddf-8cc9-4719-8e85-7894b8a29f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6AEC9A-6FDD-446A-91EC-C65A3767B2CC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8345eddf-8cc9-4719-8e85-7894b8a29f97"/>
    <ds:schemaRef ds:uri="40b8ec26-e8ef-4aef-acaf-97e010ee216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4FFD36-531B-4735-9564-8DAC61F425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2020 template with additional backgrounds</Template>
  <TotalTime>36</TotalTime>
  <Words>424</Words>
  <Application>Microsoft Office PowerPoint</Application>
  <PresentationFormat>On-screen Show (16:9)</PresentationFormat>
  <Paragraphs>82</Paragraphs>
  <Slides>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Dell Replica</vt:lpstr>
      <vt:lpstr>Wingdings</vt:lpstr>
      <vt:lpstr>1_2020 Dell Tech template</vt:lpstr>
      <vt:lpstr>DTW2019-DellTech</vt:lpstr>
      <vt:lpstr>Office Theme</vt:lpstr>
      <vt:lpstr>think-cell Slide</vt:lpstr>
      <vt:lpstr>PowerPoint Presentation</vt:lpstr>
      <vt:lpstr>PowerPoint Presentation</vt:lpstr>
      <vt:lpstr>Starting the Cyber Recovery journey</vt:lpstr>
      <vt:lpstr>The Components of Cyber Recovery</vt:lpstr>
      <vt:lpstr>Cyber Recovery - Overview</vt:lpstr>
      <vt:lpstr>Why Dell EMC for Cyber Recovery</vt:lpstr>
    </vt:vector>
  </TitlesOfParts>
  <Company>Dell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Recovering Your Business From a Destructive Cyber Attack</dc:title>
  <dc:creator>Pete.Gerr@dell.com</dc:creator>
  <cp:lastModifiedBy>Kelly, Brendan (COR IN HSE _ INSIDES)</cp:lastModifiedBy>
  <cp:revision>54</cp:revision>
  <cp:lastPrinted>2018-09-10T14:53:10Z</cp:lastPrinted>
  <dcterms:created xsi:type="dcterms:W3CDTF">2019-08-26T04:26:55Z</dcterms:created>
  <dcterms:modified xsi:type="dcterms:W3CDTF">2021-02-08T20:00:18Z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alexander.almeida@emc.com</vt:lpwstr>
  </property>
  <property fmtid="{D5CDD505-2E9C-101B-9397-08002B2CF9AE}" pid="5" name="MSIP_Label_17cb76b2-10b8-4fe1-93d4-2202842406cd_SetDate">
    <vt:lpwstr>2019-08-26T04:43:00.0549085Z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Extended_MSFT_Method">
    <vt:lpwstr>Manual</vt:lpwstr>
  </property>
  <property fmtid="{D5CDD505-2E9C-101B-9397-08002B2CF9AE}" pid="9" name="aiplabel">
    <vt:lpwstr>External Public</vt:lpwstr>
  </property>
  <property fmtid="{D5CDD505-2E9C-101B-9397-08002B2CF9AE}" pid="10" name="ContentTypeId">
    <vt:lpwstr>0x01010007850C279ED38B45AA9C7B93DB94BD31</vt:lpwstr>
  </property>
</Properties>
</file>