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media/image5.jpg" ContentType="image/jpeg"/>
  <Override PartName="/ppt/media/image7.jpg" ContentType="image/jpeg"/>
  <Override PartName="/ppt/media/image9.jpg" ContentType="image/jpeg"/>
  <Override PartName="/ppt/media/image10.jpg" ContentType="image/jpeg"/>
  <Override PartName="/ppt/media/image11.jpg" ContentType="image/jpeg"/>
  <Override PartName="/ppt/media/image14.jpg" ContentType="image/jpeg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6" r:id="rId5"/>
  </p:sldMasterIdLst>
  <p:sldIdLst>
    <p:sldId id="256" r:id="rId6"/>
    <p:sldId id="279" r:id="rId7"/>
    <p:sldId id="260" r:id="rId8"/>
    <p:sldId id="262" r:id="rId9"/>
    <p:sldId id="266" r:id="rId10"/>
    <p:sldId id="268" r:id="rId11"/>
    <p:sldId id="269" r:id="rId12"/>
    <p:sldId id="274" r:id="rId13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7" d="100"/>
          <a:sy n="137" d="100"/>
        </p:scale>
        <p:origin x="864" y="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ly, Brendan (COR IN HSE _ INSIDES)" userId="a1b0ea0a-debb-44d0-9f93-140412bde67d" providerId="ADAL" clId="{98CE19CC-445B-4370-A621-304A58EADC8A}"/>
    <pc:docChg chg="delSld">
      <pc:chgData name="Kelly, Brendan (COR IN HSE _ INSIDES)" userId="a1b0ea0a-debb-44d0-9f93-140412bde67d" providerId="ADAL" clId="{98CE19CC-445B-4370-A621-304A58EADC8A}" dt="2021-02-08T19:52:39.548" v="0" actId="2696"/>
      <pc:docMkLst>
        <pc:docMk/>
      </pc:docMkLst>
      <pc:sldChg chg="del">
        <pc:chgData name="Kelly, Brendan (COR IN HSE _ INSIDES)" userId="a1b0ea0a-debb-44d0-9f93-140412bde67d" providerId="ADAL" clId="{98CE19CC-445B-4370-A621-304A58EADC8A}" dt="2021-02-08T19:52:39.548" v="0" actId="2696"/>
        <pc:sldMkLst>
          <pc:docMk/>
          <pc:sldMk cId="0" sldId="28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670"/>
              </a:lnSpc>
            </a:pPr>
            <a:r>
              <a:rPr spc="-5" dirty="0"/>
              <a:t>Dell Customer Communication </a:t>
            </a:r>
            <a:r>
              <a:rPr dirty="0"/>
              <a:t>-</a:t>
            </a:r>
            <a:r>
              <a:rPr spc="-5" dirty="0"/>
              <a:t> Confidential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228600"/>
            <a:ext cx="857250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200150"/>
            <a:ext cx="8572500" cy="331470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514350" indent="-171450">
              <a:lnSpc>
                <a:spcPct val="100000"/>
              </a:lnSpc>
              <a:spcBef>
                <a:spcPts val="3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800100" indent="-114300">
              <a:lnSpc>
                <a:spcPct val="100000"/>
              </a:lnSpc>
              <a:spcBef>
                <a:spcPts val="300"/>
              </a:spcBef>
              <a:buClr>
                <a:srgbClr val="808080"/>
              </a:buClr>
              <a:buFont typeface="Arial" panose="020B0604020202020204" pitchFamily="34" charset="0"/>
              <a:buChar char="▪"/>
              <a:defRPr sz="11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200150" indent="-171450">
              <a:lnSpc>
                <a:spcPct val="100000"/>
              </a:lnSpc>
              <a:spcBef>
                <a:spcPts val="3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900"/>
            </a:lvl4pPr>
            <a:lvl5pPr marL="1543050" indent="-171450">
              <a:lnSpc>
                <a:spcPct val="100000"/>
              </a:lnSpc>
              <a:spcBef>
                <a:spcPts val="3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556431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228600"/>
            <a:ext cx="857250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50" y="628650"/>
            <a:ext cx="85725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285750" y="1200150"/>
            <a:ext cx="8572500" cy="331470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514350" indent="-171450">
              <a:lnSpc>
                <a:spcPct val="100000"/>
              </a:lnSpc>
              <a:spcBef>
                <a:spcPts val="3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800100" indent="-114300">
              <a:lnSpc>
                <a:spcPct val="100000"/>
              </a:lnSpc>
              <a:spcBef>
                <a:spcPts val="300"/>
              </a:spcBef>
              <a:buClr>
                <a:srgbClr val="808080"/>
              </a:buClr>
              <a:buFont typeface="Arial" panose="020B0604020202020204" pitchFamily="34" charset="0"/>
              <a:buChar char="▪"/>
              <a:defRPr sz="11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200150" indent="-171450">
              <a:lnSpc>
                <a:spcPct val="100000"/>
              </a:lnSpc>
              <a:spcBef>
                <a:spcPts val="3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900"/>
            </a:lvl4pPr>
            <a:lvl5pPr marL="1543050" indent="-171450">
              <a:lnSpc>
                <a:spcPct val="100000"/>
              </a:lnSpc>
              <a:spcBef>
                <a:spcPts val="3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178680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986" y="228600"/>
            <a:ext cx="8577263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sz="2800" dirty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285750" y="1200150"/>
            <a:ext cx="4057650" cy="33147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defRPr sz="1800">
                <a:solidFill>
                  <a:schemeClr val="bg2"/>
                </a:solidFill>
              </a:defRPr>
            </a:lvl1pPr>
            <a:lvl2pPr marL="514350" indent="-171450">
              <a:lnSpc>
                <a:spcPct val="100000"/>
              </a:lnSpc>
              <a:spcBef>
                <a:spcPts val="3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400">
                <a:solidFill>
                  <a:schemeClr val="bg2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Clr>
                <a:srgbClr val="808080"/>
              </a:buClr>
              <a:buFont typeface="Wingdings" panose="05000000000000000000" pitchFamily="2" charset="2"/>
              <a:buChar char="§"/>
              <a:defRPr sz="1100">
                <a:solidFill>
                  <a:schemeClr val="bg2"/>
                </a:solidFill>
              </a:defRPr>
            </a:lvl3pPr>
            <a:lvl4pPr marL="1200150" indent="-171450">
              <a:buClr>
                <a:srgbClr val="808080"/>
              </a:buClr>
              <a:buFont typeface="Arial" panose="020B0604020202020204" pitchFamily="34" charset="0"/>
              <a:buChar char="–"/>
              <a:defRPr sz="1400">
                <a:solidFill>
                  <a:schemeClr val="bg2"/>
                </a:solidFill>
              </a:defRPr>
            </a:lvl4pPr>
            <a:lvl5pPr marL="1543050" indent="-171450">
              <a:buClr>
                <a:srgbClr val="808080"/>
              </a:buClr>
              <a:buFont typeface="Arial" panose="020B060402020202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9"/>
          <p:cNvSpPr>
            <a:spLocks noGrp="1"/>
          </p:cNvSpPr>
          <p:nvPr>
            <p:ph sz="quarter" idx="11"/>
          </p:nvPr>
        </p:nvSpPr>
        <p:spPr>
          <a:xfrm>
            <a:off x="4800600" y="1200150"/>
            <a:ext cx="4057650" cy="33147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defRPr sz="1800">
                <a:solidFill>
                  <a:schemeClr val="bg2"/>
                </a:solidFill>
              </a:defRPr>
            </a:lvl1pPr>
            <a:lvl2pPr marL="514350" indent="-171450">
              <a:lnSpc>
                <a:spcPct val="100000"/>
              </a:lnSpc>
              <a:spcBef>
                <a:spcPts val="3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400">
                <a:solidFill>
                  <a:schemeClr val="bg2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Clr>
                <a:srgbClr val="808080"/>
              </a:buClr>
              <a:buFont typeface="Wingdings" panose="05000000000000000000" pitchFamily="2" charset="2"/>
              <a:buChar char="§"/>
              <a:defRPr sz="1100">
                <a:solidFill>
                  <a:schemeClr val="bg2"/>
                </a:solidFill>
              </a:defRPr>
            </a:lvl3pPr>
            <a:lvl4pPr marL="1200150" indent="-171450">
              <a:buClr>
                <a:srgbClr val="808080"/>
              </a:buClr>
              <a:buFont typeface="Arial" panose="020B0604020202020204" pitchFamily="34" charset="0"/>
              <a:buChar char="–"/>
              <a:defRPr sz="1400">
                <a:solidFill>
                  <a:schemeClr val="bg2"/>
                </a:solidFill>
              </a:defRPr>
            </a:lvl4pPr>
            <a:lvl5pPr marL="1543050" indent="-171450">
              <a:buClr>
                <a:srgbClr val="808080"/>
              </a:buClr>
              <a:buFont typeface="Arial" panose="020B060402020202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57384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986" y="228600"/>
            <a:ext cx="8577263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sz="2800" dirty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F1CEAD-C06E-4DD6-958D-A69C28387D9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5750" y="971550"/>
            <a:ext cx="4057650" cy="3943350"/>
          </a:xfrm>
          <a:prstGeom prst="rect">
            <a:avLst/>
          </a:prstGeom>
        </p:spPr>
        <p:txBody>
          <a:bodyPr lIns="0" tIns="0" rIns="0" bIns="91440"/>
          <a:lstStyle>
            <a:lvl1pPr marL="0" indent="0">
              <a:lnSpc>
                <a:spcPct val="100000"/>
              </a:lnSpc>
              <a:spcBef>
                <a:spcPts val="1800"/>
              </a:spcBef>
              <a:buNone/>
              <a:defRPr sz="2000" baseline="0">
                <a:solidFill>
                  <a:schemeClr val="bg1"/>
                </a:solidFill>
              </a:defRPr>
            </a:lvl1pPr>
            <a:lvl2pPr marL="173038" indent="-173038"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defRPr>
                <a:solidFill>
                  <a:schemeClr val="bg2"/>
                </a:solidFill>
              </a:defRPr>
            </a:lvl2pPr>
            <a:lvl3pPr marL="514350" indent="-173038">
              <a:lnSpc>
                <a:spcPct val="100000"/>
              </a:lnSpc>
              <a:spcBef>
                <a:spcPts val="3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400">
                <a:solidFill>
                  <a:schemeClr val="bg2"/>
                </a:solidFill>
              </a:defRPr>
            </a:lvl3pPr>
            <a:lvl4pPr marL="855663" indent="-168275">
              <a:lnSpc>
                <a:spcPct val="100000"/>
              </a:lnSpc>
              <a:spcBef>
                <a:spcPts val="300"/>
              </a:spcBef>
              <a:buClr>
                <a:srgbClr val="808080"/>
              </a:buClr>
              <a:buFont typeface="Wingdings" panose="05000000000000000000" pitchFamily="2" charset="2"/>
              <a:buChar char="§"/>
              <a:defRPr sz="1100">
                <a:solidFill>
                  <a:schemeClr val="bg2"/>
                </a:solidFill>
              </a:defRPr>
            </a:lvl4pPr>
            <a:lvl5pPr>
              <a:lnSpc>
                <a:spcPct val="100000"/>
              </a:lnSpc>
              <a:spcBef>
                <a:spcPts val="300"/>
              </a:spcBef>
              <a:buClr>
                <a:srgbClr val="808080"/>
              </a:buClr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A0C49344-5A94-4BB8-B1F8-EC9EB43874D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00600" y="971550"/>
            <a:ext cx="4057650" cy="3943350"/>
          </a:xfrm>
          <a:prstGeom prst="rect">
            <a:avLst/>
          </a:prstGeom>
        </p:spPr>
        <p:txBody>
          <a:bodyPr lIns="0" tIns="0" rIns="0" bIns="91440"/>
          <a:lstStyle>
            <a:lvl1pPr marL="0" indent="0">
              <a:lnSpc>
                <a:spcPct val="100000"/>
              </a:lnSpc>
              <a:spcBef>
                <a:spcPts val="1800"/>
              </a:spcBef>
              <a:buNone/>
              <a:defRPr sz="2000" baseline="0">
                <a:solidFill>
                  <a:schemeClr val="bg1"/>
                </a:solidFill>
              </a:defRPr>
            </a:lvl1pPr>
            <a:lvl2pPr marL="173038" indent="-173038"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defRPr>
                <a:solidFill>
                  <a:schemeClr val="bg2"/>
                </a:solidFill>
              </a:defRPr>
            </a:lvl2pPr>
            <a:lvl3pPr marL="514350" indent="-173038">
              <a:lnSpc>
                <a:spcPct val="100000"/>
              </a:lnSpc>
              <a:spcBef>
                <a:spcPts val="3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400">
                <a:solidFill>
                  <a:schemeClr val="bg2"/>
                </a:solidFill>
              </a:defRPr>
            </a:lvl3pPr>
            <a:lvl4pPr marL="855663" indent="-168275">
              <a:lnSpc>
                <a:spcPct val="100000"/>
              </a:lnSpc>
              <a:spcBef>
                <a:spcPts val="300"/>
              </a:spcBef>
              <a:buClr>
                <a:srgbClr val="808080"/>
              </a:buClr>
              <a:buFont typeface="Wingdings" panose="05000000000000000000" pitchFamily="2" charset="2"/>
              <a:buChar char="§"/>
              <a:defRPr sz="1100">
                <a:solidFill>
                  <a:schemeClr val="bg2"/>
                </a:solidFill>
              </a:defRPr>
            </a:lvl4pPr>
            <a:lvl5pPr>
              <a:lnSpc>
                <a:spcPct val="100000"/>
              </a:lnSpc>
              <a:spcBef>
                <a:spcPts val="300"/>
              </a:spcBef>
              <a:buClr>
                <a:srgbClr val="808080"/>
              </a:buClr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22815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0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986" y="228600"/>
            <a:ext cx="8577263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sz="2800" dirty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0"/>
          </p:nvPr>
        </p:nvSpPr>
        <p:spPr>
          <a:xfrm>
            <a:off x="285750" y="971550"/>
            <a:ext cx="2686050" cy="51435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28975" y="971550"/>
            <a:ext cx="2686050" cy="51435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172200" y="971550"/>
            <a:ext cx="2686050" cy="51435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9"/>
          <p:cNvSpPr>
            <a:spLocks noGrp="1"/>
          </p:cNvSpPr>
          <p:nvPr>
            <p:ph sz="quarter" idx="13"/>
          </p:nvPr>
        </p:nvSpPr>
        <p:spPr>
          <a:xfrm>
            <a:off x="285750" y="1543050"/>
            <a:ext cx="2686050" cy="2971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defRPr sz="1600">
                <a:solidFill>
                  <a:schemeClr val="bg2"/>
                </a:solidFill>
              </a:defRPr>
            </a:lvl1pPr>
            <a:lvl2pPr marL="514350" indent="-171450">
              <a:lnSpc>
                <a:spcPct val="100000"/>
              </a:lnSpc>
              <a:spcBef>
                <a:spcPts val="3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200">
                <a:solidFill>
                  <a:schemeClr val="bg2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Clr>
                <a:srgbClr val="808080"/>
              </a:buClr>
              <a:buFont typeface="Wingdings" panose="05000000000000000000" pitchFamily="2" charset="2"/>
              <a:buChar char="§"/>
              <a:defRPr sz="1050">
                <a:solidFill>
                  <a:schemeClr val="bg2"/>
                </a:solidFill>
              </a:defRPr>
            </a:lvl3pPr>
            <a:lvl4pPr marL="1200150" indent="-171450">
              <a:buClr>
                <a:srgbClr val="808080"/>
              </a:buClr>
              <a:buFont typeface="Arial" panose="020B0604020202020204" pitchFamily="34" charset="0"/>
              <a:buChar char="–"/>
              <a:defRPr sz="1400">
                <a:solidFill>
                  <a:schemeClr val="bg2"/>
                </a:solidFill>
              </a:defRPr>
            </a:lvl4pPr>
            <a:lvl5pPr marL="1543050" indent="-171450">
              <a:buClr>
                <a:srgbClr val="808080"/>
              </a:buClr>
              <a:buFont typeface="Arial" panose="020B060402020202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3228975" y="1543050"/>
            <a:ext cx="2686050" cy="2971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defRPr sz="1600">
                <a:solidFill>
                  <a:schemeClr val="bg2"/>
                </a:solidFill>
              </a:defRPr>
            </a:lvl1pPr>
            <a:lvl2pPr marL="514350" indent="-171450">
              <a:lnSpc>
                <a:spcPct val="100000"/>
              </a:lnSpc>
              <a:spcBef>
                <a:spcPts val="3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200">
                <a:solidFill>
                  <a:schemeClr val="bg2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Clr>
                <a:srgbClr val="808080"/>
              </a:buClr>
              <a:buFont typeface="Wingdings" panose="05000000000000000000" pitchFamily="2" charset="2"/>
              <a:buChar char="§"/>
              <a:defRPr sz="1050">
                <a:solidFill>
                  <a:schemeClr val="bg2"/>
                </a:solidFill>
              </a:defRPr>
            </a:lvl3pPr>
            <a:lvl4pPr marL="1200150" indent="-171450">
              <a:buClr>
                <a:srgbClr val="808080"/>
              </a:buClr>
              <a:buFont typeface="Arial" panose="020B0604020202020204" pitchFamily="34" charset="0"/>
              <a:buChar char="–"/>
              <a:defRPr sz="1400">
                <a:solidFill>
                  <a:schemeClr val="bg2"/>
                </a:solidFill>
              </a:defRPr>
            </a:lvl4pPr>
            <a:lvl5pPr marL="1543050" indent="-171450">
              <a:buClr>
                <a:srgbClr val="808080"/>
              </a:buClr>
              <a:buFont typeface="Arial" panose="020B060402020202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9"/>
          <p:cNvSpPr>
            <a:spLocks noGrp="1"/>
          </p:cNvSpPr>
          <p:nvPr>
            <p:ph sz="quarter" idx="14"/>
          </p:nvPr>
        </p:nvSpPr>
        <p:spPr>
          <a:xfrm>
            <a:off x="6172200" y="1543050"/>
            <a:ext cx="2686050" cy="2971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defRPr sz="1600">
                <a:solidFill>
                  <a:schemeClr val="bg2"/>
                </a:solidFill>
              </a:defRPr>
            </a:lvl1pPr>
            <a:lvl2pPr marL="514350" indent="-171450">
              <a:lnSpc>
                <a:spcPct val="100000"/>
              </a:lnSpc>
              <a:spcBef>
                <a:spcPts val="3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200">
                <a:solidFill>
                  <a:schemeClr val="bg2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Clr>
                <a:srgbClr val="808080"/>
              </a:buClr>
              <a:buFont typeface="Wingdings" panose="05000000000000000000" pitchFamily="2" charset="2"/>
              <a:buChar char="§"/>
              <a:defRPr sz="1050">
                <a:solidFill>
                  <a:schemeClr val="bg2"/>
                </a:solidFill>
              </a:defRPr>
            </a:lvl3pPr>
            <a:lvl4pPr marL="1200150" indent="-171450">
              <a:buClr>
                <a:srgbClr val="808080"/>
              </a:buClr>
              <a:buFont typeface="Arial" panose="020B0604020202020204" pitchFamily="34" charset="0"/>
              <a:buChar char="–"/>
              <a:defRPr sz="1400">
                <a:solidFill>
                  <a:schemeClr val="bg2"/>
                </a:solidFill>
              </a:defRPr>
            </a:lvl4pPr>
            <a:lvl5pPr marL="1543050" indent="-171450">
              <a:buClr>
                <a:srgbClr val="808080"/>
              </a:buClr>
              <a:buFont typeface="Arial" panose="020B060402020202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120060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7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31035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750" y="1823853"/>
            <a:ext cx="7886700" cy="1495794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>
              <a:defRPr sz="54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312" y="4838808"/>
            <a:ext cx="1078986" cy="14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9122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2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gradFill>
          <a:gsLst>
            <a:gs pos="0">
              <a:schemeClr val="accent6"/>
            </a:gs>
            <a:gs pos="26000">
              <a:schemeClr val="bg1"/>
            </a:gs>
            <a:gs pos="100000">
              <a:schemeClr val="accent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1823853"/>
            <a:ext cx="7886700" cy="1495794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>
              <a:defRPr sz="54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312" y="4838808"/>
            <a:ext cx="1078986" cy="14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3065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1823853"/>
            <a:ext cx="7886700" cy="1495794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>
              <a:defRPr sz="54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312" y="4838808"/>
            <a:ext cx="1078986" cy="14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437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1823853"/>
            <a:ext cx="7886700" cy="1495794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>
              <a:defRPr sz="5400">
                <a:solidFill>
                  <a:schemeClr val="tx2"/>
                </a:solidFill>
                <a:effectLst>
                  <a:glow rad="127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312" y="4838808"/>
            <a:ext cx="1078986" cy="14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736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670"/>
              </a:lnSpc>
            </a:pPr>
            <a:r>
              <a:rPr spc="-5" dirty="0"/>
              <a:t>Dell Customer Communication </a:t>
            </a:r>
            <a:r>
              <a:rPr dirty="0"/>
              <a:t>-</a:t>
            </a:r>
            <a:r>
              <a:rPr spc="-5" dirty="0"/>
              <a:t> Confidential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1823853"/>
            <a:ext cx="7886700" cy="1495794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>
              <a:defRPr lang="en-US" sz="5400" dirty="0">
                <a:solidFill>
                  <a:schemeClr val="tx2"/>
                </a:solidFill>
                <a:effectLst>
                  <a:glow rad="127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312" y="4838808"/>
            <a:ext cx="1078986" cy="14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811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 blue gradient bkgd">
    <p:bg>
      <p:bgPr>
        <a:gradFill>
          <a:gsLst>
            <a:gs pos="0">
              <a:schemeClr val="accent6"/>
            </a:gs>
            <a:gs pos="26000">
              <a:schemeClr val="bg1"/>
            </a:gs>
            <a:gs pos="100000">
              <a:schemeClr val="accent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228600"/>
            <a:ext cx="857250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312" y="4838808"/>
            <a:ext cx="1078986" cy="14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7488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logo slide">
    <p:bg>
      <p:bgPr>
        <a:gradFill>
          <a:gsLst>
            <a:gs pos="0">
              <a:schemeClr val="accent6"/>
            </a:gs>
            <a:gs pos="26000">
              <a:schemeClr val="bg1"/>
            </a:gs>
            <a:gs pos="100000">
              <a:schemeClr val="accent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CED6EC7-6D3E-4027-A733-9B78EBA486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6378" y="2254304"/>
            <a:ext cx="5093208" cy="66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7300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ck bkgd white title top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318" y="264629"/>
            <a:ext cx="7955280" cy="487313"/>
          </a:xfrm>
          <a:prstGeom prst="rect">
            <a:avLst/>
          </a:prstGeom>
        </p:spPr>
        <p:txBody>
          <a:bodyPr lIns="0" rIns="0">
            <a:spAutoFit/>
          </a:bodyPr>
          <a:lstStyle>
            <a:lvl1pPr>
              <a:defRPr baseline="0">
                <a:solidFill>
                  <a:srgbClr val="FFFFF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content page title</a:t>
            </a:r>
          </a:p>
        </p:txBody>
      </p:sp>
    </p:spTree>
    <p:extLst>
      <p:ext uri="{BB962C8B-B14F-4D97-AF65-F5344CB8AC3E}">
        <p14:creationId xmlns:p14="http://schemas.microsoft.com/office/powerpoint/2010/main" val="1200432395"/>
      </p:ext>
    </p:extLst>
  </p:cSld>
  <p:clrMapOvr>
    <a:masterClrMapping/>
  </p:clrMapOvr>
  <p:transition spd="med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 blue blur bkg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228600"/>
            <a:ext cx="857250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1594" y="4838539"/>
            <a:ext cx="676656" cy="12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8804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74319" y="1097280"/>
            <a:ext cx="7955280" cy="2388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65271"/>
            <a:ext cx="7955280" cy="640080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content page title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554480"/>
            <a:ext cx="7955280" cy="301752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3088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99755530"/>
      </p:ext>
    </p:extLst>
  </p:cSld>
  <p:clrMapOvr>
    <a:masterClrMapping/>
  </p:clrMapOvr>
  <p:transition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379413" y="1295399"/>
            <a:ext cx="8458200" cy="3235325"/>
          </a:xfrm>
          <a:prstGeom prst="rect">
            <a:avLst/>
          </a:prstGeom>
        </p:spPr>
        <p:txBody>
          <a:bodyPr vert="horz" lIns="0" tIns="0" rIns="0" bIns="0"/>
          <a:lstStyle>
            <a:lvl1pPr marL="228600" indent="-228600">
              <a:spcBef>
                <a:spcPts val="1200"/>
              </a:spcBef>
              <a:buClr>
                <a:schemeClr val="tx2"/>
              </a:buClr>
              <a:defRPr sz="2400">
                <a:solidFill>
                  <a:srgbClr val="717074"/>
                </a:solidFill>
              </a:defRPr>
            </a:lvl1pPr>
            <a:lvl2pPr>
              <a:spcBef>
                <a:spcPts val="300"/>
              </a:spcBef>
              <a:buClr>
                <a:schemeClr val="tx2"/>
              </a:buClr>
              <a:defRPr sz="2000">
                <a:solidFill>
                  <a:srgbClr val="717074"/>
                </a:solidFill>
              </a:defRPr>
            </a:lvl2pPr>
            <a:lvl3pPr marL="1084263" indent="-169863">
              <a:spcBef>
                <a:spcPts val="300"/>
              </a:spcBef>
              <a:buClr>
                <a:schemeClr val="tx2"/>
              </a:buClr>
              <a:defRPr sz="1600">
                <a:solidFill>
                  <a:srgbClr val="717074"/>
                </a:solidFill>
              </a:defRPr>
            </a:lvl3pPr>
            <a:lvl4pPr marL="1430338" indent="-168275">
              <a:spcBef>
                <a:spcPts val="300"/>
              </a:spcBef>
              <a:buClr>
                <a:schemeClr val="tx2"/>
              </a:buClr>
              <a:defRPr sz="1200">
                <a:solidFill>
                  <a:srgbClr val="717074"/>
                </a:solidFill>
              </a:defRPr>
            </a:lvl4pPr>
            <a:lvl5pPr marL="1770063" indent="-169863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100">
                <a:solidFill>
                  <a:srgbClr val="71707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79413" y="228600"/>
            <a:ext cx="8458200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2800" cap="all" baseline="0">
                <a:solidFill>
                  <a:schemeClr val="tx2"/>
                </a:solidFill>
                <a:latin typeface="Architects Daughter"/>
                <a:cs typeface="Architects Daughter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9413" y="703000"/>
            <a:ext cx="8449733" cy="30241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1600" cap="all" baseline="0">
                <a:solidFill>
                  <a:schemeClr val="bg2"/>
                </a:solidFill>
                <a:latin typeface="Architects Daughter"/>
                <a:cs typeface="Architects Daughte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7495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670"/>
              </a:lnSpc>
            </a:pPr>
            <a:r>
              <a:rPr spc="-5" dirty="0"/>
              <a:t>Dell Customer Communication </a:t>
            </a:r>
            <a:r>
              <a:rPr dirty="0"/>
              <a:t>-</a:t>
            </a:r>
            <a:r>
              <a:rPr spc="-5" dirty="0"/>
              <a:t> Confidential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3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670"/>
              </a:lnSpc>
            </a:pPr>
            <a:r>
              <a:rPr spc="-5" dirty="0"/>
              <a:t>Dell Customer Communication </a:t>
            </a:r>
            <a:r>
              <a:rPr dirty="0"/>
              <a:t>-</a:t>
            </a:r>
            <a:r>
              <a:rPr spc="-5" dirty="0"/>
              <a:t> Confidential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670"/>
              </a:lnSpc>
            </a:pPr>
            <a:r>
              <a:rPr spc="-5" dirty="0"/>
              <a:t>Dell Customer Communication </a:t>
            </a:r>
            <a:r>
              <a:rPr dirty="0"/>
              <a:t>-</a:t>
            </a:r>
            <a:r>
              <a:rPr spc="-5" dirty="0"/>
              <a:t> Confidential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50" y="414337"/>
            <a:ext cx="8572500" cy="1495794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54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50" y="2057400"/>
            <a:ext cx="8572500" cy="124182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8751" y="4373774"/>
            <a:ext cx="2706624" cy="35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8900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A49A41B-9CF1-4CD6-B1E3-F736C63833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8751" y="4373774"/>
            <a:ext cx="2706624" cy="35186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0344EF7-FB04-41A4-900F-48EC95C6F3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750" y="414337"/>
            <a:ext cx="8572500" cy="1495794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54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67014B0-AEAB-4CC8-BCED-661FF1CA27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5750" y="2057400"/>
            <a:ext cx="8572500" cy="124182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3199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228600"/>
            <a:ext cx="857250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0426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228600"/>
            <a:ext cx="857250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50" y="628650"/>
            <a:ext cx="85725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6959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8.xml"/><Relationship Id="rId21" Type="http://schemas.openxmlformats.org/officeDocument/2006/relationships/slideLayout" Target="../slideLayouts/slideLayout26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34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804404" y="4893564"/>
            <a:ext cx="1182624" cy="1539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73581" y="206121"/>
            <a:ext cx="7353934" cy="3149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51991" y="1178178"/>
            <a:ext cx="7240016" cy="1068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04952" y="5004155"/>
            <a:ext cx="1403985" cy="101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670"/>
              </a:lnSpc>
            </a:pPr>
            <a:r>
              <a:rPr spc="-5" dirty="0"/>
              <a:t>Dell Customer Communication </a:t>
            </a:r>
            <a:r>
              <a:rPr dirty="0"/>
              <a:t>-</a:t>
            </a:r>
            <a:r>
              <a:rPr spc="-5" dirty="0"/>
              <a:t> Confidential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7" name="MSIPCMContentMarking" descr="{&quot;HashCode&quot;:-1757866826,&quot;Placement&quot;:&quot;Header&quot;}">
            <a:extLst>
              <a:ext uri="{FF2B5EF4-FFF2-40B4-BE49-F238E27FC236}">
                <a16:creationId xmlns:a16="http://schemas.microsoft.com/office/drawing/2014/main" id="{3D2E9D94-2484-440A-B885-E80B96D7B707}"/>
              </a:ext>
            </a:extLst>
          </p:cNvPr>
          <p:cNvSpPr txBox="1"/>
          <p:nvPr userDrawn="1"/>
        </p:nvSpPr>
        <p:spPr>
          <a:xfrm>
            <a:off x="0" y="0"/>
            <a:ext cx="2633403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737373"/>
                </a:solidFill>
                <a:latin typeface="Calibri" panose="020F0502020204030204" pitchFamily="34" charset="0"/>
              </a:rPr>
              <a:t>Dell Customer Communication - 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309" y="4838808"/>
            <a:ext cx="1078992" cy="140268"/>
          </a:xfrm>
          <a:prstGeom prst="rect">
            <a:avLst/>
          </a:prstGeom>
        </p:spPr>
      </p:pic>
      <p:sp>
        <p:nvSpPr>
          <p:cNvPr id="7" name="fl" descr="                              Dell - Internal Use - Confidential&#10;"/>
          <p:cNvSpPr txBox="1"/>
          <p:nvPr userDrawn="1"/>
        </p:nvSpPr>
        <p:spPr>
          <a:xfrm>
            <a:off x="4200103" y="5022289"/>
            <a:ext cx="743793" cy="6925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lang="en-US" sz="500" b="0" i="0" u="none" baseline="0" dirty="0">
                <a:solidFill>
                  <a:srgbClr val="808080"/>
                </a:solidFill>
                <a:latin typeface="Arial" panose="020B0604020202020204" pitchFamily="34" charset="0"/>
              </a:rPr>
              <a:t>© Copyright 2020 Dell Inc.</a:t>
            </a:r>
          </a:p>
        </p:txBody>
      </p:sp>
      <p:sp>
        <p:nvSpPr>
          <p:cNvPr id="6" name="TextBox 19"/>
          <p:cNvSpPr txBox="1"/>
          <p:nvPr userDrawn="1"/>
        </p:nvSpPr>
        <p:spPr>
          <a:xfrm>
            <a:off x="3857667" y="5023059"/>
            <a:ext cx="76944" cy="69250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fld id="{58EC7406-F4CC-4ABF-902E-2AF4E70E5C0F}" type="slidenum">
              <a:rPr lang="en-US" sz="500" b="0" kern="1200" smtClean="0">
                <a:solidFill>
                  <a:srgbClr val="808080"/>
                </a:solidFill>
                <a:latin typeface="Arial" panose="020B0604020202020204" pitchFamily="34" charset="0"/>
                <a:ea typeface="+mn-ea"/>
                <a:cs typeface="+mn-cs"/>
              </a:rPr>
              <a:pPr algn="r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</a:pPr>
              <a:t>‹#›</a:t>
            </a:fld>
            <a:endParaRPr lang="en-US" sz="500" b="0" kern="1200" dirty="0" err="1">
              <a:solidFill>
                <a:srgbClr val="80808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TextBox 16"/>
          <p:cNvSpPr txBox="1"/>
          <p:nvPr userDrawn="1"/>
        </p:nvSpPr>
        <p:spPr>
          <a:xfrm>
            <a:off x="3957049" y="5023059"/>
            <a:ext cx="141064" cy="69250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r>
              <a:rPr lang="en-US" sz="500" kern="1200" dirty="0">
                <a:solidFill>
                  <a:srgbClr val="808080"/>
                </a:solidFill>
                <a:latin typeface="Arial" panose="020B0604020202020204" pitchFamily="34" charset="0"/>
                <a:ea typeface="+mn-ea"/>
                <a:cs typeface="+mn-cs"/>
              </a:rPr>
              <a:t>of 20</a:t>
            </a:r>
          </a:p>
        </p:txBody>
      </p:sp>
      <p:sp>
        <p:nvSpPr>
          <p:cNvPr id="3" name="MSIPCMContentMarking" descr="{&quot;HashCode&quot;:-1913046509,&quot;Placement&quot;:&quot;Footer&quot;}">
            <a:extLst>
              <a:ext uri="{FF2B5EF4-FFF2-40B4-BE49-F238E27FC236}">
                <a16:creationId xmlns:a16="http://schemas.microsoft.com/office/drawing/2014/main" id="{FE08E287-27D6-4FBC-A8E1-5FAB25E9F4A1}"/>
              </a:ext>
            </a:extLst>
          </p:cNvPr>
          <p:cNvSpPr txBox="1"/>
          <p:nvPr userDrawn="1"/>
        </p:nvSpPr>
        <p:spPr>
          <a:xfrm>
            <a:off x="0" y="4949517"/>
            <a:ext cx="1028784" cy="19398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600">
                <a:solidFill>
                  <a:srgbClr val="7F7F7F"/>
                </a:solidFill>
                <a:latin typeface="Calibri" panose="020F0502020204030204" pitchFamily="34" charset="0"/>
              </a:rPr>
              <a:t>Internal Use - Confidential</a:t>
            </a:r>
            <a:endParaRPr lang="en-US" sz="600" dirty="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062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87" r:id="rId2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1620">
          <p15:clr>
            <a:srgbClr val="F26B43"/>
          </p15:clr>
        </p15:guide>
        <p15:guide id="3" pos="180">
          <p15:clr>
            <a:srgbClr val="F26B43"/>
          </p15:clr>
        </p15:guide>
        <p15:guide id="4" pos="5580">
          <p15:clr>
            <a:srgbClr val="F26B43"/>
          </p15:clr>
        </p15:guide>
        <p15:guide id="5" pos="79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26" Type="http://schemas.openxmlformats.org/officeDocument/2006/relationships/image" Target="../media/image45.png"/><Relationship Id="rId3" Type="http://schemas.openxmlformats.org/officeDocument/2006/relationships/image" Target="../media/image22.png"/><Relationship Id="rId21" Type="http://schemas.openxmlformats.org/officeDocument/2006/relationships/image" Target="../media/image40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5" Type="http://schemas.openxmlformats.org/officeDocument/2006/relationships/image" Target="../media/image44.png"/><Relationship Id="rId33" Type="http://schemas.openxmlformats.org/officeDocument/2006/relationships/image" Target="../media/image52.pn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29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24" Type="http://schemas.openxmlformats.org/officeDocument/2006/relationships/image" Target="../media/image43.png"/><Relationship Id="rId32" Type="http://schemas.openxmlformats.org/officeDocument/2006/relationships/image" Target="../media/image51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23" Type="http://schemas.openxmlformats.org/officeDocument/2006/relationships/image" Target="../media/image42.png"/><Relationship Id="rId28" Type="http://schemas.openxmlformats.org/officeDocument/2006/relationships/image" Target="../media/image47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31" Type="http://schemas.openxmlformats.org/officeDocument/2006/relationships/image" Target="../media/image50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image" Target="../media/image41.png"/><Relationship Id="rId27" Type="http://schemas.openxmlformats.org/officeDocument/2006/relationships/image" Target="../media/image46.png"/><Relationship Id="rId30" Type="http://schemas.openxmlformats.org/officeDocument/2006/relationships/image" Target="../media/image49.png"/><Relationship Id="rId8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3.png"/><Relationship Id="rId18" Type="http://schemas.openxmlformats.org/officeDocument/2006/relationships/image" Target="../media/image67.png"/><Relationship Id="rId3" Type="http://schemas.openxmlformats.org/officeDocument/2006/relationships/image" Target="../media/image54.png"/><Relationship Id="rId21" Type="http://schemas.openxmlformats.org/officeDocument/2006/relationships/image" Target="../media/image70.png"/><Relationship Id="rId7" Type="http://schemas.openxmlformats.org/officeDocument/2006/relationships/image" Target="../media/image58.png"/><Relationship Id="rId12" Type="http://schemas.openxmlformats.org/officeDocument/2006/relationships/image" Target="../media/image62.png"/><Relationship Id="rId17" Type="http://schemas.openxmlformats.org/officeDocument/2006/relationships/image" Target="../media/image66.png"/><Relationship Id="rId2" Type="http://schemas.openxmlformats.org/officeDocument/2006/relationships/image" Target="../media/image53.png"/><Relationship Id="rId16" Type="http://schemas.openxmlformats.org/officeDocument/2006/relationships/image" Target="../media/image65.png"/><Relationship Id="rId20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1.png"/><Relationship Id="rId5" Type="http://schemas.openxmlformats.org/officeDocument/2006/relationships/image" Target="../media/image56.png"/><Relationship Id="rId15" Type="http://schemas.openxmlformats.org/officeDocument/2006/relationships/image" Target="../media/image64.png"/><Relationship Id="rId10" Type="http://schemas.openxmlformats.org/officeDocument/2006/relationships/image" Target="../media/image60.png"/><Relationship Id="rId19" Type="http://schemas.openxmlformats.org/officeDocument/2006/relationships/image" Target="../media/image68.png"/><Relationship Id="rId4" Type="http://schemas.openxmlformats.org/officeDocument/2006/relationships/image" Target="../media/image55.png"/><Relationship Id="rId9" Type="http://schemas.openxmlformats.org/officeDocument/2006/relationships/image" Target="../media/image51.png"/><Relationship Id="rId1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1.jpg"/><Relationship Id="rId18" Type="http://schemas.openxmlformats.org/officeDocument/2006/relationships/image" Target="../media/image85.png"/><Relationship Id="rId26" Type="http://schemas.openxmlformats.org/officeDocument/2006/relationships/image" Target="../media/image92.png"/><Relationship Id="rId3" Type="http://schemas.openxmlformats.org/officeDocument/2006/relationships/image" Target="../media/image53.png"/><Relationship Id="rId21" Type="http://schemas.openxmlformats.org/officeDocument/2006/relationships/image" Target="../media/image88.png"/><Relationship Id="rId34" Type="http://schemas.openxmlformats.org/officeDocument/2006/relationships/image" Target="../media/image70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17" Type="http://schemas.openxmlformats.org/officeDocument/2006/relationships/image" Target="../media/image63.png"/><Relationship Id="rId25" Type="http://schemas.openxmlformats.org/officeDocument/2006/relationships/image" Target="../media/image91.png"/><Relationship Id="rId33" Type="http://schemas.openxmlformats.org/officeDocument/2006/relationships/image" Target="../media/image69.png"/><Relationship Id="rId2" Type="http://schemas.openxmlformats.org/officeDocument/2006/relationships/image" Target="../media/image71.png"/><Relationship Id="rId16" Type="http://schemas.openxmlformats.org/officeDocument/2006/relationships/image" Target="../media/image84.png"/><Relationship Id="rId20" Type="http://schemas.openxmlformats.org/officeDocument/2006/relationships/image" Target="../media/image87.png"/><Relationship Id="rId29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24" Type="http://schemas.openxmlformats.org/officeDocument/2006/relationships/image" Target="../media/image56.png"/><Relationship Id="rId32" Type="http://schemas.openxmlformats.org/officeDocument/2006/relationships/image" Target="../media/image57.png"/><Relationship Id="rId5" Type="http://schemas.openxmlformats.org/officeDocument/2006/relationships/image" Target="../media/image73.png"/><Relationship Id="rId15" Type="http://schemas.openxmlformats.org/officeDocument/2006/relationships/image" Target="../media/image83.png"/><Relationship Id="rId23" Type="http://schemas.openxmlformats.org/officeDocument/2006/relationships/image" Target="../media/image90.png"/><Relationship Id="rId28" Type="http://schemas.openxmlformats.org/officeDocument/2006/relationships/image" Target="../media/image94.png"/><Relationship Id="rId10" Type="http://schemas.openxmlformats.org/officeDocument/2006/relationships/image" Target="../media/image78.png"/><Relationship Id="rId19" Type="http://schemas.openxmlformats.org/officeDocument/2006/relationships/image" Target="../media/image86.png"/><Relationship Id="rId31" Type="http://schemas.openxmlformats.org/officeDocument/2006/relationships/image" Target="../media/image97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Relationship Id="rId14" Type="http://schemas.openxmlformats.org/officeDocument/2006/relationships/image" Target="../media/image82.png"/><Relationship Id="rId22" Type="http://schemas.openxmlformats.org/officeDocument/2006/relationships/image" Target="../media/image89.png"/><Relationship Id="rId27" Type="http://schemas.openxmlformats.org/officeDocument/2006/relationships/image" Target="../media/image93.png"/><Relationship Id="rId30" Type="http://schemas.openxmlformats.org/officeDocument/2006/relationships/image" Target="../media/image96.png"/><Relationship Id="rId8" Type="http://schemas.openxmlformats.org/officeDocument/2006/relationships/image" Target="../media/image7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107.png"/><Relationship Id="rId18" Type="http://schemas.openxmlformats.org/officeDocument/2006/relationships/image" Target="../media/image111.png"/><Relationship Id="rId26" Type="http://schemas.openxmlformats.org/officeDocument/2006/relationships/image" Target="../media/image116.png"/><Relationship Id="rId3" Type="http://schemas.openxmlformats.org/officeDocument/2006/relationships/image" Target="../media/image99.png"/><Relationship Id="rId21" Type="http://schemas.openxmlformats.org/officeDocument/2006/relationships/image" Target="../media/image114.png"/><Relationship Id="rId7" Type="http://schemas.openxmlformats.org/officeDocument/2006/relationships/image" Target="../media/image102.png"/><Relationship Id="rId12" Type="http://schemas.openxmlformats.org/officeDocument/2006/relationships/image" Target="../media/image106.png"/><Relationship Id="rId17" Type="http://schemas.openxmlformats.org/officeDocument/2006/relationships/image" Target="../media/image110.png"/><Relationship Id="rId25" Type="http://schemas.openxmlformats.org/officeDocument/2006/relationships/image" Target="../media/image70.png"/><Relationship Id="rId2" Type="http://schemas.openxmlformats.org/officeDocument/2006/relationships/image" Target="../media/image98.png"/><Relationship Id="rId16" Type="http://schemas.openxmlformats.org/officeDocument/2006/relationships/image" Target="../media/image63.png"/><Relationship Id="rId20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11" Type="http://schemas.openxmlformats.org/officeDocument/2006/relationships/image" Target="../media/image105.png"/><Relationship Id="rId24" Type="http://schemas.openxmlformats.org/officeDocument/2006/relationships/image" Target="../media/image69.png"/><Relationship Id="rId5" Type="http://schemas.openxmlformats.org/officeDocument/2006/relationships/image" Target="../media/image100.png"/><Relationship Id="rId15" Type="http://schemas.openxmlformats.org/officeDocument/2006/relationships/image" Target="../media/image109.png"/><Relationship Id="rId23" Type="http://schemas.openxmlformats.org/officeDocument/2006/relationships/image" Target="../media/image62.png"/><Relationship Id="rId10" Type="http://schemas.openxmlformats.org/officeDocument/2006/relationships/image" Target="../media/image104.png"/><Relationship Id="rId19" Type="http://schemas.openxmlformats.org/officeDocument/2006/relationships/image" Target="../media/image112.png"/><Relationship Id="rId4" Type="http://schemas.openxmlformats.org/officeDocument/2006/relationships/image" Target="../media/image53.png"/><Relationship Id="rId9" Type="http://schemas.openxmlformats.org/officeDocument/2006/relationships/image" Target="../media/image103.png"/><Relationship Id="rId14" Type="http://schemas.openxmlformats.org/officeDocument/2006/relationships/image" Target="../media/image108.png"/><Relationship Id="rId22" Type="http://schemas.openxmlformats.org/officeDocument/2006/relationships/image" Target="../media/image1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122.png"/><Relationship Id="rId18" Type="http://schemas.openxmlformats.org/officeDocument/2006/relationships/image" Target="../media/image127.png"/><Relationship Id="rId26" Type="http://schemas.openxmlformats.org/officeDocument/2006/relationships/image" Target="../media/image131.png"/><Relationship Id="rId3" Type="http://schemas.openxmlformats.org/officeDocument/2006/relationships/image" Target="../media/image117.png"/><Relationship Id="rId21" Type="http://schemas.openxmlformats.org/officeDocument/2006/relationships/image" Target="../media/image58.png"/><Relationship Id="rId7" Type="http://schemas.openxmlformats.org/officeDocument/2006/relationships/image" Target="../media/image36.png"/><Relationship Id="rId12" Type="http://schemas.openxmlformats.org/officeDocument/2006/relationships/image" Target="../media/image121.png"/><Relationship Id="rId17" Type="http://schemas.openxmlformats.org/officeDocument/2006/relationships/image" Target="../media/image126.png"/><Relationship Id="rId25" Type="http://schemas.openxmlformats.org/officeDocument/2006/relationships/image" Target="../media/image93.png"/><Relationship Id="rId2" Type="http://schemas.openxmlformats.org/officeDocument/2006/relationships/image" Target="../media/image53.png"/><Relationship Id="rId16" Type="http://schemas.openxmlformats.org/officeDocument/2006/relationships/image" Target="../media/image125.png"/><Relationship Id="rId20" Type="http://schemas.openxmlformats.org/officeDocument/2006/relationships/image" Target="../media/image128.png"/><Relationship Id="rId29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120.png"/><Relationship Id="rId24" Type="http://schemas.openxmlformats.org/officeDocument/2006/relationships/image" Target="../media/image130.png"/><Relationship Id="rId5" Type="http://schemas.openxmlformats.org/officeDocument/2006/relationships/image" Target="../media/image62.png"/><Relationship Id="rId15" Type="http://schemas.openxmlformats.org/officeDocument/2006/relationships/image" Target="../media/image124.png"/><Relationship Id="rId23" Type="http://schemas.openxmlformats.org/officeDocument/2006/relationships/image" Target="../media/image129.png"/><Relationship Id="rId28" Type="http://schemas.openxmlformats.org/officeDocument/2006/relationships/image" Target="../media/image69.png"/><Relationship Id="rId10" Type="http://schemas.openxmlformats.org/officeDocument/2006/relationships/image" Target="../media/image119.png"/><Relationship Id="rId19" Type="http://schemas.openxmlformats.org/officeDocument/2006/relationships/image" Target="../media/image56.png"/><Relationship Id="rId4" Type="http://schemas.openxmlformats.org/officeDocument/2006/relationships/image" Target="../media/image61.png"/><Relationship Id="rId9" Type="http://schemas.openxmlformats.org/officeDocument/2006/relationships/image" Target="../media/image118.png"/><Relationship Id="rId14" Type="http://schemas.openxmlformats.org/officeDocument/2006/relationships/image" Target="../media/image123.png"/><Relationship Id="rId22" Type="http://schemas.openxmlformats.org/officeDocument/2006/relationships/image" Target="../media/image59.png"/><Relationship Id="rId27" Type="http://schemas.openxmlformats.org/officeDocument/2006/relationships/image" Target="../media/image5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132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4" Type="http://schemas.openxmlformats.org/officeDocument/2006/relationships/image" Target="../media/image13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40980" y="4904232"/>
            <a:ext cx="1182624" cy="1539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4800" y="681227"/>
            <a:ext cx="7808976" cy="17175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4800" y="1175003"/>
            <a:ext cx="3136392" cy="17175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35123" y="1175003"/>
            <a:ext cx="1458595" cy="17175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87523" y="1175003"/>
            <a:ext cx="3813048" cy="17175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51991" y="1178178"/>
            <a:ext cx="6402070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sz="3600" b="0" spc="-5" dirty="0">
                <a:latin typeface="Arial"/>
                <a:cs typeface="Arial"/>
              </a:rPr>
              <a:t>Data </a:t>
            </a:r>
            <a:r>
              <a:rPr sz="3600" b="0" dirty="0">
                <a:latin typeface="Arial"/>
                <a:cs typeface="Arial"/>
              </a:rPr>
              <a:t>Management &amp;</a:t>
            </a:r>
            <a:r>
              <a:rPr sz="3600" b="0" spc="-100" dirty="0">
                <a:latin typeface="Arial"/>
                <a:cs typeface="Arial"/>
              </a:rPr>
              <a:t> </a:t>
            </a:r>
            <a:r>
              <a:rPr sz="3600" b="0" dirty="0">
                <a:latin typeface="Arial"/>
                <a:cs typeface="Arial"/>
              </a:rPr>
              <a:t>Protection  in a Multi-Cloud</a:t>
            </a:r>
            <a:r>
              <a:rPr sz="3600" b="0" spc="-35" dirty="0">
                <a:latin typeface="Arial"/>
                <a:cs typeface="Arial"/>
              </a:rPr>
              <a:t> </a:t>
            </a:r>
            <a:r>
              <a:rPr sz="3600" b="0" spc="-15" dirty="0">
                <a:latin typeface="Arial"/>
                <a:cs typeface="Arial"/>
              </a:rPr>
              <a:t>World</a:t>
            </a:r>
            <a:endParaRPr sz="36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54736" y="2638094"/>
            <a:ext cx="6804659" cy="103931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51991" y="2952369"/>
            <a:ext cx="60172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Enabling Secure,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Easier,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&amp; More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Affordable</a:t>
            </a:r>
            <a:r>
              <a:rPr sz="2000" spc="-2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Solutions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057400" y="374904"/>
            <a:ext cx="2225040" cy="2895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8619" y="125094"/>
            <a:ext cx="752538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5" dirty="0">
                <a:latin typeface="Arial"/>
                <a:cs typeface="Arial"/>
              </a:rPr>
              <a:t>Data Protection </a:t>
            </a:r>
            <a:r>
              <a:rPr sz="2800" b="0" dirty="0">
                <a:latin typeface="Arial"/>
                <a:cs typeface="Arial"/>
              </a:rPr>
              <a:t>for Multi-Use </a:t>
            </a:r>
            <a:r>
              <a:rPr sz="2800" b="0" spc="-5" dirty="0">
                <a:latin typeface="Arial"/>
                <a:cs typeface="Arial"/>
              </a:rPr>
              <a:t>Case,</a:t>
            </a:r>
            <a:r>
              <a:rPr sz="2800" b="0" spc="25" dirty="0">
                <a:latin typeface="Arial"/>
                <a:cs typeface="Arial"/>
              </a:rPr>
              <a:t> </a:t>
            </a:r>
            <a:r>
              <a:rPr sz="2800" b="0" dirty="0">
                <a:latin typeface="Arial"/>
                <a:cs typeface="Arial"/>
              </a:rPr>
              <a:t>Multi-Cloud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303776" y="1923288"/>
            <a:ext cx="1254264" cy="891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9694" y="2027682"/>
            <a:ext cx="1052830" cy="685800"/>
          </a:xfrm>
          <a:custGeom>
            <a:avLst/>
            <a:gdLst/>
            <a:ahLst/>
            <a:cxnLst/>
            <a:rect l="l" t="t" r="r" b="b"/>
            <a:pathLst>
              <a:path w="1052829" h="685800">
                <a:moveTo>
                  <a:pt x="1052576" y="0"/>
                </a:moveTo>
                <a:lnTo>
                  <a:pt x="0" y="685419"/>
                </a:lnTo>
              </a:path>
            </a:pathLst>
          </a:custGeom>
          <a:ln w="25908">
            <a:solidFill>
              <a:srgbClr val="85CA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61688" y="1912607"/>
            <a:ext cx="3044952" cy="8900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67605" y="2018538"/>
            <a:ext cx="2847975" cy="683260"/>
          </a:xfrm>
          <a:custGeom>
            <a:avLst/>
            <a:gdLst/>
            <a:ahLst/>
            <a:cxnLst/>
            <a:rect l="l" t="t" r="r" b="b"/>
            <a:pathLst>
              <a:path w="2847975" h="683260">
                <a:moveTo>
                  <a:pt x="2847848" y="0"/>
                </a:moveTo>
                <a:lnTo>
                  <a:pt x="0" y="683132"/>
                </a:lnTo>
              </a:path>
            </a:pathLst>
          </a:custGeom>
          <a:ln w="25908">
            <a:solidFill>
              <a:srgbClr val="85CA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01467" y="4748784"/>
            <a:ext cx="620268" cy="822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12976" y="4680203"/>
            <a:ext cx="751332" cy="190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90088" y="4451603"/>
            <a:ext cx="295656" cy="1478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30195" y="4443984"/>
            <a:ext cx="563880" cy="1432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00783" y="4418076"/>
            <a:ext cx="571500" cy="1889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72611" y="4719828"/>
            <a:ext cx="513588" cy="1280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77184" y="4450079"/>
            <a:ext cx="509015" cy="1402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56147" y="4742688"/>
            <a:ext cx="722376" cy="10972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15000" y="4399788"/>
            <a:ext cx="243840" cy="169545"/>
          </a:xfrm>
          <a:custGeom>
            <a:avLst/>
            <a:gdLst/>
            <a:ahLst/>
            <a:cxnLst/>
            <a:rect l="l" t="t" r="r" b="b"/>
            <a:pathLst>
              <a:path w="243839" h="169545">
                <a:moveTo>
                  <a:pt x="0" y="169164"/>
                </a:moveTo>
                <a:lnTo>
                  <a:pt x="243839" y="169164"/>
                </a:lnTo>
                <a:lnTo>
                  <a:pt x="243839" y="0"/>
                </a:lnTo>
                <a:lnTo>
                  <a:pt x="0" y="0"/>
                </a:lnTo>
                <a:lnTo>
                  <a:pt x="0" y="169164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986271" y="4399788"/>
            <a:ext cx="242570" cy="169545"/>
          </a:xfrm>
          <a:custGeom>
            <a:avLst/>
            <a:gdLst/>
            <a:ahLst/>
            <a:cxnLst/>
            <a:rect l="l" t="t" r="r" b="b"/>
            <a:pathLst>
              <a:path w="242570" h="169545">
                <a:moveTo>
                  <a:pt x="0" y="169164"/>
                </a:moveTo>
                <a:lnTo>
                  <a:pt x="242315" y="169164"/>
                </a:lnTo>
                <a:lnTo>
                  <a:pt x="242315" y="0"/>
                </a:lnTo>
                <a:lnTo>
                  <a:pt x="0" y="0"/>
                </a:lnTo>
                <a:lnTo>
                  <a:pt x="0" y="169164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57544" y="4399788"/>
            <a:ext cx="242570" cy="169545"/>
          </a:xfrm>
          <a:custGeom>
            <a:avLst/>
            <a:gdLst/>
            <a:ahLst/>
            <a:cxnLst/>
            <a:rect l="l" t="t" r="r" b="b"/>
            <a:pathLst>
              <a:path w="242570" h="169545">
                <a:moveTo>
                  <a:pt x="0" y="169164"/>
                </a:moveTo>
                <a:lnTo>
                  <a:pt x="242315" y="169164"/>
                </a:lnTo>
                <a:lnTo>
                  <a:pt x="242315" y="0"/>
                </a:lnTo>
                <a:lnTo>
                  <a:pt x="0" y="0"/>
                </a:lnTo>
                <a:lnTo>
                  <a:pt x="0" y="169164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715000" y="4412081"/>
            <a:ext cx="78486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6515">
              <a:lnSpc>
                <a:spcPct val="100000"/>
              </a:lnSpc>
              <a:spcBef>
                <a:spcPts val="95"/>
              </a:spcBef>
              <a:tabLst>
                <a:tab pos="327025" algn="l"/>
                <a:tab pos="598170" algn="l"/>
              </a:tabLst>
            </a:pPr>
            <a:r>
              <a:rPr sz="700" spc="-5" dirty="0">
                <a:latin typeface="Arial"/>
                <a:cs typeface="Arial"/>
              </a:rPr>
              <a:t>VM	VM	VM</a:t>
            </a:r>
            <a:endParaRPr sz="7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755892" y="4696967"/>
            <a:ext cx="726948" cy="19202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736080" y="4399788"/>
            <a:ext cx="242570" cy="169545"/>
          </a:xfrm>
          <a:custGeom>
            <a:avLst/>
            <a:gdLst/>
            <a:ahLst/>
            <a:cxnLst/>
            <a:rect l="l" t="t" r="r" b="b"/>
            <a:pathLst>
              <a:path w="242570" h="169545">
                <a:moveTo>
                  <a:pt x="0" y="169164"/>
                </a:moveTo>
                <a:lnTo>
                  <a:pt x="242316" y="169164"/>
                </a:lnTo>
                <a:lnTo>
                  <a:pt x="242316" y="0"/>
                </a:lnTo>
                <a:lnTo>
                  <a:pt x="0" y="0"/>
                </a:lnTo>
                <a:lnTo>
                  <a:pt x="0" y="169164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005828" y="4399788"/>
            <a:ext cx="243840" cy="169545"/>
          </a:xfrm>
          <a:custGeom>
            <a:avLst/>
            <a:gdLst/>
            <a:ahLst/>
            <a:cxnLst/>
            <a:rect l="l" t="t" r="r" b="b"/>
            <a:pathLst>
              <a:path w="243840" h="169545">
                <a:moveTo>
                  <a:pt x="0" y="169164"/>
                </a:moveTo>
                <a:lnTo>
                  <a:pt x="243840" y="169164"/>
                </a:lnTo>
                <a:lnTo>
                  <a:pt x="243840" y="0"/>
                </a:lnTo>
                <a:lnTo>
                  <a:pt x="0" y="0"/>
                </a:lnTo>
                <a:lnTo>
                  <a:pt x="0" y="169164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277100" y="4399788"/>
            <a:ext cx="242570" cy="169545"/>
          </a:xfrm>
          <a:custGeom>
            <a:avLst/>
            <a:gdLst/>
            <a:ahLst/>
            <a:cxnLst/>
            <a:rect l="l" t="t" r="r" b="b"/>
            <a:pathLst>
              <a:path w="242570" h="169545">
                <a:moveTo>
                  <a:pt x="0" y="169164"/>
                </a:moveTo>
                <a:lnTo>
                  <a:pt x="242316" y="169164"/>
                </a:lnTo>
                <a:lnTo>
                  <a:pt x="242316" y="0"/>
                </a:lnTo>
                <a:lnTo>
                  <a:pt x="0" y="0"/>
                </a:lnTo>
                <a:lnTo>
                  <a:pt x="0" y="169164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736080" y="4412081"/>
            <a:ext cx="78359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6515">
              <a:lnSpc>
                <a:spcPct val="100000"/>
              </a:lnSpc>
              <a:spcBef>
                <a:spcPts val="95"/>
              </a:spcBef>
              <a:tabLst>
                <a:tab pos="327025" algn="l"/>
                <a:tab pos="597535" algn="l"/>
              </a:tabLst>
            </a:pPr>
            <a:r>
              <a:rPr sz="700" spc="-5" dirty="0">
                <a:latin typeface="Arial"/>
                <a:cs typeface="Arial"/>
              </a:rPr>
              <a:t>VM	VM	VM</a:t>
            </a:r>
            <a:endParaRPr sz="7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062476" y="4574540"/>
            <a:ext cx="14605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Home 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grown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&amp; custom</a:t>
            </a:r>
            <a:r>
              <a:rPr sz="9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apps</a:t>
            </a:r>
            <a:endParaRPr sz="9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473835" y="3382136"/>
            <a:ext cx="1295400" cy="338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32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Scalable</a:t>
            </a:r>
            <a:r>
              <a:rPr sz="12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Platforms</a:t>
            </a:r>
            <a:endParaRPr sz="1200">
              <a:latin typeface="Arial"/>
              <a:cs typeface="Arial"/>
            </a:endParaRPr>
          </a:p>
          <a:p>
            <a:pPr marL="6350" algn="ctr">
              <a:lnSpc>
                <a:spcPts val="1140"/>
              </a:lnSpc>
            </a:pPr>
            <a:r>
              <a:rPr sz="1050" dirty="0">
                <a:solidFill>
                  <a:srgbClr val="F1AE00"/>
                </a:solidFill>
                <a:latin typeface="Arial"/>
                <a:cs typeface="Arial"/>
              </a:rPr>
              <a:t>SD or</a:t>
            </a:r>
            <a:r>
              <a:rPr sz="1050" spc="-45" dirty="0">
                <a:solidFill>
                  <a:srgbClr val="F1AE0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1AE00"/>
                </a:solidFill>
                <a:latin typeface="Arial"/>
                <a:cs typeface="Arial"/>
              </a:rPr>
              <a:t>Appliances</a:t>
            </a:r>
            <a:endParaRPr sz="10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569589" y="3348608"/>
            <a:ext cx="1639570" cy="50673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 algn="ctr">
              <a:lnSpc>
                <a:spcPct val="97800"/>
              </a:lnSpc>
              <a:spcBef>
                <a:spcPts val="130"/>
              </a:spcBef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Intelligent</a:t>
            </a:r>
            <a:r>
              <a:rPr sz="1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Deduplication  </a:t>
            </a:r>
            <a:r>
              <a:rPr sz="1000" spc="-5" dirty="0">
                <a:solidFill>
                  <a:srgbClr val="F1AE00"/>
                </a:solidFill>
                <a:latin typeface="Arial"/>
                <a:cs typeface="Arial"/>
              </a:rPr>
              <a:t>Reduced Network </a:t>
            </a:r>
            <a:r>
              <a:rPr sz="1000" dirty="0">
                <a:solidFill>
                  <a:srgbClr val="F1AE00"/>
                </a:solidFill>
                <a:latin typeface="Arial"/>
                <a:cs typeface="Arial"/>
              </a:rPr>
              <a:t>Traffic </a:t>
            </a:r>
            <a:r>
              <a:rPr sz="1000" spc="-5" dirty="0">
                <a:solidFill>
                  <a:srgbClr val="F1AE00"/>
                </a:solidFill>
                <a:latin typeface="Arial"/>
                <a:cs typeface="Arial"/>
              </a:rPr>
              <a:t>&amp;  Faster</a:t>
            </a:r>
            <a:r>
              <a:rPr sz="1000" spc="-20" dirty="0">
                <a:solidFill>
                  <a:srgbClr val="F1AE0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1AE00"/>
                </a:solidFill>
                <a:latin typeface="Arial"/>
                <a:cs typeface="Arial"/>
              </a:rPr>
              <a:t>Backups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854065" y="3369055"/>
            <a:ext cx="15976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" algn="ctr">
              <a:lnSpc>
                <a:spcPts val="132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Cloud</a:t>
            </a:r>
            <a:r>
              <a:rPr sz="1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Ready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ts val="1080"/>
              </a:lnSpc>
            </a:pPr>
            <a:r>
              <a:rPr sz="1000" i="1" dirty="0">
                <a:solidFill>
                  <a:srgbClr val="F1AE00"/>
                </a:solidFill>
                <a:latin typeface="Arial"/>
                <a:cs typeface="Arial"/>
              </a:rPr>
              <a:t>Wide </a:t>
            </a:r>
            <a:r>
              <a:rPr sz="1000" i="1" spc="-5" dirty="0">
                <a:solidFill>
                  <a:srgbClr val="F1AE00"/>
                </a:solidFill>
                <a:latin typeface="Arial"/>
                <a:cs typeface="Arial"/>
              </a:rPr>
              <a:t>Cloud Vendor</a:t>
            </a:r>
            <a:r>
              <a:rPr sz="1000" i="1" spc="-90" dirty="0">
                <a:solidFill>
                  <a:srgbClr val="F1AE00"/>
                </a:solidFill>
                <a:latin typeface="Arial"/>
                <a:cs typeface="Arial"/>
              </a:rPr>
              <a:t> </a:t>
            </a:r>
            <a:r>
              <a:rPr sz="1000" i="1" spc="-5" dirty="0">
                <a:solidFill>
                  <a:srgbClr val="F1AE00"/>
                </a:solidFill>
                <a:latin typeface="Arial"/>
                <a:cs typeface="Arial"/>
              </a:rPr>
              <a:t>Support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095244" y="2386571"/>
            <a:ext cx="2661666" cy="103861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441191" y="2732532"/>
            <a:ext cx="1981200" cy="35813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471671" y="1959838"/>
            <a:ext cx="1031735" cy="83212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573017" y="2062733"/>
            <a:ext cx="829310" cy="628650"/>
          </a:xfrm>
          <a:custGeom>
            <a:avLst/>
            <a:gdLst/>
            <a:ahLst/>
            <a:cxnLst/>
            <a:rect l="l" t="t" r="r" b="b"/>
            <a:pathLst>
              <a:path w="829310" h="628650">
                <a:moveTo>
                  <a:pt x="0" y="0"/>
                </a:moveTo>
                <a:lnTo>
                  <a:pt x="829310" y="628142"/>
                </a:lnTo>
              </a:path>
            </a:pathLst>
          </a:custGeom>
          <a:ln w="25907">
            <a:solidFill>
              <a:srgbClr val="85CA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59052" y="1903463"/>
            <a:ext cx="2935224" cy="88850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655826" y="2009394"/>
            <a:ext cx="2737485" cy="680720"/>
          </a:xfrm>
          <a:custGeom>
            <a:avLst/>
            <a:gdLst/>
            <a:ahLst/>
            <a:cxnLst/>
            <a:rect l="l" t="t" r="r" b="b"/>
            <a:pathLst>
              <a:path w="2737485" h="680719">
                <a:moveTo>
                  <a:pt x="0" y="0"/>
                </a:moveTo>
                <a:lnTo>
                  <a:pt x="2736977" y="680719"/>
                </a:lnTo>
              </a:path>
            </a:pathLst>
          </a:custGeom>
          <a:ln w="25908">
            <a:solidFill>
              <a:srgbClr val="85CA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245864" y="2446020"/>
            <a:ext cx="348996" cy="34899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937503" y="2738627"/>
            <a:ext cx="1981200" cy="35813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827776" y="2670048"/>
            <a:ext cx="2204085" cy="495300"/>
          </a:xfrm>
          <a:custGeom>
            <a:avLst/>
            <a:gdLst/>
            <a:ahLst/>
            <a:cxnLst/>
            <a:rect l="l" t="t" r="r" b="b"/>
            <a:pathLst>
              <a:path w="2204084" h="495300">
                <a:moveTo>
                  <a:pt x="0" y="82550"/>
                </a:moveTo>
                <a:lnTo>
                  <a:pt x="6486" y="50417"/>
                </a:lnTo>
                <a:lnTo>
                  <a:pt x="24177" y="24177"/>
                </a:lnTo>
                <a:lnTo>
                  <a:pt x="50417" y="6486"/>
                </a:lnTo>
                <a:lnTo>
                  <a:pt x="82550" y="0"/>
                </a:lnTo>
                <a:lnTo>
                  <a:pt x="2121154" y="0"/>
                </a:lnTo>
                <a:lnTo>
                  <a:pt x="2153286" y="6486"/>
                </a:lnTo>
                <a:lnTo>
                  <a:pt x="2179526" y="24177"/>
                </a:lnTo>
                <a:lnTo>
                  <a:pt x="2197217" y="50417"/>
                </a:lnTo>
                <a:lnTo>
                  <a:pt x="2203704" y="82550"/>
                </a:lnTo>
                <a:lnTo>
                  <a:pt x="2203704" y="412750"/>
                </a:lnTo>
                <a:lnTo>
                  <a:pt x="2197217" y="444882"/>
                </a:lnTo>
                <a:lnTo>
                  <a:pt x="2179526" y="471122"/>
                </a:lnTo>
                <a:lnTo>
                  <a:pt x="2153286" y="488813"/>
                </a:lnTo>
                <a:lnTo>
                  <a:pt x="2121154" y="495300"/>
                </a:lnTo>
                <a:lnTo>
                  <a:pt x="82550" y="495300"/>
                </a:lnTo>
                <a:lnTo>
                  <a:pt x="50417" y="488813"/>
                </a:lnTo>
                <a:lnTo>
                  <a:pt x="24177" y="471122"/>
                </a:lnTo>
                <a:lnTo>
                  <a:pt x="6486" y="444882"/>
                </a:lnTo>
                <a:lnTo>
                  <a:pt x="0" y="412750"/>
                </a:lnTo>
                <a:lnTo>
                  <a:pt x="0" y="82550"/>
                </a:lnTo>
                <a:close/>
              </a:path>
            </a:pathLst>
          </a:custGeom>
          <a:ln w="12192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443728" y="2880360"/>
            <a:ext cx="358140" cy="76200"/>
          </a:xfrm>
          <a:custGeom>
            <a:avLst/>
            <a:gdLst/>
            <a:ahLst/>
            <a:cxnLst/>
            <a:rect l="l" t="t" r="r" b="b"/>
            <a:pathLst>
              <a:path w="358139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358139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358139" h="76200">
                <a:moveTo>
                  <a:pt x="101600" y="31750"/>
                </a:moveTo>
                <a:lnTo>
                  <a:pt x="88900" y="31750"/>
                </a:lnTo>
                <a:lnTo>
                  <a:pt x="88900" y="44450"/>
                </a:lnTo>
                <a:lnTo>
                  <a:pt x="101600" y="44450"/>
                </a:lnTo>
                <a:lnTo>
                  <a:pt x="101600" y="31750"/>
                </a:lnTo>
                <a:close/>
              </a:path>
              <a:path w="358139" h="76200">
                <a:moveTo>
                  <a:pt x="127000" y="31750"/>
                </a:moveTo>
                <a:lnTo>
                  <a:pt x="114300" y="31750"/>
                </a:lnTo>
                <a:lnTo>
                  <a:pt x="114300" y="44450"/>
                </a:lnTo>
                <a:lnTo>
                  <a:pt x="127000" y="44450"/>
                </a:lnTo>
                <a:lnTo>
                  <a:pt x="127000" y="31750"/>
                </a:lnTo>
                <a:close/>
              </a:path>
              <a:path w="358139" h="76200">
                <a:moveTo>
                  <a:pt x="152400" y="31750"/>
                </a:moveTo>
                <a:lnTo>
                  <a:pt x="139700" y="31750"/>
                </a:lnTo>
                <a:lnTo>
                  <a:pt x="139700" y="44450"/>
                </a:lnTo>
                <a:lnTo>
                  <a:pt x="152400" y="44450"/>
                </a:lnTo>
                <a:lnTo>
                  <a:pt x="152400" y="31750"/>
                </a:lnTo>
                <a:close/>
              </a:path>
              <a:path w="358139" h="76200">
                <a:moveTo>
                  <a:pt x="177800" y="31750"/>
                </a:moveTo>
                <a:lnTo>
                  <a:pt x="165100" y="31750"/>
                </a:lnTo>
                <a:lnTo>
                  <a:pt x="165100" y="44450"/>
                </a:lnTo>
                <a:lnTo>
                  <a:pt x="177800" y="44450"/>
                </a:lnTo>
                <a:lnTo>
                  <a:pt x="177800" y="31750"/>
                </a:lnTo>
                <a:close/>
              </a:path>
              <a:path w="358139" h="76200">
                <a:moveTo>
                  <a:pt x="203200" y="31750"/>
                </a:moveTo>
                <a:lnTo>
                  <a:pt x="190500" y="31750"/>
                </a:lnTo>
                <a:lnTo>
                  <a:pt x="190500" y="44450"/>
                </a:lnTo>
                <a:lnTo>
                  <a:pt x="203200" y="44450"/>
                </a:lnTo>
                <a:lnTo>
                  <a:pt x="203200" y="31750"/>
                </a:lnTo>
                <a:close/>
              </a:path>
              <a:path w="358139" h="76200">
                <a:moveTo>
                  <a:pt x="228600" y="31750"/>
                </a:moveTo>
                <a:lnTo>
                  <a:pt x="215900" y="31750"/>
                </a:lnTo>
                <a:lnTo>
                  <a:pt x="215900" y="44450"/>
                </a:lnTo>
                <a:lnTo>
                  <a:pt x="228600" y="44450"/>
                </a:lnTo>
                <a:lnTo>
                  <a:pt x="228600" y="31750"/>
                </a:lnTo>
                <a:close/>
              </a:path>
              <a:path w="358139" h="76200">
                <a:moveTo>
                  <a:pt x="254000" y="31750"/>
                </a:moveTo>
                <a:lnTo>
                  <a:pt x="241300" y="31750"/>
                </a:lnTo>
                <a:lnTo>
                  <a:pt x="241300" y="44450"/>
                </a:lnTo>
                <a:lnTo>
                  <a:pt x="254000" y="44450"/>
                </a:lnTo>
                <a:lnTo>
                  <a:pt x="254000" y="31750"/>
                </a:lnTo>
                <a:close/>
              </a:path>
              <a:path w="358139" h="76200">
                <a:moveTo>
                  <a:pt x="279400" y="31750"/>
                </a:moveTo>
                <a:lnTo>
                  <a:pt x="266700" y="31750"/>
                </a:lnTo>
                <a:lnTo>
                  <a:pt x="266700" y="44450"/>
                </a:lnTo>
                <a:lnTo>
                  <a:pt x="279400" y="44450"/>
                </a:lnTo>
                <a:lnTo>
                  <a:pt x="279400" y="31750"/>
                </a:lnTo>
                <a:close/>
              </a:path>
              <a:path w="358139" h="76200">
                <a:moveTo>
                  <a:pt x="281432" y="0"/>
                </a:moveTo>
                <a:lnTo>
                  <a:pt x="281432" y="76200"/>
                </a:lnTo>
                <a:lnTo>
                  <a:pt x="344932" y="44450"/>
                </a:lnTo>
                <a:lnTo>
                  <a:pt x="292100" y="44450"/>
                </a:lnTo>
                <a:lnTo>
                  <a:pt x="292100" y="31750"/>
                </a:lnTo>
                <a:lnTo>
                  <a:pt x="344932" y="31750"/>
                </a:lnTo>
                <a:lnTo>
                  <a:pt x="281432" y="0"/>
                </a:lnTo>
                <a:close/>
              </a:path>
              <a:path w="358139" h="76200">
                <a:moveTo>
                  <a:pt x="294132" y="31750"/>
                </a:moveTo>
                <a:lnTo>
                  <a:pt x="292100" y="31750"/>
                </a:lnTo>
                <a:lnTo>
                  <a:pt x="292100" y="44450"/>
                </a:lnTo>
                <a:lnTo>
                  <a:pt x="294132" y="44450"/>
                </a:lnTo>
                <a:lnTo>
                  <a:pt x="294132" y="31750"/>
                </a:lnTo>
                <a:close/>
              </a:path>
              <a:path w="358139" h="76200">
                <a:moveTo>
                  <a:pt x="344932" y="31750"/>
                </a:moveTo>
                <a:lnTo>
                  <a:pt x="294132" y="31750"/>
                </a:lnTo>
                <a:lnTo>
                  <a:pt x="294132" y="44450"/>
                </a:lnTo>
                <a:lnTo>
                  <a:pt x="344932" y="44450"/>
                </a:lnTo>
                <a:lnTo>
                  <a:pt x="357632" y="38100"/>
                </a:lnTo>
                <a:lnTo>
                  <a:pt x="344932" y="317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6467602" y="2503373"/>
            <a:ext cx="935990" cy="1524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00" spc="10" dirty="0">
                <a:solidFill>
                  <a:srgbClr val="F1AE00"/>
                </a:solidFill>
                <a:latin typeface="Arial"/>
                <a:cs typeface="Arial"/>
              </a:rPr>
              <a:t>Secondary </a:t>
            </a:r>
            <a:r>
              <a:rPr sz="800" spc="20" dirty="0">
                <a:solidFill>
                  <a:srgbClr val="F1AE00"/>
                </a:solidFill>
                <a:latin typeface="Arial"/>
                <a:cs typeface="Arial"/>
              </a:rPr>
              <a:t>DC </a:t>
            </a:r>
            <a:r>
              <a:rPr sz="800" spc="5" dirty="0">
                <a:solidFill>
                  <a:srgbClr val="F1AE00"/>
                </a:solidFill>
                <a:latin typeface="Arial"/>
                <a:cs typeface="Arial"/>
              </a:rPr>
              <a:t>/</a:t>
            </a:r>
            <a:r>
              <a:rPr sz="800" spc="-95" dirty="0">
                <a:solidFill>
                  <a:srgbClr val="F1AE00"/>
                </a:solidFill>
                <a:latin typeface="Arial"/>
                <a:cs typeface="Arial"/>
              </a:rPr>
              <a:t> </a:t>
            </a:r>
            <a:r>
              <a:rPr sz="800" spc="20" dirty="0">
                <a:solidFill>
                  <a:srgbClr val="F1AE00"/>
                </a:solidFill>
                <a:latin typeface="Arial"/>
                <a:cs typeface="Arial"/>
              </a:rPr>
              <a:t>SP</a:t>
            </a:r>
            <a:endParaRPr sz="8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0" y="3683508"/>
            <a:ext cx="9143999" cy="84277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4236211" y="3091052"/>
            <a:ext cx="386080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10" dirty="0">
                <a:solidFill>
                  <a:srgbClr val="F1AE00"/>
                </a:solidFill>
                <a:latin typeface="Arial"/>
                <a:cs typeface="Arial"/>
              </a:rPr>
              <a:t>Pr</a:t>
            </a:r>
            <a:r>
              <a:rPr sz="800" dirty="0">
                <a:solidFill>
                  <a:srgbClr val="F1AE00"/>
                </a:solidFill>
                <a:latin typeface="Arial"/>
                <a:cs typeface="Arial"/>
              </a:rPr>
              <a:t>i</a:t>
            </a:r>
            <a:r>
              <a:rPr sz="800" spc="10" dirty="0">
                <a:solidFill>
                  <a:srgbClr val="F1AE00"/>
                </a:solidFill>
                <a:latin typeface="Arial"/>
                <a:cs typeface="Arial"/>
              </a:rPr>
              <a:t>mary</a:t>
            </a:r>
            <a:endParaRPr sz="8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926079" y="3968496"/>
            <a:ext cx="3060700" cy="257810"/>
          </a:xfrm>
          <a:custGeom>
            <a:avLst/>
            <a:gdLst/>
            <a:ahLst/>
            <a:cxnLst/>
            <a:rect l="l" t="t" r="r" b="b"/>
            <a:pathLst>
              <a:path w="3060700" h="257810">
                <a:moveTo>
                  <a:pt x="3017266" y="0"/>
                </a:moveTo>
                <a:lnTo>
                  <a:pt x="42925" y="0"/>
                </a:lnTo>
                <a:lnTo>
                  <a:pt x="26199" y="3372"/>
                </a:lnTo>
                <a:lnTo>
                  <a:pt x="12557" y="12571"/>
                </a:lnTo>
                <a:lnTo>
                  <a:pt x="3367" y="26215"/>
                </a:lnTo>
                <a:lnTo>
                  <a:pt x="0" y="42925"/>
                </a:lnTo>
                <a:lnTo>
                  <a:pt x="0" y="214629"/>
                </a:lnTo>
                <a:lnTo>
                  <a:pt x="3367" y="231340"/>
                </a:lnTo>
                <a:lnTo>
                  <a:pt x="12557" y="244984"/>
                </a:lnTo>
                <a:lnTo>
                  <a:pt x="26199" y="254183"/>
                </a:lnTo>
                <a:lnTo>
                  <a:pt x="42925" y="257555"/>
                </a:lnTo>
                <a:lnTo>
                  <a:pt x="3017266" y="257555"/>
                </a:lnTo>
                <a:lnTo>
                  <a:pt x="3033992" y="254183"/>
                </a:lnTo>
                <a:lnTo>
                  <a:pt x="3047634" y="244984"/>
                </a:lnTo>
                <a:lnTo>
                  <a:pt x="3056824" y="231340"/>
                </a:lnTo>
                <a:lnTo>
                  <a:pt x="3060192" y="214629"/>
                </a:lnTo>
                <a:lnTo>
                  <a:pt x="3060192" y="42925"/>
                </a:lnTo>
                <a:lnTo>
                  <a:pt x="3056824" y="26215"/>
                </a:lnTo>
                <a:lnTo>
                  <a:pt x="3047634" y="12571"/>
                </a:lnTo>
                <a:lnTo>
                  <a:pt x="3033992" y="3372"/>
                </a:lnTo>
                <a:lnTo>
                  <a:pt x="3017266" y="0"/>
                </a:lnTo>
                <a:close/>
              </a:path>
            </a:pathLst>
          </a:custGeom>
          <a:solidFill>
            <a:srgbClr val="0076CE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3151758" y="3980179"/>
            <a:ext cx="26536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Widest Protected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Workload</a:t>
            </a:r>
            <a:r>
              <a:rPr sz="12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Ecosystem</a:t>
            </a:r>
            <a:endParaRPr sz="12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571488" y="719327"/>
            <a:ext cx="1705355" cy="10668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869692" y="717804"/>
            <a:ext cx="1706880" cy="106832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24127" y="697991"/>
            <a:ext cx="1705356" cy="106832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1372869" y="1802129"/>
            <a:ext cx="1009015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10" dirty="0">
                <a:solidFill>
                  <a:srgbClr val="FFFFFF"/>
                </a:solidFill>
                <a:latin typeface="Arial"/>
                <a:cs typeface="Arial"/>
              </a:rPr>
              <a:t>Long </a:t>
            </a:r>
            <a:r>
              <a:rPr sz="800" spc="15" dirty="0">
                <a:solidFill>
                  <a:srgbClr val="FFFFFF"/>
                </a:solidFill>
                <a:latin typeface="Arial"/>
                <a:cs typeface="Arial"/>
              </a:rPr>
              <a:t>Term</a:t>
            </a:r>
            <a:r>
              <a:rPr sz="8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5" dirty="0">
                <a:solidFill>
                  <a:srgbClr val="FFFFFF"/>
                </a:solidFill>
                <a:latin typeface="Arial"/>
                <a:cs typeface="Arial"/>
              </a:rPr>
              <a:t>Retention</a:t>
            </a:r>
            <a:endParaRPr sz="8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282188" y="1806397"/>
            <a:ext cx="884555" cy="1524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00" spc="10" dirty="0">
                <a:solidFill>
                  <a:srgbClr val="FFFFFF"/>
                </a:solidFill>
                <a:latin typeface="Arial"/>
                <a:cs typeface="Arial"/>
              </a:rPr>
              <a:t>Disaster</a:t>
            </a:r>
            <a:r>
              <a:rPr sz="8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10" dirty="0">
                <a:solidFill>
                  <a:srgbClr val="FFFFFF"/>
                </a:solidFill>
                <a:latin typeface="Arial"/>
                <a:cs typeface="Arial"/>
              </a:rPr>
              <a:t>Recovery</a:t>
            </a:r>
            <a:endParaRPr sz="8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1126236" y="1237488"/>
            <a:ext cx="399288" cy="28041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203704" y="1324355"/>
            <a:ext cx="368807" cy="16916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83208" y="1520952"/>
            <a:ext cx="280416" cy="16916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699260" y="1560575"/>
            <a:ext cx="411480" cy="10363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536191" y="1260347"/>
            <a:ext cx="269747" cy="13258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445764" y="1167383"/>
            <a:ext cx="429767" cy="34137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092195" y="1278636"/>
            <a:ext cx="271271" cy="18287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896867" y="1202436"/>
            <a:ext cx="390143" cy="33223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5121655" y="1802129"/>
            <a:ext cx="923925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10" dirty="0">
                <a:solidFill>
                  <a:srgbClr val="FFFFFF"/>
                </a:solidFill>
                <a:latin typeface="Arial"/>
                <a:cs typeface="Arial"/>
              </a:rPr>
              <a:t>In-Cloud</a:t>
            </a:r>
            <a:r>
              <a:rPr sz="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10" dirty="0">
                <a:solidFill>
                  <a:srgbClr val="FFFFFF"/>
                </a:solidFill>
                <a:latin typeface="Arial"/>
                <a:cs typeface="Arial"/>
              </a:rPr>
              <a:t>Protection</a:t>
            </a:r>
            <a:endParaRPr sz="8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034910" y="1806397"/>
            <a:ext cx="794385" cy="1524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00" spc="10" dirty="0">
                <a:solidFill>
                  <a:srgbClr val="FFFFFF"/>
                </a:solidFill>
                <a:latin typeface="Arial"/>
                <a:cs typeface="Arial"/>
              </a:rPr>
              <a:t>Backup to</a:t>
            </a:r>
            <a:r>
              <a:rPr sz="8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10" dirty="0">
                <a:solidFill>
                  <a:srgbClr val="FFFFFF"/>
                </a:solidFill>
                <a:latin typeface="Arial"/>
                <a:cs typeface="Arial"/>
              </a:rPr>
              <a:t>Cloud</a:t>
            </a:r>
            <a:endParaRPr sz="800">
              <a:latin typeface="Arial"/>
              <a:cs typeface="Arial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7118604" y="1266444"/>
            <a:ext cx="429768" cy="3429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751319" y="1386839"/>
            <a:ext cx="271272" cy="18287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792211" y="1365503"/>
            <a:ext cx="214883" cy="21488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104644" y="1095755"/>
            <a:ext cx="184404" cy="18440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437119" y="1504188"/>
            <a:ext cx="342900" cy="16611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79904" y="1510283"/>
            <a:ext cx="284988" cy="138684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469136" y="865632"/>
            <a:ext cx="527304" cy="13258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724400" y="717804"/>
            <a:ext cx="1705355" cy="106832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298947" y="1167383"/>
            <a:ext cx="429768" cy="34137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946903" y="1278636"/>
            <a:ext cx="271272" cy="18287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750052" y="1202436"/>
            <a:ext cx="390144" cy="33223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218176" y="995172"/>
            <a:ext cx="509015" cy="128015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033259" y="931163"/>
            <a:ext cx="510540" cy="128015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340608" y="1464563"/>
            <a:ext cx="521208" cy="230124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403592" y="1080516"/>
            <a:ext cx="518159" cy="231648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340608" y="1016508"/>
            <a:ext cx="509015" cy="128015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780032" y="1315211"/>
            <a:ext cx="409956" cy="181355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484375" y="990600"/>
            <a:ext cx="367284" cy="262127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946392" y="1059180"/>
            <a:ext cx="367283" cy="262127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70"/>
              </a:lnSpc>
            </a:pPr>
            <a:r>
              <a:rPr spc="-5" dirty="0"/>
              <a:t>Dell Customer Communication </a:t>
            </a:r>
            <a:r>
              <a:rPr dirty="0"/>
              <a:t>-</a:t>
            </a:r>
            <a:r>
              <a:rPr spc="-5" dirty="0"/>
              <a:t> Confidential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3202" y="177495"/>
            <a:ext cx="542798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0" dirty="0">
                <a:latin typeface="Arial"/>
                <a:cs typeface="Arial"/>
              </a:rPr>
              <a:t>Data Domain </a:t>
            </a:r>
            <a:r>
              <a:rPr sz="2000" b="0" spc="-5" dirty="0">
                <a:latin typeface="Arial"/>
                <a:cs typeface="Arial"/>
              </a:rPr>
              <a:t>Virtual Edition </a:t>
            </a:r>
            <a:r>
              <a:rPr sz="2000" b="0" dirty="0">
                <a:latin typeface="Arial"/>
                <a:cs typeface="Arial"/>
              </a:rPr>
              <a:t>4.0 for Public</a:t>
            </a:r>
            <a:r>
              <a:rPr sz="2000" b="0" spc="-85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Cloud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498335" y="0"/>
            <a:ext cx="2645664" cy="5141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98335" y="0"/>
            <a:ext cx="0" cy="51435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0"/>
                </a:moveTo>
                <a:lnTo>
                  <a:pt x="0" y="5143497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45580" y="9144"/>
            <a:ext cx="0" cy="5134610"/>
          </a:xfrm>
          <a:custGeom>
            <a:avLst/>
            <a:gdLst/>
            <a:ahLst/>
            <a:cxnLst/>
            <a:rect l="l" t="t" r="r" b="b"/>
            <a:pathLst>
              <a:path h="5134610">
                <a:moveTo>
                  <a:pt x="0" y="0"/>
                </a:moveTo>
                <a:lnTo>
                  <a:pt x="0" y="5134354"/>
                </a:lnTo>
              </a:path>
            </a:pathLst>
          </a:custGeom>
          <a:ln w="9144">
            <a:solidFill>
              <a:srgbClr val="48B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638543" y="233883"/>
            <a:ext cx="2463165" cy="1385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6905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3CC5EE"/>
                </a:solidFill>
                <a:latin typeface="Arial"/>
                <a:cs typeface="Arial"/>
              </a:rPr>
              <a:t>B</a:t>
            </a:r>
            <a:r>
              <a:rPr sz="1400" b="1" spc="-105" dirty="0">
                <a:solidFill>
                  <a:srgbClr val="3CC5E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3CC5EE"/>
                </a:solidFill>
                <a:latin typeface="Arial"/>
                <a:cs typeface="Arial"/>
              </a:rPr>
              <a:t>E</a:t>
            </a:r>
            <a:r>
              <a:rPr sz="1400" b="1" spc="-100" dirty="0">
                <a:solidFill>
                  <a:srgbClr val="3CC5E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3CC5EE"/>
                </a:solidFill>
                <a:latin typeface="Arial"/>
                <a:cs typeface="Arial"/>
              </a:rPr>
              <a:t>N</a:t>
            </a:r>
            <a:r>
              <a:rPr sz="1400" b="1" spc="-100" dirty="0">
                <a:solidFill>
                  <a:srgbClr val="3CC5E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3CC5EE"/>
                </a:solidFill>
                <a:latin typeface="Arial"/>
                <a:cs typeface="Arial"/>
              </a:rPr>
              <a:t>E</a:t>
            </a:r>
            <a:r>
              <a:rPr sz="1400" b="1" spc="-100" dirty="0">
                <a:solidFill>
                  <a:srgbClr val="3CC5E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3CC5EE"/>
                </a:solidFill>
                <a:latin typeface="Arial"/>
                <a:cs typeface="Arial"/>
              </a:rPr>
              <a:t>F</a:t>
            </a:r>
            <a:r>
              <a:rPr sz="1400" b="1" spc="-100" dirty="0">
                <a:solidFill>
                  <a:srgbClr val="3CC5E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3CC5EE"/>
                </a:solidFill>
                <a:latin typeface="Arial"/>
                <a:cs typeface="Arial"/>
              </a:rPr>
              <a:t>I</a:t>
            </a:r>
            <a:r>
              <a:rPr sz="1400" b="1" spc="-95" dirty="0">
                <a:solidFill>
                  <a:srgbClr val="3CC5E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3CC5EE"/>
                </a:solidFill>
                <a:latin typeface="Arial"/>
                <a:cs typeface="Arial"/>
              </a:rPr>
              <a:t>T</a:t>
            </a:r>
            <a:r>
              <a:rPr sz="1400" b="1" spc="-100" dirty="0">
                <a:solidFill>
                  <a:srgbClr val="3CC5E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3CC5EE"/>
                </a:solidFill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  <a:p>
            <a:pPr marL="227965" marR="209550" indent="-227965">
              <a:lnSpc>
                <a:spcPts val="1080"/>
              </a:lnSpc>
              <a:spcBef>
                <a:spcPts val="1235"/>
              </a:spcBef>
              <a:buChar char="•"/>
              <a:tabLst>
                <a:tab pos="227965" algn="l"/>
                <a:tab pos="228600" algn="l"/>
              </a:tabLst>
            </a:pP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Easily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deployable 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through the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public  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cloud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marketplaces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FFFFF"/>
              </a:buClr>
              <a:buFont typeface="Arial"/>
              <a:buChar char="•"/>
            </a:pPr>
            <a:endParaRPr sz="1000">
              <a:latin typeface="Arial"/>
              <a:cs typeface="Arial"/>
            </a:endParaRPr>
          </a:p>
          <a:p>
            <a:pPr marL="227965" marR="5080" indent="-227965">
              <a:lnSpc>
                <a:spcPts val="1080"/>
              </a:lnSpc>
              <a:buChar char="•"/>
              <a:tabLst>
                <a:tab pos="227965" algn="l"/>
                <a:tab pos="228600" algn="l"/>
              </a:tabLst>
            </a:pP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Leverage industry leading</a:t>
            </a:r>
            <a:r>
              <a:rPr sz="10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deduplication 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cloud storage</a:t>
            </a:r>
            <a:r>
              <a:rPr sz="1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efficiency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FFFF"/>
              </a:buClr>
              <a:buFont typeface="Arial"/>
              <a:buChar char="•"/>
            </a:pPr>
            <a:endParaRPr sz="900">
              <a:latin typeface="Arial"/>
              <a:cs typeface="Arial"/>
            </a:endParaRPr>
          </a:p>
          <a:p>
            <a:pPr marL="227965" indent="-227965">
              <a:lnSpc>
                <a:spcPct val="100000"/>
              </a:lnSpc>
              <a:buChar char="•"/>
              <a:tabLst>
                <a:tab pos="227965" algn="l"/>
                <a:tab pos="228600" algn="l"/>
              </a:tabLst>
            </a:pP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Lowest 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Cost to Protect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25116" y="1241247"/>
            <a:ext cx="179070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1AE00"/>
                </a:solidFill>
                <a:latin typeface="Arial"/>
                <a:cs typeface="Arial"/>
              </a:rPr>
              <a:t>C</a:t>
            </a:r>
            <a:r>
              <a:rPr sz="1400" b="1" spc="-105" dirty="0">
                <a:solidFill>
                  <a:srgbClr val="F1AE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AE00"/>
                </a:solidFill>
                <a:latin typeface="Arial"/>
                <a:cs typeface="Arial"/>
              </a:rPr>
              <a:t>l</a:t>
            </a:r>
            <a:r>
              <a:rPr sz="1400" b="1" spc="-95" dirty="0">
                <a:solidFill>
                  <a:srgbClr val="F1AE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AE00"/>
                </a:solidFill>
                <a:latin typeface="Arial"/>
                <a:cs typeface="Arial"/>
              </a:rPr>
              <a:t>o</a:t>
            </a:r>
            <a:r>
              <a:rPr sz="1400" b="1" spc="-105" dirty="0">
                <a:solidFill>
                  <a:srgbClr val="F1AE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AE00"/>
                </a:solidFill>
                <a:latin typeface="Arial"/>
                <a:cs typeface="Arial"/>
              </a:rPr>
              <a:t>u</a:t>
            </a:r>
            <a:r>
              <a:rPr sz="1400" b="1" spc="-100" dirty="0">
                <a:solidFill>
                  <a:srgbClr val="F1AE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AE00"/>
                </a:solidFill>
                <a:latin typeface="Arial"/>
                <a:cs typeface="Arial"/>
              </a:rPr>
              <a:t>d</a:t>
            </a:r>
            <a:r>
              <a:rPr sz="1400" b="1" spc="165" dirty="0">
                <a:solidFill>
                  <a:srgbClr val="F1AE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AE00"/>
                </a:solidFill>
                <a:latin typeface="Arial"/>
                <a:cs typeface="Arial"/>
              </a:rPr>
              <a:t>P</a:t>
            </a:r>
            <a:r>
              <a:rPr sz="1400" b="1" spc="-100" dirty="0">
                <a:solidFill>
                  <a:srgbClr val="F1AE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AE00"/>
                </a:solidFill>
                <a:latin typeface="Arial"/>
                <a:cs typeface="Arial"/>
              </a:rPr>
              <a:t>r</a:t>
            </a:r>
            <a:r>
              <a:rPr sz="1400" b="1" spc="-90" dirty="0">
                <a:solidFill>
                  <a:srgbClr val="F1AE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AE00"/>
                </a:solidFill>
                <a:latin typeface="Arial"/>
                <a:cs typeface="Arial"/>
              </a:rPr>
              <a:t>o</a:t>
            </a:r>
            <a:r>
              <a:rPr sz="1400" b="1" spc="-105" dirty="0">
                <a:solidFill>
                  <a:srgbClr val="F1AE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AE00"/>
                </a:solidFill>
                <a:latin typeface="Arial"/>
                <a:cs typeface="Arial"/>
              </a:rPr>
              <a:t>v</a:t>
            </a:r>
            <a:r>
              <a:rPr sz="1400" b="1" spc="-110" dirty="0">
                <a:solidFill>
                  <a:srgbClr val="F1AE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AE00"/>
                </a:solidFill>
                <a:latin typeface="Arial"/>
                <a:cs typeface="Arial"/>
              </a:rPr>
              <a:t>i</a:t>
            </a:r>
            <a:r>
              <a:rPr sz="1400" b="1" spc="-95" dirty="0">
                <a:solidFill>
                  <a:srgbClr val="F1AE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AE00"/>
                </a:solidFill>
                <a:latin typeface="Arial"/>
                <a:cs typeface="Arial"/>
              </a:rPr>
              <a:t>d</a:t>
            </a:r>
            <a:r>
              <a:rPr sz="1400" b="1" spc="-100" dirty="0">
                <a:solidFill>
                  <a:srgbClr val="F1AE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AE00"/>
                </a:solidFill>
                <a:latin typeface="Arial"/>
                <a:cs typeface="Arial"/>
              </a:rPr>
              <a:t>e</a:t>
            </a:r>
            <a:r>
              <a:rPr sz="1400" b="1" spc="-100" dirty="0">
                <a:solidFill>
                  <a:srgbClr val="F1AE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AE00"/>
                </a:solidFill>
                <a:latin typeface="Arial"/>
                <a:cs typeface="Arial"/>
              </a:rPr>
              <a:t>r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723900"/>
            <a:ext cx="6592824" cy="1866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162800" y="3747515"/>
            <a:ext cx="710183" cy="3444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49324" y="1740407"/>
            <a:ext cx="612648" cy="3672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61032" y="1520952"/>
            <a:ext cx="995171" cy="7452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14116" y="1633727"/>
            <a:ext cx="646176" cy="3764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36976" y="1737360"/>
            <a:ext cx="635508" cy="4770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03547" y="1673351"/>
            <a:ext cx="935736" cy="41605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930263" y="3174873"/>
            <a:ext cx="19786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1AE00"/>
                </a:solidFill>
                <a:latin typeface="Arial"/>
                <a:cs typeface="Arial"/>
              </a:rPr>
              <a:t>C </a:t>
            </a:r>
            <a:r>
              <a:rPr sz="1200" b="1" dirty="0">
                <a:solidFill>
                  <a:srgbClr val="F1AE00"/>
                </a:solidFill>
                <a:latin typeface="Arial"/>
                <a:cs typeface="Arial"/>
              </a:rPr>
              <a:t>l o u d M </a:t>
            </a:r>
            <a:r>
              <a:rPr sz="1200" b="1" spc="-5" dirty="0">
                <a:solidFill>
                  <a:srgbClr val="F1AE00"/>
                </a:solidFill>
                <a:latin typeface="Arial"/>
                <a:cs typeface="Arial"/>
              </a:rPr>
              <a:t>a r k e </a:t>
            </a:r>
            <a:r>
              <a:rPr sz="1200" b="1" dirty="0">
                <a:solidFill>
                  <a:srgbClr val="F1AE00"/>
                </a:solidFill>
                <a:latin typeface="Arial"/>
                <a:cs typeface="Arial"/>
              </a:rPr>
              <a:t>t p</a:t>
            </a:r>
            <a:r>
              <a:rPr sz="1200" b="1" spc="-250" dirty="0">
                <a:solidFill>
                  <a:srgbClr val="F1AE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1AE00"/>
                </a:solidFill>
                <a:latin typeface="Arial"/>
                <a:cs typeface="Arial"/>
              </a:rPr>
              <a:t>l </a:t>
            </a:r>
            <a:r>
              <a:rPr sz="1200" b="1" spc="-5" dirty="0">
                <a:solidFill>
                  <a:srgbClr val="F1AE00"/>
                </a:solidFill>
                <a:latin typeface="Arial"/>
                <a:cs typeface="Arial"/>
              </a:rPr>
              <a:t>a c 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065264" y="3643884"/>
            <a:ext cx="1645920" cy="97790"/>
          </a:xfrm>
          <a:custGeom>
            <a:avLst/>
            <a:gdLst/>
            <a:ahLst/>
            <a:cxnLst/>
            <a:rect l="l" t="t" r="r" b="b"/>
            <a:pathLst>
              <a:path w="1645920" h="97789">
                <a:moveTo>
                  <a:pt x="0" y="97535"/>
                </a:moveTo>
                <a:lnTo>
                  <a:pt x="644" y="59578"/>
                </a:lnTo>
                <a:lnTo>
                  <a:pt x="2397" y="28574"/>
                </a:lnTo>
                <a:lnTo>
                  <a:pt x="4982" y="7667"/>
                </a:lnTo>
                <a:lnTo>
                  <a:pt x="8127" y="0"/>
                </a:lnTo>
                <a:lnTo>
                  <a:pt x="1637791" y="0"/>
                </a:lnTo>
                <a:lnTo>
                  <a:pt x="1640937" y="7667"/>
                </a:lnTo>
                <a:lnTo>
                  <a:pt x="1643522" y="28574"/>
                </a:lnTo>
                <a:lnTo>
                  <a:pt x="1645275" y="59578"/>
                </a:lnTo>
                <a:lnTo>
                  <a:pt x="1645919" y="97535"/>
                </a:lnTo>
              </a:path>
            </a:pathLst>
          </a:custGeom>
          <a:ln w="12191">
            <a:solidFill>
              <a:srgbClr val="F1AE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11083" y="3512820"/>
            <a:ext cx="0" cy="131445"/>
          </a:xfrm>
          <a:custGeom>
            <a:avLst/>
            <a:gdLst/>
            <a:ahLst/>
            <a:cxnLst/>
            <a:rect l="l" t="t" r="r" b="b"/>
            <a:pathLst>
              <a:path h="131445">
                <a:moveTo>
                  <a:pt x="0" y="0"/>
                </a:moveTo>
                <a:lnTo>
                  <a:pt x="0" y="131444"/>
                </a:lnTo>
              </a:path>
            </a:pathLst>
          </a:custGeom>
          <a:ln w="12192">
            <a:solidFill>
              <a:srgbClr val="F1AE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908035" y="3758184"/>
            <a:ext cx="803148" cy="33375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66772" y="2263139"/>
            <a:ext cx="1652270" cy="692150"/>
          </a:xfrm>
          <a:custGeom>
            <a:avLst/>
            <a:gdLst/>
            <a:ahLst/>
            <a:cxnLst/>
            <a:rect l="l" t="t" r="r" b="b"/>
            <a:pathLst>
              <a:path w="1652270" h="692150">
                <a:moveTo>
                  <a:pt x="0" y="115316"/>
                </a:moveTo>
                <a:lnTo>
                  <a:pt x="9070" y="70455"/>
                </a:lnTo>
                <a:lnTo>
                  <a:pt x="33797" y="33797"/>
                </a:lnTo>
                <a:lnTo>
                  <a:pt x="70455" y="9070"/>
                </a:lnTo>
                <a:lnTo>
                  <a:pt x="115315" y="0"/>
                </a:lnTo>
                <a:lnTo>
                  <a:pt x="1536700" y="0"/>
                </a:lnTo>
                <a:lnTo>
                  <a:pt x="1581560" y="9070"/>
                </a:lnTo>
                <a:lnTo>
                  <a:pt x="1618218" y="33797"/>
                </a:lnTo>
                <a:lnTo>
                  <a:pt x="1642945" y="70455"/>
                </a:lnTo>
                <a:lnTo>
                  <a:pt x="1652015" y="115316"/>
                </a:lnTo>
                <a:lnTo>
                  <a:pt x="1652015" y="576580"/>
                </a:lnTo>
                <a:lnTo>
                  <a:pt x="1642945" y="621440"/>
                </a:lnTo>
                <a:lnTo>
                  <a:pt x="1618218" y="658098"/>
                </a:lnTo>
                <a:lnTo>
                  <a:pt x="1581560" y="682825"/>
                </a:lnTo>
                <a:lnTo>
                  <a:pt x="1536700" y="691896"/>
                </a:lnTo>
                <a:lnTo>
                  <a:pt x="115315" y="691896"/>
                </a:lnTo>
                <a:lnTo>
                  <a:pt x="70455" y="682825"/>
                </a:lnTo>
                <a:lnTo>
                  <a:pt x="33797" y="658098"/>
                </a:lnTo>
                <a:lnTo>
                  <a:pt x="9070" y="621440"/>
                </a:lnTo>
                <a:lnTo>
                  <a:pt x="0" y="576580"/>
                </a:lnTo>
                <a:lnTo>
                  <a:pt x="0" y="115316"/>
                </a:lnTo>
                <a:close/>
              </a:path>
            </a:pathLst>
          </a:custGeom>
          <a:ln w="12192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20567" y="2377439"/>
            <a:ext cx="188975" cy="17068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961132" y="2308860"/>
            <a:ext cx="316992" cy="31394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478023" y="2324100"/>
            <a:ext cx="300227" cy="31089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971926" y="2627757"/>
            <a:ext cx="2768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dirty="0">
                <a:solidFill>
                  <a:srgbClr val="FFFFFF"/>
                </a:solidFill>
                <a:latin typeface="Segoe UI Light"/>
                <a:cs typeface="Segoe UI Light"/>
              </a:rPr>
              <a:t>A</a:t>
            </a:r>
            <a:r>
              <a:rPr sz="800" b="0" spc="-5" dirty="0">
                <a:solidFill>
                  <a:srgbClr val="FFFFFF"/>
                </a:solidFill>
                <a:latin typeface="Segoe UI Light"/>
                <a:cs typeface="Segoe UI Light"/>
              </a:rPr>
              <a:t>zure</a:t>
            </a:r>
            <a:endParaRPr sz="800">
              <a:latin typeface="Segoe UI Light"/>
              <a:cs typeface="Segoe UI Ligh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417191" y="2628646"/>
            <a:ext cx="418465" cy="270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800" b="1" spc="-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8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zon</a:t>
            </a:r>
            <a:endParaRPr sz="8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S3</a:t>
            </a:r>
            <a:endParaRPr sz="8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147316" y="2682239"/>
            <a:ext cx="188975" cy="18897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211072" y="2631770"/>
            <a:ext cx="65595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FFFFFF"/>
                </a:solidFill>
                <a:latin typeface="Arial"/>
                <a:cs typeface="Arial"/>
              </a:rPr>
              <a:t>Deduplicated</a:t>
            </a:r>
            <a:r>
              <a:rPr sz="6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</a:rPr>
              <a:t>Data  </a:t>
            </a:r>
            <a:r>
              <a:rPr sz="600" spc="-5" dirty="0">
                <a:solidFill>
                  <a:srgbClr val="FFFFFF"/>
                </a:solidFill>
                <a:latin typeface="Arial"/>
                <a:cs typeface="Arial"/>
              </a:rPr>
              <a:t>Object Storage 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</a:rPr>
              <a:t>Encryption at</a:t>
            </a:r>
            <a:r>
              <a:rPr sz="6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</a:rPr>
              <a:t>Rest</a:t>
            </a:r>
            <a:endParaRPr sz="6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672710" y="2900552"/>
            <a:ext cx="70040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FFFFFF"/>
                </a:solidFill>
                <a:latin typeface="Arial"/>
                <a:cs typeface="Arial"/>
              </a:rPr>
              <a:t>Encryption</a:t>
            </a:r>
            <a:r>
              <a:rPr sz="6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</a:rPr>
              <a:t>In-Flight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600" dirty="0">
                <a:solidFill>
                  <a:srgbClr val="FFFFFF"/>
                </a:solidFill>
                <a:latin typeface="Arial"/>
                <a:cs typeface="Arial"/>
              </a:rPr>
              <a:t>Efficient</a:t>
            </a:r>
            <a:r>
              <a:rPr sz="6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</a:rPr>
              <a:t>Replication</a:t>
            </a:r>
            <a:endParaRPr sz="6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468367" y="2849879"/>
            <a:ext cx="144780" cy="276225"/>
          </a:xfrm>
          <a:custGeom>
            <a:avLst/>
            <a:gdLst/>
            <a:ahLst/>
            <a:cxnLst/>
            <a:rect l="l" t="t" r="r" b="b"/>
            <a:pathLst>
              <a:path w="144779" h="276225">
                <a:moveTo>
                  <a:pt x="144780" y="275844"/>
                </a:moveTo>
                <a:lnTo>
                  <a:pt x="116591" y="274887"/>
                </a:lnTo>
                <a:lnTo>
                  <a:pt x="93583" y="272288"/>
                </a:lnTo>
                <a:lnTo>
                  <a:pt x="78075" y="268450"/>
                </a:lnTo>
                <a:lnTo>
                  <a:pt x="72390" y="263778"/>
                </a:lnTo>
                <a:lnTo>
                  <a:pt x="72390" y="153796"/>
                </a:lnTo>
                <a:lnTo>
                  <a:pt x="66704" y="149125"/>
                </a:lnTo>
                <a:lnTo>
                  <a:pt x="51196" y="145287"/>
                </a:lnTo>
                <a:lnTo>
                  <a:pt x="28188" y="142688"/>
                </a:lnTo>
                <a:lnTo>
                  <a:pt x="0" y="141731"/>
                </a:lnTo>
                <a:lnTo>
                  <a:pt x="28188" y="140793"/>
                </a:lnTo>
                <a:lnTo>
                  <a:pt x="51196" y="138223"/>
                </a:lnTo>
                <a:lnTo>
                  <a:pt x="66704" y="134391"/>
                </a:lnTo>
                <a:lnTo>
                  <a:pt x="72390" y="129667"/>
                </a:lnTo>
                <a:lnTo>
                  <a:pt x="72390" y="12064"/>
                </a:lnTo>
                <a:lnTo>
                  <a:pt x="78075" y="7393"/>
                </a:lnTo>
                <a:lnTo>
                  <a:pt x="93583" y="3556"/>
                </a:lnTo>
                <a:lnTo>
                  <a:pt x="116591" y="956"/>
                </a:lnTo>
                <a:lnTo>
                  <a:pt x="14478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242815" y="2900172"/>
            <a:ext cx="188975" cy="18745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946148" y="2638044"/>
            <a:ext cx="108585" cy="285115"/>
          </a:xfrm>
          <a:custGeom>
            <a:avLst/>
            <a:gdLst/>
            <a:ahLst/>
            <a:cxnLst/>
            <a:rect l="l" t="t" r="r" b="b"/>
            <a:pathLst>
              <a:path w="108585" h="285114">
                <a:moveTo>
                  <a:pt x="0" y="0"/>
                </a:moveTo>
                <a:lnTo>
                  <a:pt x="21044" y="712"/>
                </a:lnTo>
                <a:lnTo>
                  <a:pt x="38242" y="2651"/>
                </a:lnTo>
                <a:lnTo>
                  <a:pt x="49845" y="5518"/>
                </a:lnTo>
                <a:lnTo>
                  <a:pt x="54101" y="9017"/>
                </a:lnTo>
                <a:lnTo>
                  <a:pt x="54101" y="129539"/>
                </a:lnTo>
                <a:lnTo>
                  <a:pt x="58358" y="133038"/>
                </a:lnTo>
                <a:lnTo>
                  <a:pt x="69961" y="135905"/>
                </a:lnTo>
                <a:lnTo>
                  <a:pt x="87159" y="137844"/>
                </a:lnTo>
                <a:lnTo>
                  <a:pt x="108203" y="138556"/>
                </a:lnTo>
                <a:lnTo>
                  <a:pt x="87159" y="139251"/>
                </a:lnTo>
                <a:lnTo>
                  <a:pt x="69961" y="141160"/>
                </a:lnTo>
                <a:lnTo>
                  <a:pt x="58358" y="144021"/>
                </a:lnTo>
                <a:lnTo>
                  <a:pt x="54101" y="147574"/>
                </a:lnTo>
                <a:lnTo>
                  <a:pt x="54101" y="275970"/>
                </a:lnTo>
                <a:lnTo>
                  <a:pt x="49845" y="279469"/>
                </a:lnTo>
                <a:lnTo>
                  <a:pt x="38242" y="282336"/>
                </a:lnTo>
                <a:lnTo>
                  <a:pt x="21044" y="284275"/>
                </a:lnTo>
                <a:lnTo>
                  <a:pt x="0" y="284988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483864" y="2324100"/>
            <a:ext cx="318515" cy="28041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3502278" y="2650362"/>
            <a:ext cx="30924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700" spc="-10" dirty="0">
                <a:solidFill>
                  <a:srgbClr val="FFFFFF"/>
                </a:solidFill>
                <a:latin typeface="Arial"/>
                <a:cs typeface="Arial"/>
              </a:rPr>
              <a:t>oog</a:t>
            </a:r>
            <a:r>
              <a:rPr sz="700" spc="-5" dirty="0">
                <a:solidFill>
                  <a:srgbClr val="FFFFFF"/>
                </a:solidFill>
                <a:latin typeface="Arial"/>
                <a:cs typeface="Arial"/>
              </a:rPr>
              <a:t>le</a:t>
            </a:r>
            <a:endParaRPr sz="7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909442" y="2749677"/>
            <a:ext cx="1042669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dirty="0">
                <a:solidFill>
                  <a:srgbClr val="FFFFFF"/>
                </a:solidFill>
                <a:latin typeface="Segoe UI Light"/>
                <a:cs typeface="Segoe UI Light"/>
              </a:rPr>
              <a:t>Hot </a:t>
            </a:r>
            <a:r>
              <a:rPr sz="800" b="0" spc="-5" dirty="0">
                <a:solidFill>
                  <a:srgbClr val="FFFFFF"/>
                </a:solidFill>
                <a:latin typeface="Segoe UI Light"/>
                <a:cs typeface="Segoe UI Light"/>
              </a:rPr>
              <a:t>Blob </a:t>
            </a:r>
            <a:r>
              <a:rPr sz="1050" spc="-7" baseline="3968" dirty="0">
                <a:solidFill>
                  <a:srgbClr val="FFFFFF"/>
                </a:solidFill>
                <a:latin typeface="Arial"/>
                <a:cs typeface="Arial"/>
              </a:rPr>
              <a:t>Cloud</a:t>
            </a:r>
            <a:r>
              <a:rPr sz="1050" spc="-150" baseline="396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7" baseline="3968" dirty="0">
                <a:solidFill>
                  <a:srgbClr val="FFFFFF"/>
                </a:solidFill>
                <a:latin typeface="Arial"/>
                <a:cs typeface="Arial"/>
              </a:rPr>
              <a:t>Storage</a:t>
            </a:r>
            <a:endParaRPr sz="1050" baseline="3968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352416" y="2474976"/>
            <a:ext cx="1216279" cy="30022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4479163" y="2526537"/>
            <a:ext cx="99504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Software</a:t>
            </a:r>
            <a:r>
              <a:rPr sz="1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Defined</a:t>
            </a:r>
            <a:endParaRPr sz="10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915155" y="2380488"/>
            <a:ext cx="489584" cy="490855"/>
          </a:xfrm>
          <a:custGeom>
            <a:avLst/>
            <a:gdLst/>
            <a:ahLst/>
            <a:cxnLst/>
            <a:rect l="l" t="t" r="r" b="b"/>
            <a:pathLst>
              <a:path w="489585" h="490855">
                <a:moveTo>
                  <a:pt x="244602" y="0"/>
                </a:moveTo>
                <a:lnTo>
                  <a:pt x="195295" y="4984"/>
                </a:lnTo>
                <a:lnTo>
                  <a:pt x="149375" y="19282"/>
                </a:lnTo>
                <a:lnTo>
                  <a:pt x="107825" y="41904"/>
                </a:lnTo>
                <a:lnTo>
                  <a:pt x="71627" y="71866"/>
                </a:lnTo>
                <a:lnTo>
                  <a:pt x="41764" y="108179"/>
                </a:lnTo>
                <a:lnTo>
                  <a:pt x="19216" y="149858"/>
                </a:lnTo>
                <a:lnTo>
                  <a:pt x="4967" y="195915"/>
                </a:lnTo>
                <a:lnTo>
                  <a:pt x="0" y="245363"/>
                </a:lnTo>
                <a:lnTo>
                  <a:pt x="4967" y="294812"/>
                </a:lnTo>
                <a:lnTo>
                  <a:pt x="19216" y="340869"/>
                </a:lnTo>
                <a:lnTo>
                  <a:pt x="41764" y="382548"/>
                </a:lnTo>
                <a:lnTo>
                  <a:pt x="71627" y="418861"/>
                </a:lnTo>
                <a:lnTo>
                  <a:pt x="107825" y="448823"/>
                </a:lnTo>
                <a:lnTo>
                  <a:pt x="149375" y="471445"/>
                </a:lnTo>
                <a:lnTo>
                  <a:pt x="195295" y="485743"/>
                </a:lnTo>
                <a:lnTo>
                  <a:pt x="244602" y="490728"/>
                </a:lnTo>
                <a:lnTo>
                  <a:pt x="293908" y="485743"/>
                </a:lnTo>
                <a:lnTo>
                  <a:pt x="339828" y="471445"/>
                </a:lnTo>
                <a:lnTo>
                  <a:pt x="381378" y="448823"/>
                </a:lnTo>
                <a:lnTo>
                  <a:pt x="417576" y="418861"/>
                </a:lnTo>
                <a:lnTo>
                  <a:pt x="447439" y="382548"/>
                </a:lnTo>
                <a:lnTo>
                  <a:pt x="469987" y="340869"/>
                </a:lnTo>
                <a:lnTo>
                  <a:pt x="484236" y="294812"/>
                </a:lnTo>
                <a:lnTo>
                  <a:pt x="489204" y="245363"/>
                </a:lnTo>
                <a:lnTo>
                  <a:pt x="484236" y="195915"/>
                </a:lnTo>
                <a:lnTo>
                  <a:pt x="469987" y="149858"/>
                </a:lnTo>
                <a:lnTo>
                  <a:pt x="447439" y="108179"/>
                </a:lnTo>
                <a:lnTo>
                  <a:pt x="417575" y="71866"/>
                </a:lnTo>
                <a:lnTo>
                  <a:pt x="381378" y="41904"/>
                </a:lnTo>
                <a:lnTo>
                  <a:pt x="339828" y="19282"/>
                </a:lnTo>
                <a:lnTo>
                  <a:pt x="293908" y="4984"/>
                </a:lnTo>
                <a:lnTo>
                  <a:pt x="244602" y="0"/>
                </a:lnTo>
                <a:close/>
              </a:path>
            </a:pathLst>
          </a:custGeom>
          <a:solidFill>
            <a:srgbClr val="000000">
              <a:alpha val="6392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915155" y="2380488"/>
            <a:ext cx="489584" cy="490855"/>
          </a:xfrm>
          <a:custGeom>
            <a:avLst/>
            <a:gdLst/>
            <a:ahLst/>
            <a:cxnLst/>
            <a:rect l="l" t="t" r="r" b="b"/>
            <a:pathLst>
              <a:path w="489585" h="490855">
                <a:moveTo>
                  <a:pt x="0" y="245363"/>
                </a:moveTo>
                <a:lnTo>
                  <a:pt x="4967" y="195915"/>
                </a:lnTo>
                <a:lnTo>
                  <a:pt x="19216" y="149858"/>
                </a:lnTo>
                <a:lnTo>
                  <a:pt x="41764" y="108179"/>
                </a:lnTo>
                <a:lnTo>
                  <a:pt x="71627" y="71866"/>
                </a:lnTo>
                <a:lnTo>
                  <a:pt x="107825" y="41904"/>
                </a:lnTo>
                <a:lnTo>
                  <a:pt x="149375" y="19282"/>
                </a:lnTo>
                <a:lnTo>
                  <a:pt x="195295" y="4984"/>
                </a:lnTo>
                <a:lnTo>
                  <a:pt x="244602" y="0"/>
                </a:lnTo>
                <a:lnTo>
                  <a:pt x="293908" y="4984"/>
                </a:lnTo>
                <a:lnTo>
                  <a:pt x="339828" y="19282"/>
                </a:lnTo>
                <a:lnTo>
                  <a:pt x="381378" y="41904"/>
                </a:lnTo>
                <a:lnTo>
                  <a:pt x="417575" y="71866"/>
                </a:lnTo>
                <a:lnTo>
                  <a:pt x="447439" y="108179"/>
                </a:lnTo>
                <a:lnTo>
                  <a:pt x="469987" y="149858"/>
                </a:lnTo>
                <a:lnTo>
                  <a:pt x="484236" y="195915"/>
                </a:lnTo>
                <a:lnTo>
                  <a:pt x="489204" y="245363"/>
                </a:lnTo>
                <a:lnTo>
                  <a:pt x="484236" y="294812"/>
                </a:lnTo>
                <a:lnTo>
                  <a:pt x="469987" y="340869"/>
                </a:lnTo>
                <a:lnTo>
                  <a:pt x="447439" y="382548"/>
                </a:lnTo>
                <a:lnTo>
                  <a:pt x="417576" y="418861"/>
                </a:lnTo>
                <a:lnTo>
                  <a:pt x="381378" y="448823"/>
                </a:lnTo>
                <a:lnTo>
                  <a:pt x="339828" y="471445"/>
                </a:lnTo>
                <a:lnTo>
                  <a:pt x="293908" y="485743"/>
                </a:lnTo>
                <a:lnTo>
                  <a:pt x="244602" y="490728"/>
                </a:lnTo>
                <a:lnTo>
                  <a:pt x="195295" y="485743"/>
                </a:lnTo>
                <a:lnTo>
                  <a:pt x="149375" y="471445"/>
                </a:lnTo>
                <a:lnTo>
                  <a:pt x="107825" y="448823"/>
                </a:lnTo>
                <a:lnTo>
                  <a:pt x="71627" y="418861"/>
                </a:lnTo>
                <a:lnTo>
                  <a:pt x="41764" y="382548"/>
                </a:lnTo>
                <a:lnTo>
                  <a:pt x="19216" y="340869"/>
                </a:lnTo>
                <a:lnTo>
                  <a:pt x="4967" y="294812"/>
                </a:lnTo>
                <a:lnTo>
                  <a:pt x="0" y="245363"/>
                </a:lnTo>
                <a:close/>
              </a:path>
            </a:pathLst>
          </a:custGeom>
          <a:ln w="12192">
            <a:solidFill>
              <a:srgbClr val="48B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962400" y="2409431"/>
            <a:ext cx="393966" cy="41225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028199" y="2474976"/>
            <a:ext cx="147955" cy="283845"/>
          </a:xfrm>
          <a:custGeom>
            <a:avLst/>
            <a:gdLst/>
            <a:ahLst/>
            <a:cxnLst/>
            <a:rect l="l" t="t" r="r" b="b"/>
            <a:pathLst>
              <a:path w="147954" h="283844">
                <a:moveTo>
                  <a:pt x="110603" y="0"/>
                </a:moveTo>
                <a:lnTo>
                  <a:pt x="91606" y="4290"/>
                </a:lnTo>
                <a:lnTo>
                  <a:pt x="75122" y="15176"/>
                </a:lnTo>
                <a:lnTo>
                  <a:pt x="62757" y="29682"/>
                </a:lnTo>
                <a:lnTo>
                  <a:pt x="56120" y="44831"/>
                </a:lnTo>
                <a:lnTo>
                  <a:pt x="42394" y="50861"/>
                </a:lnTo>
                <a:lnTo>
                  <a:pt x="30799" y="61261"/>
                </a:lnTo>
                <a:lnTo>
                  <a:pt x="22848" y="75352"/>
                </a:lnTo>
                <a:lnTo>
                  <a:pt x="20052" y="92456"/>
                </a:lnTo>
                <a:lnTo>
                  <a:pt x="13569" y="98978"/>
                </a:lnTo>
                <a:lnTo>
                  <a:pt x="8002" y="107775"/>
                </a:lnTo>
                <a:lnTo>
                  <a:pt x="3603" y="118405"/>
                </a:lnTo>
                <a:lnTo>
                  <a:pt x="621" y="130429"/>
                </a:lnTo>
                <a:lnTo>
                  <a:pt x="0" y="144105"/>
                </a:lnTo>
                <a:lnTo>
                  <a:pt x="1748" y="156876"/>
                </a:lnTo>
                <a:lnTo>
                  <a:pt x="5853" y="168362"/>
                </a:lnTo>
                <a:lnTo>
                  <a:pt x="12305" y="178181"/>
                </a:lnTo>
                <a:lnTo>
                  <a:pt x="12370" y="189575"/>
                </a:lnTo>
                <a:lnTo>
                  <a:pt x="27926" y="227330"/>
                </a:lnTo>
                <a:lnTo>
                  <a:pt x="62851" y="243586"/>
                </a:lnTo>
                <a:lnTo>
                  <a:pt x="70534" y="261014"/>
                </a:lnTo>
                <a:lnTo>
                  <a:pt x="82218" y="273478"/>
                </a:lnTo>
                <a:lnTo>
                  <a:pt x="96283" y="280965"/>
                </a:lnTo>
                <a:lnTo>
                  <a:pt x="111111" y="283463"/>
                </a:lnTo>
                <a:lnTo>
                  <a:pt x="115429" y="283463"/>
                </a:lnTo>
                <a:lnTo>
                  <a:pt x="128647" y="279933"/>
                </a:lnTo>
                <a:lnTo>
                  <a:pt x="138781" y="272748"/>
                </a:lnTo>
                <a:lnTo>
                  <a:pt x="139791" y="271144"/>
                </a:lnTo>
                <a:lnTo>
                  <a:pt x="114540" y="271144"/>
                </a:lnTo>
                <a:lnTo>
                  <a:pt x="102096" y="269992"/>
                </a:lnTo>
                <a:lnTo>
                  <a:pt x="90044" y="264017"/>
                </a:lnTo>
                <a:lnTo>
                  <a:pt x="80017" y="252874"/>
                </a:lnTo>
                <a:lnTo>
                  <a:pt x="73646" y="236219"/>
                </a:lnTo>
                <a:lnTo>
                  <a:pt x="74461" y="230759"/>
                </a:lnTo>
                <a:lnTo>
                  <a:pt x="61962" y="230759"/>
                </a:lnTo>
                <a:lnTo>
                  <a:pt x="30345" y="208740"/>
                </a:lnTo>
                <a:lnTo>
                  <a:pt x="24372" y="186515"/>
                </a:lnTo>
                <a:lnTo>
                  <a:pt x="24936" y="178181"/>
                </a:lnTo>
                <a:lnTo>
                  <a:pt x="25034" y="177047"/>
                </a:lnTo>
                <a:lnTo>
                  <a:pt x="25513" y="175132"/>
                </a:lnTo>
                <a:lnTo>
                  <a:pt x="25005" y="172719"/>
                </a:lnTo>
                <a:lnTo>
                  <a:pt x="22973" y="171196"/>
                </a:lnTo>
                <a:lnTo>
                  <a:pt x="17349" y="163927"/>
                </a:lnTo>
                <a:lnTo>
                  <a:pt x="13702" y="154765"/>
                </a:lnTo>
                <a:lnTo>
                  <a:pt x="12150" y="144103"/>
                </a:lnTo>
                <a:lnTo>
                  <a:pt x="12813" y="132334"/>
                </a:lnTo>
                <a:lnTo>
                  <a:pt x="31736" y="100330"/>
                </a:lnTo>
                <a:lnTo>
                  <a:pt x="33260" y="97917"/>
                </a:lnTo>
                <a:lnTo>
                  <a:pt x="55612" y="58038"/>
                </a:lnTo>
                <a:lnTo>
                  <a:pt x="68940" y="58038"/>
                </a:lnTo>
                <a:lnTo>
                  <a:pt x="67804" y="50165"/>
                </a:lnTo>
                <a:lnTo>
                  <a:pt x="71616" y="39133"/>
                </a:lnTo>
                <a:lnTo>
                  <a:pt x="81154" y="26876"/>
                </a:lnTo>
                <a:lnTo>
                  <a:pt x="94718" y="16928"/>
                </a:lnTo>
                <a:lnTo>
                  <a:pt x="110603" y="12826"/>
                </a:lnTo>
                <a:lnTo>
                  <a:pt x="140308" y="12826"/>
                </a:lnTo>
                <a:lnTo>
                  <a:pt x="138289" y="9779"/>
                </a:lnTo>
                <a:lnTo>
                  <a:pt x="132998" y="5572"/>
                </a:lnTo>
                <a:lnTo>
                  <a:pt x="126636" y="2508"/>
                </a:lnTo>
                <a:lnTo>
                  <a:pt x="119179" y="634"/>
                </a:lnTo>
                <a:lnTo>
                  <a:pt x="110603" y="0"/>
                </a:lnTo>
                <a:close/>
              </a:path>
              <a:path w="147954" h="283844">
                <a:moveTo>
                  <a:pt x="147560" y="218440"/>
                </a:moveTo>
                <a:lnTo>
                  <a:pt x="135368" y="218440"/>
                </a:lnTo>
                <a:lnTo>
                  <a:pt x="135368" y="249555"/>
                </a:lnTo>
                <a:lnTo>
                  <a:pt x="133542" y="258786"/>
                </a:lnTo>
                <a:lnTo>
                  <a:pt x="128764" y="265303"/>
                </a:lnTo>
                <a:lnTo>
                  <a:pt x="122080" y="269343"/>
                </a:lnTo>
                <a:lnTo>
                  <a:pt x="114540" y="271144"/>
                </a:lnTo>
                <a:lnTo>
                  <a:pt x="139791" y="271144"/>
                </a:lnTo>
                <a:lnTo>
                  <a:pt x="145272" y="262443"/>
                </a:lnTo>
                <a:lnTo>
                  <a:pt x="147560" y="249555"/>
                </a:lnTo>
                <a:lnTo>
                  <a:pt x="147560" y="218440"/>
                </a:lnTo>
                <a:close/>
              </a:path>
              <a:path w="147954" h="283844">
                <a:moveTo>
                  <a:pt x="63359" y="182118"/>
                </a:moveTo>
                <a:lnTo>
                  <a:pt x="51294" y="182118"/>
                </a:lnTo>
                <a:lnTo>
                  <a:pt x="52578" y="189095"/>
                </a:lnTo>
                <a:lnTo>
                  <a:pt x="56135" y="195738"/>
                </a:lnTo>
                <a:lnTo>
                  <a:pt x="61527" y="201477"/>
                </a:lnTo>
                <a:lnTo>
                  <a:pt x="68312" y="205740"/>
                </a:lnTo>
                <a:lnTo>
                  <a:pt x="65944" y="211738"/>
                </a:lnTo>
                <a:lnTo>
                  <a:pt x="64041" y="217916"/>
                </a:lnTo>
                <a:lnTo>
                  <a:pt x="62686" y="224260"/>
                </a:lnTo>
                <a:lnTo>
                  <a:pt x="61962" y="230759"/>
                </a:lnTo>
                <a:lnTo>
                  <a:pt x="74461" y="230759"/>
                </a:lnTo>
                <a:lnTo>
                  <a:pt x="75817" y="221686"/>
                </a:lnTo>
                <a:lnTo>
                  <a:pt x="82536" y="206057"/>
                </a:lnTo>
                <a:lnTo>
                  <a:pt x="93986" y="194818"/>
                </a:lnTo>
                <a:lnTo>
                  <a:pt x="75043" y="194818"/>
                </a:lnTo>
                <a:lnTo>
                  <a:pt x="68693" y="192912"/>
                </a:lnTo>
                <a:lnTo>
                  <a:pt x="63359" y="186562"/>
                </a:lnTo>
                <a:lnTo>
                  <a:pt x="63359" y="182118"/>
                </a:lnTo>
                <a:close/>
              </a:path>
              <a:path w="147954" h="283844">
                <a:moveTo>
                  <a:pt x="115429" y="175641"/>
                </a:moveTo>
                <a:lnTo>
                  <a:pt x="103028" y="177047"/>
                </a:lnTo>
                <a:lnTo>
                  <a:pt x="92140" y="180990"/>
                </a:lnTo>
                <a:lnTo>
                  <a:pt x="82800" y="187053"/>
                </a:lnTo>
                <a:lnTo>
                  <a:pt x="75043" y="194818"/>
                </a:lnTo>
                <a:lnTo>
                  <a:pt x="93986" y="194818"/>
                </a:lnTo>
                <a:lnTo>
                  <a:pt x="95255" y="193571"/>
                </a:lnTo>
                <a:lnTo>
                  <a:pt x="115429" y="188468"/>
                </a:lnTo>
                <a:lnTo>
                  <a:pt x="115429" y="175641"/>
                </a:lnTo>
                <a:close/>
              </a:path>
              <a:path w="147954" h="283844">
                <a:moveTo>
                  <a:pt x="68940" y="58038"/>
                </a:moveTo>
                <a:lnTo>
                  <a:pt x="55612" y="58038"/>
                </a:lnTo>
                <a:lnTo>
                  <a:pt x="62827" y="78523"/>
                </a:lnTo>
                <a:lnTo>
                  <a:pt x="75995" y="89042"/>
                </a:lnTo>
                <a:lnTo>
                  <a:pt x="91259" y="92918"/>
                </a:lnTo>
                <a:lnTo>
                  <a:pt x="104761" y="93472"/>
                </a:lnTo>
                <a:lnTo>
                  <a:pt x="104761" y="81153"/>
                </a:lnTo>
                <a:lnTo>
                  <a:pt x="88538" y="79990"/>
                </a:lnTo>
                <a:lnTo>
                  <a:pt x="76995" y="75469"/>
                </a:lnTo>
                <a:lnTo>
                  <a:pt x="70096" y="66043"/>
                </a:lnTo>
                <a:lnTo>
                  <a:pt x="68940" y="58038"/>
                </a:lnTo>
                <a:close/>
              </a:path>
              <a:path w="147954" h="283844">
                <a:moveTo>
                  <a:pt x="140308" y="12826"/>
                </a:moveTo>
                <a:lnTo>
                  <a:pt x="119366" y="12826"/>
                </a:lnTo>
                <a:lnTo>
                  <a:pt x="125716" y="14731"/>
                </a:lnTo>
                <a:lnTo>
                  <a:pt x="129526" y="18668"/>
                </a:lnTo>
                <a:lnTo>
                  <a:pt x="135368" y="24637"/>
                </a:lnTo>
                <a:lnTo>
                  <a:pt x="135368" y="43815"/>
                </a:lnTo>
                <a:lnTo>
                  <a:pt x="147560" y="43815"/>
                </a:lnTo>
                <a:lnTo>
                  <a:pt x="147415" y="35282"/>
                </a:lnTo>
                <a:lnTo>
                  <a:pt x="146401" y="26670"/>
                </a:lnTo>
                <a:lnTo>
                  <a:pt x="143648" y="17867"/>
                </a:lnTo>
                <a:lnTo>
                  <a:pt x="140308" y="128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072128" y="2506979"/>
            <a:ext cx="220980" cy="24841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365503" y="2304288"/>
            <a:ext cx="341376" cy="34137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529839" y="3284220"/>
            <a:ext cx="1414780" cy="1567180"/>
          </a:xfrm>
          <a:custGeom>
            <a:avLst/>
            <a:gdLst/>
            <a:ahLst/>
            <a:cxnLst/>
            <a:rect l="l" t="t" r="r" b="b"/>
            <a:pathLst>
              <a:path w="1414779" h="1567179">
                <a:moveTo>
                  <a:pt x="0" y="235711"/>
                </a:moveTo>
                <a:lnTo>
                  <a:pt x="4789" y="188209"/>
                </a:lnTo>
                <a:lnTo>
                  <a:pt x="18524" y="143964"/>
                </a:lnTo>
                <a:lnTo>
                  <a:pt x="40257" y="103925"/>
                </a:lnTo>
                <a:lnTo>
                  <a:pt x="69040" y="69040"/>
                </a:lnTo>
                <a:lnTo>
                  <a:pt x="103925" y="40257"/>
                </a:lnTo>
                <a:lnTo>
                  <a:pt x="143964" y="18524"/>
                </a:lnTo>
                <a:lnTo>
                  <a:pt x="188209" y="4789"/>
                </a:lnTo>
                <a:lnTo>
                  <a:pt x="235712" y="0"/>
                </a:lnTo>
                <a:lnTo>
                  <a:pt x="1178560" y="0"/>
                </a:lnTo>
                <a:lnTo>
                  <a:pt x="1226062" y="4789"/>
                </a:lnTo>
                <a:lnTo>
                  <a:pt x="1270307" y="18524"/>
                </a:lnTo>
                <a:lnTo>
                  <a:pt x="1310346" y="40257"/>
                </a:lnTo>
                <a:lnTo>
                  <a:pt x="1345231" y="69040"/>
                </a:lnTo>
                <a:lnTo>
                  <a:pt x="1374014" y="103925"/>
                </a:lnTo>
                <a:lnTo>
                  <a:pt x="1395747" y="143964"/>
                </a:lnTo>
                <a:lnTo>
                  <a:pt x="1409482" y="188209"/>
                </a:lnTo>
                <a:lnTo>
                  <a:pt x="1414272" y="235711"/>
                </a:lnTo>
                <a:lnTo>
                  <a:pt x="1414272" y="1330959"/>
                </a:lnTo>
                <a:lnTo>
                  <a:pt x="1409482" y="1378462"/>
                </a:lnTo>
                <a:lnTo>
                  <a:pt x="1395747" y="1422707"/>
                </a:lnTo>
                <a:lnTo>
                  <a:pt x="1374014" y="1462746"/>
                </a:lnTo>
                <a:lnTo>
                  <a:pt x="1345231" y="1497631"/>
                </a:lnTo>
                <a:lnTo>
                  <a:pt x="1310346" y="1526414"/>
                </a:lnTo>
                <a:lnTo>
                  <a:pt x="1270307" y="1548147"/>
                </a:lnTo>
                <a:lnTo>
                  <a:pt x="1226062" y="1561882"/>
                </a:lnTo>
                <a:lnTo>
                  <a:pt x="1178560" y="1566671"/>
                </a:lnTo>
                <a:lnTo>
                  <a:pt x="235712" y="1566671"/>
                </a:lnTo>
                <a:lnTo>
                  <a:pt x="188209" y="1561882"/>
                </a:lnTo>
                <a:lnTo>
                  <a:pt x="143964" y="1548147"/>
                </a:lnTo>
                <a:lnTo>
                  <a:pt x="103925" y="1526414"/>
                </a:lnTo>
                <a:lnTo>
                  <a:pt x="69040" y="1497631"/>
                </a:lnTo>
                <a:lnTo>
                  <a:pt x="40257" y="1462746"/>
                </a:lnTo>
                <a:lnTo>
                  <a:pt x="18524" y="1422707"/>
                </a:lnTo>
                <a:lnTo>
                  <a:pt x="4789" y="1378462"/>
                </a:lnTo>
                <a:lnTo>
                  <a:pt x="0" y="1330959"/>
                </a:lnTo>
                <a:lnTo>
                  <a:pt x="0" y="235711"/>
                </a:lnTo>
                <a:close/>
              </a:path>
            </a:pathLst>
          </a:custGeom>
          <a:ln w="6096">
            <a:solidFill>
              <a:srgbClr val="E99A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750820" y="4002023"/>
            <a:ext cx="937259" cy="7025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651760" y="3427476"/>
            <a:ext cx="1223772" cy="40843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724911" y="3915155"/>
            <a:ext cx="233172" cy="14020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3006598" y="3871671"/>
            <a:ext cx="7689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GovCloud</a:t>
            </a:r>
            <a:r>
              <a:rPr sz="1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(US)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8" name="object 4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70"/>
              </a:lnSpc>
            </a:pPr>
            <a:r>
              <a:rPr spc="-5" dirty="0"/>
              <a:t>Dell Customer Communication </a:t>
            </a:r>
            <a:r>
              <a:rPr dirty="0"/>
              <a:t>-</a:t>
            </a:r>
            <a:r>
              <a:rPr spc="-5" dirty="0"/>
              <a:t> Confidential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2903601" y="4494987"/>
            <a:ext cx="68326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0" spc="-10" dirty="0">
                <a:solidFill>
                  <a:srgbClr val="FFFFFF"/>
                </a:solidFill>
                <a:latin typeface="Segoe UI Light"/>
                <a:cs typeface="Segoe UI Light"/>
              </a:rPr>
              <a:t>Government</a:t>
            </a:r>
            <a:endParaRPr sz="1000">
              <a:latin typeface="Segoe UI Light"/>
              <a:cs typeface="Segoe UI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90700"/>
            <a:ext cx="6620256" cy="18684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98335" y="0"/>
            <a:ext cx="2645664" cy="5141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98335" y="0"/>
            <a:ext cx="0" cy="51435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0"/>
                </a:moveTo>
                <a:lnTo>
                  <a:pt x="0" y="5143497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45580" y="9144"/>
            <a:ext cx="0" cy="5134610"/>
          </a:xfrm>
          <a:custGeom>
            <a:avLst/>
            <a:gdLst/>
            <a:ahLst/>
            <a:cxnLst/>
            <a:rect l="l" t="t" r="r" b="b"/>
            <a:pathLst>
              <a:path h="5134610">
                <a:moveTo>
                  <a:pt x="0" y="0"/>
                </a:moveTo>
                <a:lnTo>
                  <a:pt x="0" y="5134354"/>
                </a:lnTo>
              </a:path>
            </a:pathLst>
          </a:custGeom>
          <a:ln w="9144">
            <a:solidFill>
              <a:srgbClr val="48B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80160" y="3713988"/>
            <a:ext cx="1710689" cy="4229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484502" y="3717849"/>
            <a:ext cx="893444" cy="374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6600"/>
              </a:lnSpc>
              <a:spcBef>
                <a:spcPts val="100"/>
              </a:spcBef>
            </a:pPr>
            <a:r>
              <a:rPr sz="600" spc="-5" dirty="0">
                <a:solidFill>
                  <a:srgbClr val="F1AE00"/>
                </a:solidFill>
                <a:latin typeface="Arial"/>
                <a:cs typeface="Arial"/>
              </a:rPr>
              <a:t>D e d u p l i </a:t>
            </a:r>
            <a:r>
              <a:rPr sz="600" dirty="0">
                <a:solidFill>
                  <a:srgbClr val="F1AE00"/>
                </a:solidFill>
                <a:latin typeface="Arial"/>
                <a:cs typeface="Arial"/>
              </a:rPr>
              <a:t>c </a:t>
            </a:r>
            <a:r>
              <a:rPr sz="600" spc="-5" dirty="0">
                <a:solidFill>
                  <a:srgbClr val="F1AE00"/>
                </a:solidFill>
                <a:latin typeface="Arial"/>
                <a:cs typeface="Arial"/>
              </a:rPr>
              <a:t>a </a:t>
            </a:r>
            <a:r>
              <a:rPr sz="600" dirty="0">
                <a:solidFill>
                  <a:srgbClr val="F1AE00"/>
                </a:solidFill>
                <a:latin typeface="Arial"/>
                <a:cs typeface="Arial"/>
              </a:rPr>
              <a:t>t </a:t>
            </a:r>
            <a:r>
              <a:rPr sz="600" spc="-5" dirty="0">
                <a:solidFill>
                  <a:srgbClr val="F1AE00"/>
                </a:solidFill>
                <a:latin typeface="Arial"/>
                <a:cs typeface="Arial"/>
              </a:rPr>
              <a:t>e d  C o </a:t>
            </a:r>
            <a:r>
              <a:rPr sz="600" dirty="0">
                <a:solidFill>
                  <a:srgbClr val="F1AE00"/>
                </a:solidFill>
                <a:latin typeface="Arial"/>
                <a:cs typeface="Arial"/>
              </a:rPr>
              <a:t>m </a:t>
            </a:r>
            <a:r>
              <a:rPr sz="600" spc="-5" dirty="0">
                <a:solidFill>
                  <a:srgbClr val="F1AE00"/>
                </a:solidFill>
                <a:latin typeface="Arial"/>
                <a:cs typeface="Arial"/>
              </a:rPr>
              <a:t>p </a:t>
            </a:r>
            <a:r>
              <a:rPr sz="600" dirty="0">
                <a:solidFill>
                  <a:srgbClr val="F1AE00"/>
                </a:solidFill>
                <a:latin typeface="Arial"/>
                <a:cs typeface="Arial"/>
              </a:rPr>
              <a:t>r </a:t>
            </a:r>
            <a:r>
              <a:rPr sz="600" spc="-5" dirty="0">
                <a:solidFill>
                  <a:srgbClr val="F1AE00"/>
                </a:solidFill>
                <a:latin typeface="Arial"/>
                <a:cs typeface="Arial"/>
              </a:rPr>
              <a:t>e </a:t>
            </a:r>
            <a:r>
              <a:rPr sz="600" dirty="0">
                <a:solidFill>
                  <a:srgbClr val="F1AE00"/>
                </a:solidFill>
                <a:latin typeface="Arial"/>
                <a:cs typeface="Arial"/>
              </a:rPr>
              <a:t>s s </a:t>
            </a:r>
            <a:r>
              <a:rPr sz="600" spc="-5" dirty="0">
                <a:solidFill>
                  <a:srgbClr val="F1AE00"/>
                </a:solidFill>
                <a:latin typeface="Arial"/>
                <a:cs typeface="Arial"/>
              </a:rPr>
              <a:t>e</a:t>
            </a:r>
            <a:r>
              <a:rPr sz="600" spc="-20" dirty="0">
                <a:solidFill>
                  <a:srgbClr val="F1AE00"/>
                </a:solidFill>
                <a:latin typeface="Arial"/>
                <a:cs typeface="Arial"/>
              </a:rPr>
              <a:t> </a:t>
            </a:r>
            <a:r>
              <a:rPr sz="600" spc="-5" dirty="0">
                <a:solidFill>
                  <a:srgbClr val="F1AE00"/>
                </a:solidFill>
                <a:latin typeface="Arial"/>
                <a:cs typeface="Arial"/>
              </a:rPr>
              <a:t>d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600" dirty="0">
                <a:solidFill>
                  <a:srgbClr val="F1AE00"/>
                </a:solidFill>
                <a:latin typeface="Arial"/>
                <a:cs typeface="Arial"/>
              </a:rPr>
              <a:t>E</a:t>
            </a:r>
            <a:r>
              <a:rPr sz="600" spc="120" dirty="0">
                <a:solidFill>
                  <a:srgbClr val="F1AE00"/>
                </a:solidFill>
                <a:latin typeface="Arial"/>
                <a:cs typeface="Arial"/>
              </a:rPr>
              <a:t> </a:t>
            </a:r>
            <a:r>
              <a:rPr sz="600" spc="-5" dirty="0">
                <a:solidFill>
                  <a:srgbClr val="F1AE00"/>
                </a:solidFill>
                <a:latin typeface="Arial"/>
                <a:cs typeface="Arial"/>
              </a:rPr>
              <a:t>n</a:t>
            </a:r>
            <a:r>
              <a:rPr sz="600" spc="125" dirty="0">
                <a:solidFill>
                  <a:srgbClr val="F1AE00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F1AE00"/>
                </a:solidFill>
                <a:latin typeface="Arial"/>
                <a:cs typeface="Arial"/>
              </a:rPr>
              <a:t>c</a:t>
            </a:r>
            <a:r>
              <a:rPr sz="600" spc="125" dirty="0">
                <a:solidFill>
                  <a:srgbClr val="F1AE00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F1AE00"/>
                </a:solidFill>
                <a:latin typeface="Arial"/>
                <a:cs typeface="Arial"/>
              </a:rPr>
              <a:t>r</a:t>
            </a:r>
            <a:r>
              <a:rPr sz="600" spc="130" dirty="0">
                <a:solidFill>
                  <a:srgbClr val="F1AE00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F1AE00"/>
                </a:solidFill>
                <a:latin typeface="Arial"/>
                <a:cs typeface="Arial"/>
              </a:rPr>
              <a:t>y</a:t>
            </a:r>
            <a:r>
              <a:rPr sz="600" spc="130" dirty="0">
                <a:solidFill>
                  <a:srgbClr val="F1AE00"/>
                </a:solidFill>
                <a:latin typeface="Arial"/>
                <a:cs typeface="Arial"/>
              </a:rPr>
              <a:t> </a:t>
            </a:r>
            <a:r>
              <a:rPr sz="600" spc="-5" dirty="0">
                <a:solidFill>
                  <a:srgbClr val="F1AE00"/>
                </a:solidFill>
                <a:latin typeface="Arial"/>
                <a:cs typeface="Arial"/>
              </a:rPr>
              <a:t>p</a:t>
            </a:r>
            <a:r>
              <a:rPr sz="600" spc="125" dirty="0">
                <a:solidFill>
                  <a:srgbClr val="F1AE00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F1AE00"/>
                </a:solidFill>
                <a:latin typeface="Arial"/>
                <a:cs typeface="Arial"/>
              </a:rPr>
              <a:t>t</a:t>
            </a:r>
            <a:r>
              <a:rPr sz="600" spc="125" dirty="0">
                <a:solidFill>
                  <a:srgbClr val="F1AE00"/>
                </a:solidFill>
                <a:latin typeface="Arial"/>
                <a:cs typeface="Arial"/>
              </a:rPr>
              <a:t> </a:t>
            </a:r>
            <a:r>
              <a:rPr sz="600" spc="-5" dirty="0">
                <a:solidFill>
                  <a:srgbClr val="F1AE00"/>
                </a:solidFill>
                <a:latin typeface="Arial"/>
                <a:cs typeface="Arial"/>
              </a:rPr>
              <a:t>e</a:t>
            </a:r>
            <a:r>
              <a:rPr sz="600" spc="125" dirty="0">
                <a:solidFill>
                  <a:srgbClr val="F1AE00"/>
                </a:solidFill>
                <a:latin typeface="Arial"/>
                <a:cs typeface="Arial"/>
              </a:rPr>
              <a:t> </a:t>
            </a:r>
            <a:r>
              <a:rPr sz="600" spc="-5" dirty="0">
                <a:solidFill>
                  <a:srgbClr val="F1AE00"/>
                </a:solidFill>
                <a:latin typeface="Arial"/>
                <a:cs typeface="Arial"/>
              </a:rPr>
              <a:t>d</a:t>
            </a:r>
            <a:endParaRPr sz="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93466" y="1596008"/>
            <a:ext cx="398145" cy="178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1445" marR="5080" indent="-119380">
              <a:lnSpc>
                <a:spcPct val="100000"/>
              </a:lnSpc>
              <a:spcBef>
                <a:spcPts val="105"/>
              </a:spcBef>
            </a:pPr>
            <a:r>
              <a:rPr sz="500" spc="-5" dirty="0">
                <a:solidFill>
                  <a:srgbClr val="FFFFFF"/>
                </a:solidFill>
                <a:latin typeface="Arial"/>
                <a:cs typeface="Arial"/>
              </a:rPr>
              <a:t>Dedup</a:t>
            </a:r>
            <a:r>
              <a:rPr sz="500" spc="5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5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5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5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5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500" dirty="0">
                <a:solidFill>
                  <a:srgbClr val="FFFFFF"/>
                </a:solidFill>
                <a:latin typeface="Arial"/>
                <a:cs typeface="Arial"/>
              </a:rPr>
              <a:t>d  </a:t>
            </a:r>
            <a:r>
              <a:rPr sz="500" spc="-5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endParaRPr sz="5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977895" y="1706879"/>
            <a:ext cx="387350" cy="365760"/>
          </a:xfrm>
          <a:custGeom>
            <a:avLst/>
            <a:gdLst/>
            <a:ahLst/>
            <a:cxnLst/>
            <a:rect l="l" t="t" r="r" b="b"/>
            <a:pathLst>
              <a:path w="387350" h="365760">
                <a:moveTo>
                  <a:pt x="187325" y="0"/>
                </a:moveTo>
                <a:lnTo>
                  <a:pt x="0" y="0"/>
                </a:lnTo>
                <a:lnTo>
                  <a:pt x="0" y="365760"/>
                </a:lnTo>
                <a:lnTo>
                  <a:pt x="187325" y="365760"/>
                </a:lnTo>
                <a:lnTo>
                  <a:pt x="187325" y="203835"/>
                </a:lnTo>
                <a:lnTo>
                  <a:pt x="352649" y="203835"/>
                </a:lnTo>
                <a:lnTo>
                  <a:pt x="387095" y="182880"/>
                </a:lnTo>
                <a:lnTo>
                  <a:pt x="352649" y="161925"/>
                </a:lnTo>
                <a:lnTo>
                  <a:pt x="187325" y="161925"/>
                </a:lnTo>
                <a:lnTo>
                  <a:pt x="187325" y="0"/>
                </a:lnTo>
                <a:close/>
              </a:path>
              <a:path w="387350" h="365760">
                <a:moveTo>
                  <a:pt x="352649" y="203835"/>
                </a:moveTo>
                <a:lnTo>
                  <a:pt x="295656" y="203835"/>
                </a:lnTo>
                <a:lnTo>
                  <a:pt x="295656" y="238506"/>
                </a:lnTo>
                <a:lnTo>
                  <a:pt x="352649" y="203835"/>
                </a:lnTo>
                <a:close/>
              </a:path>
              <a:path w="387350" h="365760">
                <a:moveTo>
                  <a:pt x="295656" y="127254"/>
                </a:moveTo>
                <a:lnTo>
                  <a:pt x="295656" y="161925"/>
                </a:lnTo>
                <a:lnTo>
                  <a:pt x="352649" y="161925"/>
                </a:lnTo>
                <a:lnTo>
                  <a:pt x="295656" y="127254"/>
                </a:lnTo>
                <a:close/>
              </a:path>
            </a:pathLst>
          </a:custGeom>
          <a:solidFill>
            <a:srgbClr val="4444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77895" y="1706879"/>
            <a:ext cx="387350" cy="365760"/>
          </a:xfrm>
          <a:custGeom>
            <a:avLst/>
            <a:gdLst/>
            <a:ahLst/>
            <a:cxnLst/>
            <a:rect l="l" t="t" r="r" b="b"/>
            <a:pathLst>
              <a:path w="387350" h="365760">
                <a:moveTo>
                  <a:pt x="0" y="365760"/>
                </a:moveTo>
                <a:lnTo>
                  <a:pt x="0" y="0"/>
                </a:lnTo>
                <a:lnTo>
                  <a:pt x="187325" y="0"/>
                </a:lnTo>
                <a:lnTo>
                  <a:pt x="187325" y="161925"/>
                </a:lnTo>
                <a:lnTo>
                  <a:pt x="295656" y="161925"/>
                </a:lnTo>
                <a:lnTo>
                  <a:pt x="295656" y="127254"/>
                </a:lnTo>
                <a:lnTo>
                  <a:pt x="387095" y="182880"/>
                </a:lnTo>
                <a:lnTo>
                  <a:pt x="295656" y="238506"/>
                </a:lnTo>
                <a:lnTo>
                  <a:pt x="295656" y="203835"/>
                </a:lnTo>
                <a:lnTo>
                  <a:pt x="187325" y="203835"/>
                </a:lnTo>
                <a:lnTo>
                  <a:pt x="187325" y="365760"/>
                </a:lnTo>
                <a:lnTo>
                  <a:pt x="0" y="365760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35807" y="1722120"/>
            <a:ext cx="109728" cy="3307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456559" y="2035809"/>
            <a:ext cx="22161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b="1" spc="-5" dirty="0">
                <a:solidFill>
                  <a:srgbClr val="FFFFFF"/>
                </a:solidFill>
                <a:latin typeface="Arial"/>
                <a:cs typeface="Arial"/>
              </a:rPr>
              <a:t>Bl</a:t>
            </a:r>
            <a:r>
              <a:rPr sz="700" b="1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700" b="1" spc="-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7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035807" y="1376172"/>
            <a:ext cx="233171" cy="2743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58795" y="1510283"/>
            <a:ext cx="477520" cy="0"/>
          </a:xfrm>
          <a:custGeom>
            <a:avLst/>
            <a:gdLst/>
            <a:ahLst/>
            <a:cxnLst/>
            <a:rect l="l" t="t" r="r" b="b"/>
            <a:pathLst>
              <a:path w="477519">
                <a:moveTo>
                  <a:pt x="0" y="0"/>
                </a:moveTo>
                <a:lnTo>
                  <a:pt x="477520" y="0"/>
                </a:lnTo>
              </a:path>
            </a:pathLst>
          </a:custGeom>
          <a:ln w="12192">
            <a:solidFill>
              <a:srgbClr val="399C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67455" y="1496567"/>
            <a:ext cx="495934" cy="10795"/>
          </a:xfrm>
          <a:custGeom>
            <a:avLst/>
            <a:gdLst/>
            <a:ahLst/>
            <a:cxnLst/>
            <a:rect l="l" t="t" r="r" b="b"/>
            <a:pathLst>
              <a:path w="495935" h="10794">
                <a:moveTo>
                  <a:pt x="0" y="10541"/>
                </a:moveTo>
                <a:lnTo>
                  <a:pt x="495935" y="0"/>
                </a:lnTo>
              </a:path>
            </a:pathLst>
          </a:custGeom>
          <a:ln w="12192">
            <a:solidFill>
              <a:srgbClr val="399C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31235" y="2112264"/>
            <a:ext cx="236220" cy="2743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49651" y="2246376"/>
            <a:ext cx="481330" cy="0"/>
          </a:xfrm>
          <a:custGeom>
            <a:avLst/>
            <a:gdLst/>
            <a:ahLst/>
            <a:cxnLst/>
            <a:rect l="l" t="t" r="r" b="b"/>
            <a:pathLst>
              <a:path w="481330">
                <a:moveTo>
                  <a:pt x="0" y="0"/>
                </a:moveTo>
                <a:lnTo>
                  <a:pt x="481330" y="0"/>
                </a:lnTo>
              </a:path>
            </a:pathLst>
          </a:custGeom>
          <a:ln w="12192">
            <a:solidFill>
              <a:srgbClr val="399C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65932" y="2232660"/>
            <a:ext cx="500380" cy="10795"/>
          </a:xfrm>
          <a:custGeom>
            <a:avLst/>
            <a:gdLst/>
            <a:ahLst/>
            <a:cxnLst/>
            <a:rect l="l" t="t" r="r" b="b"/>
            <a:pathLst>
              <a:path w="500379" h="10794">
                <a:moveTo>
                  <a:pt x="0" y="10540"/>
                </a:moveTo>
                <a:lnTo>
                  <a:pt x="499871" y="0"/>
                </a:lnTo>
              </a:path>
            </a:pathLst>
          </a:custGeom>
          <a:ln w="12192">
            <a:solidFill>
              <a:srgbClr val="399C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387424" y="1713965"/>
            <a:ext cx="361315" cy="313055"/>
          </a:xfrm>
          <a:custGeom>
            <a:avLst/>
            <a:gdLst/>
            <a:ahLst/>
            <a:cxnLst/>
            <a:rect l="l" t="t" r="r" b="b"/>
            <a:pathLst>
              <a:path w="361314" h="313055">
                <a:moveTo>
                  <a:pt x="270697" y="0"/>
                </a:moveTo>
                <a:lnTo>
                  <a:pt x="90229" y="0"/>
                </a:lnTo>
                <a:lnTo>
                  <a:pt x="0" y="156457"/>
                </a:lnTo>
                <a:lnTo>
                  <a:pt x="90229" y="312905"/>
                </a:lnTo>
                <a:lnTo>
                  <a:pt x="270697" y="312905"/>
                </a:lnTo>
                <a:lnTo>
                  <a:pt x="360925" y="156457"/>
                </a:lnTo>
                <a:lnTo>
                  <a:pt x="2706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375015" y="1703208"/>
            <a:ext cx="386080" cy="334645"/>
          </a:xfrm>
          <a:custGeom>
            <a:avLst/>
            <a:gdLst/>
            <a:ahLst/>
            <a:cxnLst/>
            <a:rect l="l" t="t" r="r" b="b"/>
            <a:pathLst>
              <a:path w="386079" h="334644">
                <a:moveTo>
                  <a:pt x="289310" y="0"/>
                </a:moveTo>
                <a:lnTo>
                  <a:pt x="96432" y="0"/>
                </a:lnTo>
                <a:lnTo>
                  <a:pt x="0" y="167215"/>
                </a:lnTo>
                <a:lnTo>
                  <a:pt x="96432" y="334418"/>
                </a:lnTo>
                <a:lnTo>
                  <a:pt x="289310" y="334418"/>
                </a:lnTo>
                <a:lnTo>
                  <a:pt x="298616" y="318284"/>
                </a:lnTo>
                <a:lnTo>
                  <a:pt x="111944" y="318283"/>
                </a:lnTo>
                <a:lnTo>
                  <a:pt x="102637" y="312903"/>
                </a:lnTo>
                <a:lnTo>
                  <a:pt x="108841" y="312903"/>
                </a:lnTo>
                <a:lnTo>
                  <a:pt x="27919" y="172593"/>
                </a:lnTo>
                <a:lnTo>
                  <a:pt x="21715" y="172593"/>
                </a:lnTo>
                <a:lnTo>
                  <a:pt x="21715" y="161836"/>
                </a:lnTo>
                <a:lnTo>
                  <a:pt x="27919" y="161836"/>
                </a:lnTo>
                <a:lnTo>
                  <a:pt x="108842" y="21515"/>
                </a:lnTo>
                <a:lnTo>
                  <a:pt x="102637" y="21515"/>
                </a:lnTo>
                <a:lnTo>
                  <a:pt x="111944" y="16136"/>
                </a:lnTo>
                <a:lnTo>
                  <a:pt x="298616" y="16136"/>
                </a:lnTo>
                <a:lnTo>
                  <a:pt x="289310" y="0"/>
                </a:lnTo>
                <a:close/>
              </a:path>
              <a:path w="386079" h="334644">
                <a:moveTo>
                  <a:pt x="108841" y="312903"/>
                </a:moveTo>
                <a:lnTo>
                  <a:pt x="102637" y="312903"/>
                </a:lnTo>
                <a:lnTo>
                  <a:pt x="111944" y="318283"/>
                </a:lnTo>
                <a:lnTo>
                  <a:pt x="108841" y="312903"/>
                </a:lnTo>
                <a:close/>
              </a:path>
              <a:path w="386079" h="334644">
                <a:moveTo>
                  <a:pt x="276909" y="312903"/>
                </a:moveTo>
                <a:lnTo>
                  <a:pt x="108841" y="312903"/>
                </a:lnTo>
                <a:lnTo>
                  <a:pt x="111944" y="318283"/>
                </a:lnTo>
                <a:lnTo>
                  <a:pt x="273807" y="318284"/>
                </a:lnTo>
                <a:lnTo>
                  <a:pt x="276909" y="312903"/>
                </a:lnTo>
                <a:close/>
              </a:path>
              <a:path w="386079" h="334644">
                <a:moveTo>
                  <a:pt x="360932" y="167215"/>
                </a:moveTo>
                <a:lnTo>
                  <a:pt x="273807" y="318284"/>
                </a:lnTo>
                <a:lnTo>
                  <a:pt x="283106" y="312903"/>
                </a:lnTo>
                <a:lnTo>
                  <a:pt x="301719" y="312903"/>
                </a:lnTo>
                <a:lnTo>
                  <a:pt x="382640" y="172594"/>
                </a:lnTo>
                <a:lnTo>
                  <a:pt x="364034" y="172594"/>
                </a:lnTo>
                <a:lnTo>
                  <a:pt x="360932" y="167215"/>
                </a:lnTo>
                <a:close/>
              </a:path>
              <a:path w="386079" h="334644">
                <a:moveTo>
                  <a:pt x="301719" y="312903"/>
                </a:moveTo>
                <a:lnTo>
                  <a:pt x="283106" y="312903"/>
                </a:lnTo>
                <a:lnTo>
                  <a:pt x="273807" y="318284"/>
                </a:lnTo>
                <a:lnTo>
                  <a:pt x="298616" y="318284"/>
                </a:lnTo>
                <a:lnTo>
                  <a:pt x="301719" y="312903"/>
                </a:lnTo>
                <a:close/>
              </a:path>
              <a:path w="386079" h="334644">
                <a:moveTo>
                  <a:pt x="21715" y="161836"/>
                </a:moveTo>
                <a:lnTo>
                  <a:pt x="21715" y="172593"/>
                </a:lnTo>
                <a:lnTo>
                  <a:pt x="24817" y="167214"/>
                </a:lnTo>
                <a:lnTo>
                  <a:pt x="21715" y="161836"/>
                </a:lnTo>
                <a:close/>
              </a:path>
              <a:path w="386079" h="334644">
                <a:moveTo>
                  <a:pt x="24817" y="167214"/>
                </a:moveTo>
                <a:lnTo>
                  <a:pt x="21715" y="172593"/>
                </a:lnTo>
                <a:lnTo>
                  <a:pt x="27919" y="172593"/>
                </a:lnTo>
                <a:lnTo>
                  <a:pt x="24817" y="167214"/>
                </a:lnTo>
                <a:close/>
              </a:path>
              <a:path w="386079" h="334644">
                <a:moveTo>
                  <a:pt x="364034" y="161836"/>
                </a:moveTo>
                <a:lnTo>
                  <a:pt x="360932" y="167215"/>
                </a:lnTo>
                <a:lnTo>
                  <a:pt x="364034" y="172594"/>
                </a:lnTo>
                <a:lnTo>
                  <a:pt x="364034" y="161836"/>
                </a:lnTo>
                <a:close/>
              </a:path>
              <a:path w="386079" h="334644">
                <a:moveTo>
                  <a:pt x="382640" y="161836"/>
                </a:moveTo>
                <a:lnTo>
                  <a:pt x="364034" y="161836"/>
                </a:lnTo>
                <a:lnTo>
                  <a:pt x="364034" y="172594"/>
                </a:lnTo>
                <a:lnTo>
                  <a:pt x="382640" y="172594"/>
                </a:lnTo>
                <a:lnTo>
                  <a:pt x="385742" y="167215"/>
                </a:lnTo>
                <a:lnTo>
                  <a:pt x="382640" y="161836"/>
                </a:lnTo>
                <a:close/>
              </a:path>
              <a:path w="386079" h="334644">
                <a:moveTo>
                  <a:pt x="27919" y="161836"/>
                </a:moveTo>
                <a:lnTo>
                  <a:pt x="21715" y="161836"/>
                </a:lnTo>
                <a:lnTo>
                  <a:pt x="24817" y="167214"/>
                </a:lnTo>
                <a:lnTo>
                  <a:pt x="27919" y="161836"/>
                </a:lnTo>
                <a:close/>
              </a:path>
              <a:path w="386079" h="334644">
                <a:moveTo>
                  <a:pt x="273807" y="16136"/>
                </a:moveTo>
                <a:lnTo>
                  <a:pt x="360932" y="167215"/>
                </a:lnTo>
                <a:lnTo>
                  <a:pt x="364034" y="161836"/>
                </a:lnTo>
                <a:lnTo>
                  <a:pt x="382640" y="161836"/>
                </a:lnTo>
                <a:lnTo>
                  <a:pt x="301718" y="21515"/>
                </a:lnTo>
                <a:lnTo>
                  <a:pt x="283106" y="21515"/>
                </a:lnTo>
                <a:lnTo>
                  <a:pt x="273807" y="16136"/>
                </a:lnTo>
                <a:close/>
              </a:path>
              <a:path w="386079" h="334644">
                <a:moveTo>
                  <a:pt x="111944" y="16136"/>
                </a:moveTo>
                <a:lnTo>
                  <a:pt x="102637" y="21515"/>
                </a:lnTo>
                <a:lnTo>
                  <a:pt x="108842" y="21515"/>
                </a:lnTo>
                <a:lnTo>
                  <a:pt x="111944" y="16136"/>
                </a:lnTo>
                <a:close/>
              </a:path>
              <a:path w="386079" h="334644">
                <a:moveTo>
                  <a:pt x="273807" y="16136"/>
                </a:moveTo>
                <a:lnTo>
                  <a:pt x="111944" y="16136"/>
                </a:lnTo>
                <a:lnTo>
                  <a:pt x="108842" y="21515"/>
                </a:lnTo>
                <a:lnTo>
                  <a:pt x="276908" y="21515"/>
                </a:lnTo>
                <a:lnTo>
                  <a:pt x="273807" y="16136"/>
                </a:lnTo>
                <a:close/>
              </a:path>
              <a:path w="386079" h="334644">
                <a:moveTo>
                  <a:pt x="298616" y="16136"/>
                </a:moveTo>
                <a:lnTo>
                  <a:pt x="273807" y="16136"/>
                </a:lnTo>
                <a:lnTo>
                  <a:pt x="283106" y="21515"/>
                </a:lnTo>
                <a:lnTo>
                  <a:pt x="301718" y="21515"/>
                </a:lnTo>
                <a:lnTo>
                  <a:pt x="298616" y="16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387415" y="1713965"/>
            <a:ext cx="361315" cy="313055"/>
          </a:xfrm>
          <a:custGeom>
            <a:avLst/>
            <a:gdLst/>
            <a:ahLst/>
            <a:cxnLst/>
            <a:rect l="l" t="t" r="r" b="b"/>
            <a:pathLst>
              <a:path w="361314" h="313055">
                <a:moveTo>
                  <a:pt x="270706" y="0"/>
                </a:moveTo>
                <a:lnTo>
                  <a:pt x="90237" y="0"/>
                </a:lnTo>
                <a:lnTo>
                  <a:pt x="0" y="156443"/>
                </a:lnTo>
                <a:lnTo>
                  <a:pt x="90237" y="312895"/>
                </a:lnTo>
                <a:lnTo>
                  <a:pt x="270706" y="312895"/>
                </a:lnTo>
                <a:lnTo>
                  <a:pt x="306546" y="250759"/>
                </a:lnTo>
                <a:lnTo>
                  <a:pt x="114191" y="250759"/>
                </a:lnTo>
                <a:lnTo>
                  <a:pt x="104685" y="248841"/>
                </a:lnTo>
                <a:lnTo>
                  <a:pt x="96928" y="243609"/>
                </a:lnTo>
                <a:lnTo>
                  <a:pt x="91703" y="235844"/>
                </a:lnTo>
                <a:lnTo>
                  <a:pt x="89787" y="226331"/>
                </a:lnTo>
                <a:lnTo>
                  <a:pt x="89787" y="86447"/>
                </a:lnTo>
                <a:lnTo>
                  <a:pt x="91704" y="77005"/>
                </a:lnTo>
                <a:lnTo>
                  <a:pt x="96931" y="69280"/>
                </a:lnTo>
                <a:lnTo>
                  <a:pt x="104687" y="64064"/>
                </a:lnTo>
                <a:lnTo>
                  <a:pt x="114191" y="62149"/>
                </a:lnTo>
                <a:lnTo>
                  <a:pt x="306556" y="62150"/>
                </a:lnTo>
                <a:lnTo>
                  <a:pt x="270706" y="0"/>
                </a:lnTo>
                <a:close/>
              </a:path>
              <a:path w="361314" h="313055">
                <a:moveTo>
                  <a:pt x="306556" y="62150"/>
                </a:moveTo>
                <a:lnTo>
                  <a:pt x="233509" y="62149"/>
                </a:lnTo>
                <a:lnTo>
                  <a:pt x="271164" y="99371"/>
                </a:lnTo>
                <a:lnTo>
                  <a:pt x="271164" y="226331"/>
                </a:lnTo>
                <a:lnTo>
                  <a:pt x="269245" y="235849"/>
                </a:lnTo>
                <a:lnTo>
                  <a:pt x="264014" y="243612"/>
                </a:lnTo>
                <a:lnTo>
                  <a:pt x="256257" y="248843"/>
                </a:lnTo>
                <a:lnTo>
                  <a:pt x="246763" y="250759"/>
                </a:lnTo>
                <a:lnTo>
                  <a:pt x="306546" y="250759"/>
                </a:lnTo>
                <a:lnTo>
                  <a:pt x="360948" y="156443"/>
                </a:lnTo>
                <a:lnTo>
                  <a:pt x="306556" y="62150"/>
                </a:lnTo>
                <a:close/>
              </a:path>
            </a:pathLst>
          </a:custGeom>
          <a:solidFill>
            <a:srgbClr val="0078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490515" y="1789440"/>
            <a:ext cx="154739" cy="16194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40252" y="1591055"/>
            <a:ext cx="175260" cy="1676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304032" y="2144267"/>
            <a:ext cx="182879" cy="18288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491739" y="1565147"/>
            <a:ext cx="623315" cy="64007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872739" y="2401823"/>
            <a:ext cx="640079" cy="1844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551176" y="1376172"/>
            <a:ext cx="1216660" cy="1000125"/>
          </a:xfrm>
          <a:custGeom>
            <a:avLst/>
            <a:gdLst/>
            <a:ahLst/>
            <a:cxnLst/>
            <a:rect l="l" t="t" r="r" b="b"/>
            <a:pathLst>
              <a:path w="1216660" h="1000125">
                <a:moveTo>
                  <a:pt x="0" y="166624"/>
                </a:moveTo>
                <a:lnTo>
                  <a:pt x="5948" y="122310"/>
                </a:lnTo>
                <a:lnTo>
                  <a:pt x="22737" y="82502"/>
                </a:lnTo>
                <a:lnTo>
                  <a:pt x="48783" y="48783"/>
                </a:lnTo>
                <a:lnTo>
                  <a:pt x="82502" y="22737"/>
                </a:lnTo>
                <a:lnTo>
                  <a:pt x="122310" y="5948"/>
                </a:lnTo>
                <a:lnTo>
                  <a:pt x="166624" y="0"/>
                </a:lnTo>
                <a:lnTo>
                  <a:pt x="1049527" y="0"/>
                </a:lnTo>
                <a:lnTo>
                  <a:pt x="1093841" y="5948"/>
                </a:lnTo>
                <a:lnTo>
                  <a:pt x="1133649" y="22737"/>
                </a:lnTo>
                <a:lnTo>
                  <a:pt x="1167368" y="48783"/>
                </a:lnTo>
                <a:lnTo>
                  <a:pt x="1193414" y="82502"/>
                </a:lnTo>
                <a:lnTo>
                  <a:pt x="1210203" y="122310"/>
                </a:lnTo>
                <a:lnTo>
                  <a:pt x="1216152" y="166624"/>
                </a:lnTo>
                <a:lnTo>
                  <a:pt x="1216152" y="833119"/>
                </a:lnTo>
                <a:lnTo>
                  <a:pt x="1210203" y="877433"/>
                </a:lnTo>
                <a:lnTo>
                  <a:pt x="1193414" y="917241"/>
                </a:lnTo>
                <a:lnTo>
                  <a:pt x="1167368" y="950960"/>
                </a:lnTo>
                <a:lnTo>
                  <a:pt x="1133649" y="977006"/>
                </a:lnTo>
                <a:lnTo>
                  <a:pt x="1093841" y="993795"/>
                </a:lnTo>
                <a:lnTo>
                  <a:pt x="1049527" y="999744"/>
                </a:lnTo>
                <a:lnTo>
                  <a:pt x="166624" y="999744"/>
                </a:lnTo>
                <a:lnTo>
                  <a:pt x="122310" y="993795"/>
                </a:lnTo>
                <a:lnTo>
                  <a:pt x="82502" y="977006"/>
                </a:lnTo>
                <a:lnTo>
                  <a:pt x="48783" y="950960"/>
                </a:lnTo>
                <a:lnTo>
                  <a:pt x="22737" y="917241"/>
                </a:lnTo>
                <a:lnTo>
                  <a:pt x="5948" y="877433"/>
                </a:lnTo>
                <a:lnTo>
                  <a:pt x="0" y="833119"/>
                </a:lnTo>
                <a:lnTo>
                  <a:pt x="0" y="166624"/>
                </a:lnTo>
                <a:close/>
              </a:path>
            </a:pathLst>
          </a:custGeom>
          <a:ln w="12192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462528" y="1243583"/>
            <a:ext cx="274320" cy="27432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342388" y="4064508"/>
            <a:ext cx="1524000" cy="70256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567539" y="4599048"/>
            <a:ext cx="1648046" cy="4172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255520" y="4207764"/>
            <a:ext cx="658368" cy="67665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686811" y="2604516"/>
            <a:ext cx="1098041" cy="109804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008376" y="2913888"/>
            <a:ext cx="458724" cy="4572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3084957" y="3387090"/>
            <a:ext cx="32131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65" marR="5080" indent="-12700">
              <a:lnSpc>
                <a:spcPct val="100000"/>
              </a:lnSpc>
              <a:spcBef>
                <a:spcPts val="100"/>
              </a:spcBef>
            </a:pPr>
            <a:r>
              <a:rPr sz="500" dirty="0">
                <a:solidFill>
                  <a:srgbClr val="92D050"/>
                </a:solidFill>
                <a:latin typeface="Arial"/>
                <a:cs typeface="Arial"/>
              </a:rPr>
              <a:t>T O</a:t>
            </a:r>
            <a:r>
              <a:rPr sz="500" spc="-3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92D050"/>
                </a:solidFill>
                <a:latin typeface="Arial"/>
                <a:cs typeface="Arial"/>
              </a:rPr>
              <a:t>T H E  C</a:t>
            </a:r>
            <a:r>
              <a:rPr sz="500" spc="-7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92D050"/>
                </a:solidFill>
                <a:latin typeface="Arial"/>
                <a:cs typeface="Arial"/>
              </a:rPr>
              <a:t>L</a:t>
            </a:r>
            <a:r>
              <a:rPr sz="500" spc="-6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92D050"/>
                </a:solidFill>
                <a:latin typeface="Arial"/>
                <a:cs typeface="Arial"/>
              </a:rPr>
              <a:t>O</a:t>
            </a:r>
            <a:r>
              <a:rPr sz="500" spc="-5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92D050"/>
                </a:solidFill>
                <a:latin typeface="Arial"/>
                <a:cs typeface="Arial"/>
              </a:rPr>
              <a:t>U</a:t>
            </a:r>
            <a:r>
              <a:rPr sz="500" spc="-7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92D050"/>
                </a:solidFill>
                <a:latin typeface="Arial"/>
                <a:cs typeface="Arial"/>
              </a:rPr>
              <a:t>D</a:t>
            </a:r>
            <a:endParaRPr sz="5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042920" y="2723134"/>
            <a:ext cx="40005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960" marR="5080" indent="-48895">
              <a:lnSpc>
                <a:spcPct val="100000"/>
              </a:lnSpc>
              <a:spcBef>
                <a:spcPts val="100"/>
              </a:spcBef>
            </a:pPr>
            <a:r>
              <a:rPr sz="500" spc="35" dirty="0">
                <a:solidFill>
                  <a:srgbClr val="92D050"/>
                </a:solidFill>
                <a:latin typeface="Arial"/>
                <a:cs typeface="Arial"/>
              </a:rPr>
              <a:t>FROM</a:t>
            </a:r>
            <a:r>
              <a:rPr sz="50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500" spc="30" dirty="0">
                <a:solidFill>
                  <a:srgbClr val="92D050"/>
                </a:solidFill>
                <a:latin typeface="Arial"/>
                <a:cs typeface="Arial"/>
              </a:rPr>
              <a:t>THE  </a:t>
            </a:r>
            <a:r>
              <a:rPr sz="500" dirty="0">
                <a:solidFill>
                  <a:srgbClr val="92D050"/>
                </a:solidFill>
                <a:latin typeface="Arial"/>
                <a:cs typeface="Arial"/>
              </a:rPr>
              <a:t>C</a:t>
            </a:r>
            <a:r>
              <a:rPr sz="5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92D050"/>
                </a:solidFill>
                <a:latin typeface="Arial"/>
                <a:cs typeface="Arial"/>
              </a:rPr>
              <a:t>L</a:t>
            </a:r>
            <a:r>
              <a:rPr sz="5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92D050"/>
                </a:solidFill>
                <a:latin typeface="Arial"/>
                <a:cs typeface="Arial"/>
              </a:rPr>
              <a:t>O</a:t>
            </a:r>
            <a:r>
              <a:rPr sz="500" spc="-5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92D050"/>
                </a:solidFill>
                <a:latin typeface="Arial"/>
                <a:cs typeface="Arial"/>
              </a:rPr>
              <a:t>U</a:t>
            </a:r>
            <a:r>
              <a:rPr sz="5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92D050"/>
                </a:solidFill>
                <a:latin typeface="Arial"/>
                <a:cs typeface="Arial"/>
              </a:rPr>
              <a:t>D</a:t>
            </a:r>
            <a:endParaRPr sz="5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399692" y="4486672"/>
            <a:ext cx="288290" cy="433070"/>
          </a:xfrm>
          <a:custGeom>
            <a:avLst/>
            <a:gdLst/>
            <a:ahLst/>
            <a:cxnLst/>
            <a:rect l="l" t="t" r="r" b="b"/>
            <a:pathLst>
              <a:path w="288289" h="433070">
                <a:moveTo>
                  <a:pt x="287750" y="0"/>
                </a:moveTo>
                <a:lnTo>
                  <a:pt x="0" y="0"/>
                </a:lnTo>
                <a:lnTo>
                  <a:pt x="0" y="432551"/>
                </a:lnTo>
                <a:lnTo>
                  <a:pt x="119896" y="432551"/>
                </a:lnTo>
                <a:lnTo>
                  <a:pt x="119896" y="360459"/>
                </a:lnTo>
                <a:lnTo>
                  <a:pt x="287750" y="360459"/>
                </a:lnTo>
                <a:lnTo>
                  <a:pt x="287750" y="312398"/>
                </a:lnTo>
                <a:lnTo>
                  <a:pt x="71937" y="312398"/>
                </a:lnTo>
                <a:lnTo>
                  <a:pt x="71937" y="264337"/>
                </a:lnTo>
                <a:lnTo>
                  <a:pt x="287750" y="264337"/>
                </a:lnTo>
                <a:lnTo>
                  <a:pt x="287750" y="216275"/>
                </a:lnTo>
                <a:lnTo>
                  <a:pt x="71937" y="216275"/>
                </a:lnTo>
                <a:lnTo>
                  <a:pt x="71937" y="168214"/>
                </a:lnTo>
                <a:lnTo>
                  <a:pt x="287750" y="168214"/>
                </a:lnTo>
                <a:lnTo>
                  <a:pt x="287750" y="120153"/>
                </a:lnTo>
                <a:lnTo>
                  <a:pt x="71937" y="120153"/>
                </a:lnTo>
                <a:lnTo>
                  <a:pt x="71937" y="72091"/>
                </a:lnTo>
                <a:lnTo>
                  <a:pt x="287750" y="72091"/>
                </a:lnTo>
                <a:lnTo>
                  <a:pt x="287750" y="0"/>
                </a:lnTo>
                <a:close/>
              </a:path>
              <a:path w="288289" h="433070">
                <a:moveTo>
                  <a:pt x="287750" y="360459"/>
                </a:moveTo>
                <a:lnTo>
                  <a:pt x="167854" y="360459"/>
                </a:lnTo>
                <a:lnTo>
                  <a:pt x="167854" y="432551"/>
                </a:lnTo>
                <a:lnTo>
                  <a:pt x="287750" y="432551"/>
                </a:lnTo>
                <a:lnTo>
                  <a:pt x="287750" y="360459"/>
                </a:lnTo>
                <a:close/>
              </a:path>
              <a:path w="288289" h="433070">
                <a:moveTo>
                  <a:pt x="167854" y="264337"/>
                </a:moveTo>
                <a:lnTo>
                  <a:pt x="119896" y="264337"/>
                </a:lnTo>
                <a:lnTo>
                  <a:pt x="119896" y="312398"/>
                </a:lnTo>
                <a:lnTo>
                  <a:pt x="167854" y="312398"/>
                </a:lnTo>
                <a:lnTo>
                  <a:pt x="167854" y="264337"/>
                </a:lnTo>
                <a:close/>
              </a:path>
              <a:path w="288289" h="433070">
                <a:moveTo>
                  <a:pt x="287750" y="264337"/>
                </a:moveTo>
                <a:lnTo>
                  <a:pt x="215812" y="264337"/>
                </a:lnTo>
                <a:lnTo>
                  <a:pt x="215812" y="312398"/>
                </a:lnTo>
                <a:lnTo>
                  <a:pt x="287750" y="312398"/>
                </a:lnTo>
                <a:lnTo>
                  <a:pt x="287750" y="264337"/>
                </a:lnTo>
                <a:close/>
              </a:path>
              <a:path w="288289" h="433070">
                <a:moveTo>
                  <a:pt x="167854" y="168214"/>
                </a:moveTo>
                <a:lnTo>
                  <a:pt x="119896" y="168214"/>
                </a:lnTo>
                <a:lnTo>
                  <a:pt x="119896" y="216275"/>
                </a:lnTo>
                <a:lnTo>
                  <a:pt x="167854" y="216275"/>
                </a:lnTo>
                <a:lnTo>
                  <a:pt x="167854" y="168214"/>
                </a:lnTo>
                <a:close/>
              </a:path>
              <a:path w="288289" h="433070">
                <a:moveTo>
                  <a:pt x="287750" y="168214"/>
                </a:moveTo>
                <a:lnTo>
                  <a:pt x="215812" y="168214"/>
                </a:lnTo>
                <a:lnTo>
                  <a:pt x="215812" y="216275"/>
                </a:lnTo>
                <a:lnTo>
                  <a:pt x="287750" y="216275"/>
                </a:lnTo>
                <a:lnTo>
                  <a:pt x="287750" y="168214"/>
                </a:lnTo>
                <a:close/>
              </a:path>
              <a:path w="288289" h="433070">
                <a:moveTo>
                  <a:pt x="167854" y="72091"/>
                </a:moveTo>
                <a:lnTo>
                  <a:pt x="119895" y="72091"/>
                </a:lnTo>
                <a:lnTo>
                  <a:pt x="119895" y="120153"/>
                </a:lnTo>
                <a:lnTo>
                  <a:pt x="167854" y="120153"/>
                </a:lnTo>
                <a:lnTo>
                  <a:pt x="167854" y="72091"/>
                </a:lnTo>
                <a:close/>
              </a:path>
              <a:path w="288289" h="433070">
                <a:moveTo>
                  <a:pt x="287750" y="72091"/>
                </a:moveTo>
                <a:lnTo>
                  <a:pt x="215812" y="72091"/>
                </a:lnTo>
                <a:lnTo>
                  <a:pt x="215812" y="120153"/>
                </a:lnTo>
                <a:lnTo>
                  <a:pt x="287750" y="120153"/>
                </a:lnTo>
                <a:lnTo>
                  <a:pt x="287750" y="72091"/>
                </a:lnTo>
                <a:close/>
              </a:path>
            </a:pathLst>
          </a:custGeom>
          <a:solidFill>
            <a:srgbClr val="4B9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735401" y="4582794"/>
            <a:ext cx="288290" cy="336550"/>
          </a:xfrm>
          <a:custGeom>
            <a:avLst/>
            <a:gdLst/>
            <a:ahLst/>
            <a:cxnLst/>
            <a:rect l="l" t="t" r="r" b="b"/>
            <a:pathLst>
              <a:path w="288289" h="336550">
                <a:moveTo>
                  <a:pt x="287750" y="0"/>
                </a:moveTo>
                <a:lnTo>
                  <a:pt x="0" y="0"/>
                </a:lnTo>
                <a:lnTo>
                  <a:pt x="0" y="336429"/>
                </a:lnTo>
                <a:lnTo>
                  <a:pt x="119896" y="336429"/>
                </a:lnTo>
                <a:lnTo>
                  <a:pt x="119896" y="264337"/>
                </a:lnTo>
                <a:lnTo>
                  <a:pt x="287750" y="264337"/>
                </a:lnTo>
                <a:lnTo>
                  <a:pt x="287750" y="216275"/>
                </a:lnTo>
                <a:lnTo>
                  <a:pt x="71937" y="216275"/>
                </a:lnTo>
                <a:lnTo>
                  <a:pt x="71937" y="168214"/>
                </a:lnTo>
                <a:lnTo>
                  <a:pt x="287750" y="168214"/>
                </a:lnTo>
                <a:lnTo>
                  <a:pt x="287750" y="120153"/>
                </a:lnTo>
                <a:lnTo>
                  <a:pt x="71937" y="120153"/>
                </a:lnTo>
                <a:lnTo>
                  <a:pt x="71937" y="72091"/>
                </a:lnTo>
                <a:lnTo>
                  <a:pt x="287750" y="72091"/>
                </a:lnTo>
                <a:lnTo>
                  <a:pt x="287750" y="0"/>
                </a:lnTo>
                <a:close/>
              </a:path>
              <a:path w="288289" h="336550">
                <a:moveTo>
                  <a:pt x="287750" y="264337"/>
                </a:moveTo>
                <a:lnTo>
                  <a:pt x="167854" y="264337"/>
                </a:lnTo>
                <a:lnTo>
                  <a:pt x="167854" y="336429"/>
                </a:lnTo>
                <a:lnTo>
                  <a:pt x="287750" y="336429"/>
                </a:lnTo>
                <a:lnTo>
                  <a:pt x="287750" y="264337"/>
                </a:lnTo>
                <a:close/>
              </a:path>
              <a:path w="288289" h="336550">
                <a:moveTo>
                  <a:pt x="167854" y="168214"/>
                </a:moveTo>
                <a:lnTo>
                  <a:pt x="119896" y="168214"/>
                </a:lnTo>
                <a:lnTo>
                  <a:pt x="119896" y="216275"/>
                </a:lnTo>
                <a:lnTo>
                  <a:pt x="167854" y="216275"/>
                </a:lnTo>
                <a:lnTo>
                  <a:pt x="167854" y="168214"/>
                </a:lnTo>
                <a:close/>
              </a:path>
              <a:path w="288289" h="336550">
                <a:moveTo>
                  <a:pt x="287750" y="168214"/>
                </a:moveTo>
                <a:lnTo>
                  <a:pt x="215812" y="168214"/>
                </a:lnTo>
                <a:lnTo>
                  <a:pt x="215812" y="216275"/>
                </a:lnTo>
                <a:lnTo>
                  <a:pt x="287750" y="216275"/>
                </a:lnTo>
                <a:lnTo>
                  <a:pt x="287750" y="168214"/>
                </a:lnTo>
                <a:close/>
              </a:path>
              <a:path w="288289" h="336550">
                <a:moveTo>
                  <a:pt x="167854" y="72091"/>
                </a:moveTo>
                <a:lnTo>
                  <a:pt x="119895" y="72091"/>
                </a:lnTo>
                <a:lnTo>
                  <a:pt x="119895" y="120153"/>
                </a:lnTo>
                <a:lnTo>
                  <a:pt x="167854" y="120153"/>
                </a:lnTo>
                <a:lnTo>
                  <a:pt x="167854" y="72091"/>
                </a:lnTo>
                <a:close/>
              </a:path>
              <a:path w="288289" h="336550">
                <a:moveTo>
                  <a:pt x="287750" y="72091"/>
                </a:moveTo>
                <a:lnTo>
                  <a:pt x="215812" y="72091"/>
                </a:lnTo>
                <a:lnTo>
                  <a:pt x="215812" y="120153"/>
                </a:lnTo>
                <a:lnTo>
                  <a:pt x="287750" y="120153"/>
                </a:lnTo>
                <a:lnTo>
                  <a:pt x="287750" y="72091"/>
                </a:lnTo>
                <a:close/>
              </a:path>
            </a:pathLst>
          </a:custGeom>
          <a:solidFill>
            <a:srgbClr val="4B9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071109" y="4198304"/>
            <a:ext cx="288290" cy="721360"/>
          </a:xfrm>
          <a:custGeom>
            <a:avLst/>
            <a:gdLst/>
            <a:ahLst/>
            <a:cxnLst/>
            <a:rect l="l" t="t" r="r" b="b"/>
            <a:pathLst>
              <a:path w="288289" h="721360">
                <a:moveTo>
                  <a:pt x="0" y="0"/>
                </a:moveTo>
                <a:lnTo>
                  <a:pt x="0" y="720919"/>
                </a:lnTo>
                <a:lnTo>
                  <a:pt x="119896" y="720919"/>
                </a:lnTo>
                <a:lnTo>
                  <a:pt x="119896" y="648827"/>
                </a:lnTo>
                <a:lnTo>
                  <a:pt x="287750" y="648827"/>
                </a:lnTo>
                <a:lnTo>
                  <a:pt x="287750" y="600766"/>
                </a:lnTo>
                <a:lnTo>
                  <a:pt x="71937" y="600766"/>
                </a:lnTo>
                <a:lnTo>
                  <a:pt x="71937" y="552704"/>
                </a:lnTo>
                <a:lnTo>
                  <a:pt x="287750" y="552704"/>
                </a:lnTo>
                <a:lnTo>
                  <a:pt x="287750" y="504643"/>
                </a:lnTo>
                <a:lnTo>
                  <a:pt x="71937" y="504643"/>
                </a:lnTo>
                <a:lnTo>
                  <a:pt x="71937" y="456582"/>
                </a:lnTo>
                <a:lnTo>
                  <a:pt x="287750" y="456582"/>
                </a:lnTo>
                <a:lnTo>
                  <a:pt x="287750" y="408521"/>
                </a:lnTo>
                <a:lnTo>
                  <a:pt x="71937" y="408521"/>
                </a:lnTo>
                <a:lnTo>
                  <a:pt x="71937" y="360459"/>
                </a:lnTo>
                <a:lnTo>
                  <a:pt x="287750" y="360459"/>
                </a:lnTo>
                <a:lnTo>
                  <a:pt x="287750" y="312398"/>
                </a:lnTo>
                <a:lnTo>
                  <a:pt x="71937" y="312398"/>
                </a:lnTo>
                <a:lnTo>
                  <a:pt x="71937" y="264337"/>
                </a:lnTo>
                <a:lnTo>
                  <a:pt x="287750" y="264337"/>
                </a:lnTo>
                <a:lnTo>
                  <a:pt x="287750" y="216275"/>
                </a:lnTo>
                <a:lnTo>
                  <a:pt x="71937" y="216275"/>
                </a:lnTo>
                <a:lnTo>
                  <a:pt x="71937" y="168214"/>
                </a:lnTo>
                <a:lnTo>
                  <a:pt x="287750" y="168214"/>
                </a:lnTo>
                <a:lnTo>
                  <a:pt x="287750" y="132168"/>
                </a:lnTo>
                <a:lnTo>
                  <a:pt x="71937" y="132168"/>
                </a:lnTo>
                <a:lnTo>
                  <a:pt x="71937" y="84107"/>
                </a:lnTo>
                <a:lnTo>
                  <a:pt x="287750" y="84107"/>
                </a:lnTo>
                <a:lnTo>
                  <a:pt x="287750" y="36045"/>
                </a:lnTo>
                <a:lnTo>
                  <a:pt x="0" y="0"/>
                </a:lnTo>
                <a:close/>
              </a:path>
              <a:path w="288289" h="721360">
                <a:moveTo>
                  <a:pt x="287750" y="648827"/>
                </a:moveTo>
                <a:lnTo>
                  <a:pt x="167854" y="648827"/>
                </a:lnTo>
                <a:lnTo>
                  <a:pt x="167854" y="720919"/>
                </a:lnTo>
                <a:lnTo>
                  <a:pt x="287750" y="720919"/>
                </a:lnTo>
                <a:lnTo>
                  <a:pt x="287750" y="648827"/>
                </a:lnTo>
                <a:close/>
              </a:path>
              <a:path w="288289" h="721360">
                <a:moveTo>
                  <a:pt x="167854" y="552704"/>
                </a:moveTo>
                <a:lnTo>
                  <a:pt x="119896" y="552704"/>
                </a:lnTo>
                <a:lnTo>
                  <a:pt x="119896" y="600766"/>
                </a:lnTo>
                <a:lnTo>
                  <a:pt x="167854" y="600766"/>
                </a:lnTo>
                <a:lnTo>
                  <a:pt x="167854" y="552704"/>
                </a:lnTo>
                <a:close/>
              </a:path>
              <a:path w="288289" h="721360">
                <a:moveTo>
                  <a:pt x="287750" y="552704"/>
                </a:moveTo>
                <a:lnTo>
                  <a:pt x="215812" y="552704"/>
                </a:lnTo>
                <a:lnTo>
                  <a:pt x="215812" y="600766"/>
                </a:lnTo>
                <a:lnTo>
                  <a:pt x="287750" y="600766"/>
                </a:lnTo>
                <a:lnTo>
                  <a:pt x="287750" y="552704"/>
                </a:lnTo>
                <a:close/>
              </a:path>
              <a:path w="288289" h="721360">
                <a:moveTo>
                  <a:pt x="167854" y="456582"/>
                </a:moveTo>
                <a:lnTo>
                  <a:pt x="119896" y="456582"/>
                </a:lnTo>
                <a:lnTo>
                  <a:pt x="119896" y="504643"/>
                </a:lnTo>
                <a:lnTo>
                  <a:pt x="167854" y="504643"/>
                </a:lnTo>
                <a:lnTo>
                  <a:pt x="167854" y="456582"/>
                </a:lnTo>
                <a:close/>
              </a:path>
              <a:path w="288289" h="721360">
                <a:moveTo>
                  <a:pt x="287750" y="456582"/>
                </a:moveTo>
                <a:lnTo>
                  <a:pt x="215812" y="456582"/>
                </a:lnTo>
                <a:lnTo>
                  <a:pt x="215812" y="504643"/>
                </a:lnTo>
                <a:lnTo>
                  <a:pt x="287750" y="504643"/>
                </a:lnTo>
                <a:lnTo>
                  <a:pt x="287750" y="456582"/>
                </a:lnTo>
                <a:close/>
              </a:path>
              <a:path w="288289" h="721360">
                <a:moveTo>
                  <a:pt x="167854" y="360459"/>
                </a:moveTo>
                <a:lnTo>
                  <a:pt x="119896" y="360459"/>
                </a:lnTo>
                <a:lnTo>
                  <a:pt x="119896" y="408521"/>
                </a:lnTo>
                <a:lnTo>
                  <a:pt x="167854" y="408521"/>
                </a:lnTo>
                <a:lnTo>
                  <a:pt x="167854" y="360459"/>
                </a:lnTo>
                <a:close/>
              </a:path>
              <a:path w="288289" h="721360">
                <a:moveTo>
                  <a:pt x="287750" y="360459"/>
                </a:moveTo>
                <a:lnTo>
                  <a:pt x="215812" y="360459"/>
                </a:lnTo>
                <a:lnTo>
                  <a:pt x="215812" y="408521"/>
                </a:lnTo>
                <a:lnTo>
                  <a:pt x="287750" y="408521"/>
                </a:lnTo>
                <a:lnTo>
                  <a:pt x="287750" y="360459"/>
                </a:lnTo>
                <a:close/>
              </a:path>
              <a:path w="288289" h="721360">
                <a:moveTo>
                  <a:pt x="167854" y="264337"/>
                </a:moveTo>
                <a:lnTo>
                  <a:pt x="119896" y="264337"/>
                </a:lnTo>
                <a:lnTo>
                  <a:pt x="119896" y="312398"/>
                </a:lnTo>
                <a:lnTo>
                  <a:pt x="167854" y="312398"/>
                </a:lnTo>
                <a:lnTo>
                  <a:pt x="167854" y="264337"/>
                </a:lnTo>
                <a:close/>
              </a:path>
              <a:path w="288289" h="721360">
                <a:moveTo>
                  <a:pt x="287750" y="264337"/>
                </a:moveTo>
                <a:lnTo>
                  <a:pt x="215812" y="264337"/>
                </a:lnTo>
                <a:lnTo>
                  <a:pt x="215812" y="312398"/>
                </a:lnTo>
                <a:lnTo>
                  <a:pt x="287750" y="312398"/>
                </a:lnTo>
                <a:lnTo>
                  <a:pt x="287750" y="264337"/>
                </a:lnTo>
                <a:close/>
              </a:path>
              <a:path w="288289" h="721360">
                <a:moveTo>
                  <a:pt x="167854" y="168214"/>
                </a:moveTo>
                <a:lnTo>
                  <a:pt x="119896" y="168214"/>
                </a:lnTo>
                <a:lnTo>
                  <a:pt x="119896" y="216275"/>
                </a:lnTo>
                <a:lnTo>
                  <a:pt x="167854" y="216275"/>
                </a:lnTo>
                <a:lnTo>
                  <a:pt x="167854" y="168214"/>
                </a:lnTo>
                <a:close/>
              </a:path>
              <a:path w="288289" h="721360">
                <a:moveTo>
                  <a:pt x="287750" y="168214"/>
                </a:moveTo>
                <a:lnTo>
                  <a:pt x="215812" y="168214"/>
                </a:lnTo>
                <a:lnTo>
                  <a:pt x="215812" y="216275"/>
                </a:lnTo>
                <a:lnTo>
                  <a:pt x="287750" y="216275"/>
                </a:lnTo>
                <a:lnTo>
                  <a:pt x="287750" y="168214"/>
                </a:lnTo>
                <a:close/>
              </a:path>
              <a:path w="288289" h="721360">
                <a:moveTo>
                  <a:pt x="167854" y="84107"/>
                </a:moveTo>
                <a:lnTo>
                  <a:pt x="119895" y="84107"/>
                </a:lnTo>
                <a:lnTo>
                  <a:pt x="119895" y="132168"/>
                </a:lnTo>
                <a:lnTo>
                  <a:pt x="167854" y="132168"/>
                </a:lnTo>
                <a:lnTo>
                  <a:pt x="167854" y="84107"/>
                </a:lnTo>
                <a:close/>
              </a:path>
              <a:path w="288289" h="721360">
                <a:moveTo>
                  <a:pt x="287750" y="84107"/>
                </a:moveTo>
                <a:lnTo>
                  <a:pt x="215812" y="84107"/>
                </a:lnTo>
                <a:lnTo>
                  <a:pt x="215812" y="132168"/>
                </a:lnTo>
                <a:lnTo>
                  <a:pt x="287750" y="132168"/>
                </a:lnTo>
                <a:lnTo>
                  <a:pt x="287750" y="84107"/>
                </a:lnTo>
                <a:close/>
              </a:path>
            </a:pathLst>
          </a:custGeom>
          <a:solidFill>
            <a:srgbClr val="4B9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567546" y="4174273"/>
            <a:ext cx="288290" cy="360680"/>
          </a:xfrm>
          <a:custGeom>
            <a:avLst/>
            <a:gdLst/>
            <a:ahLst/>
            <a:cxnLst/>
            <a:rect l="l" t="t" r="r" b="b"/>
            <a:pathLst>
              <a:path w="288289" h="360679">
                <a:moveTo>
                  <a:pt x="287750" y="0"/>
                </a:moveTo>
                <a:lnTo>
                  <a:pt x="0" y="0"/>
                </a:lnTo>
                <a:lnTo>
                  <a:pt x="0" y="264337"/>
                </a:lnTo>
                <a:lnTo>
                  <a:pt x="167854" y="264337"/>
                </a:lnTo>
                <a:lnTo>
                  <a:pt x="167854" y="360459"/>
                </a:lnTo>
                <a:lnTo>
                  <a:pt x="287750" y="360459"/>
                </a:lnTo>
                <a:lnTo>
                  <a:pt x="287750" y="216275"/>
                </a:lnTo>
                <a:lnTo>
                  <a:pt x="71937" y="216275"/>
                </a:lnTo>
                <a:lnTo>
                  <a:pt x="71937" y="168214"/>
                </a:lnTo>
                <a:lnTo>
                  <a:pt x="287750" y="168214"/>
                </a:lnTo>
                <a:lnTo>
                  <a:pt x="287750" y="120153"/>
                </a:lnTo>
                <a:lnTo>
                  <a:pt x="71937" y="120153"/>
                </a:lnTo>
                <a:lnTo>
                  <a:pt x="71937" y="72091"/>
                </a:lnTo>
                <a:lnTo>
                  <a:pt x="287750" y="72091"/>
                </a:lnTo>
                <a:lnTo>
                  <a:pt x="287750" y="0"/>
                </a:lnTo>
                <a:close/>
              </a:path>
              <a:path w="288289" h="360679">
                <a:moveTo>
                  <a:pt x="167854" y="168214"/>
                </a:moveTo>
                <a:lnTo>
                  <a:pt x="119896" y="168214"/>
                </a:lnTo>
                <a:lnTo>
                  <a:pt x="119896" y="216275"/>
                </a:lnTo>
                <a:lnTo>
                  <a:pt x="167854" y="216275"/>
                </a:lnTo>
                <a:lnTo>
                  <a:pt x="167854" y="168214"/>
                </a:lnTo>
                <a:close/>
              </a:path>
              <a:path w="288289" h="360679">
                <a:moveTo>
                  <a:pt x="287750" y="168214"/>
                </a:moveTo>
                <a:lnTo>
                  <a:pt x="215812" y="168214"/>
                </a:lnTo>
                <a:lnTo>
                  <a:pt x="215812" y="216275"/>
                </a:lnTo>
                <a:lnTo>
                  <a:pt x="287750" y="216275"/>
                </a:lnTo>
                <a:lnTo>
                  <a:pt x="287750" y="168214"/>
                </a:lnTo>
                <a:close/>
              </a:path>
              <a:path w="288289" h="360679">
                <a:moveTo>
                  <a:pt x="167854" y="72091"/>
                </a:moveTo>
                <a:lnTo>
                  <a:pt x="119895" y="72091"/>
                </a:lnTo>
                <a:lnTo>
                  <a:pt x="119895" y="120153"/>
                </a:lnTo>
                <a:lnTo>
                  <a:pt x="167854" y="120153"/>
                </a:lnTo>
                <a:lnTo>
                  <a:pt x="167854" y="72091"/>
                </a:lnTo>
                <a:close/>
              </a:path>
              <a:path w="288289" h="360679">
                <a:moveTo>
                  <a:pt x="287750" y="72091"/>
                </a:moveTo>
                <a:lnTo>
                  <a:pt x="215812" y="72091"/>
                </a:lnTo>
                <a:lnTo>
                  <a:pt x="215812" y="120153"/>
                </a:lnTo>
                <a:lnTo>
                  <a:pt x="287750" y="120153"/>
                </a:lnTo>
                <a:lnTo>
                  <a:pt x="287750" y="72091"/>
                </a:lnTo>
                <a:close/>
              </a:path>
            </a:pathLst>
          </a:custGeom>
          <a:solidFill>
            <a:srgbClr val="4B9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4306061" y="3889654"/>
            <a:ext cx="12255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50" dirty="0">
                <a:solidFill>
                  <a:srgbClr val="F1AE00"/>
                </a:solidFill>
                <a:latin typeface="Arial"/>
                <a:cs typeface="Arial"/>
              </a:rPr>
              <a:t>On</a:t>
            </a:r>
            <a:r>
              <a:rPr sz="1200" b="1" spc="-50" dirty="0">
                <a:solidFill>
                  <a:srgbClr val="F1AE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1AE00"/>
                </a:solidFill>
                <a:latin typeface="Arial"/>
                <a:cs typeface="Arial"/>
              </a:rPr>
              <a:t>-</a:t>
            </a:r>
            <a:r>
              <a:rPr sz="1200" b="1" spc="-50" dirty="0">
                <a:solidFill>
                  <a:srgbClr val="F1AE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1AE00"/>
                </a:solidFill>
                <a:latin typeface="Arial"/>
                <a:cs typeface="Arial"/>
              </a:rPr>
              <a:t>P</a:t>
            </a:r>
            <a:r>
              <a:rPr sz="1200" b="1" spc="-40" dirty="0">
                <a:solidFill>
                  <a:srgbClr val="F1AE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1AE00"/>
                </a:solidFill>
                <a:latin typeface="Arial"/>
                <a:cs typeface="Arial"/>
              </a:rPr>
              <a:t>r</a:t>
            </a:r>
            <a:r>
              <a:rPr sz="1200" b="1" spc="-45" dirty="0">
                <a:solidFill>
                  <a:srgbClr val="F1AE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1AE00"/>
                </a:solidFill>
                <a:latin typeface="Arial"/>
                <a:cs typeface="Arial"/>
              </a:rPr>
              <a:t>e</a:t>
            </a:r>
            <a:r>
              <a:rPr sz="1200" b="1" spc="-40" dirty="0">
                <a:solidFill>
                  <a:srgbClr val="F1AE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1AE00"/>
                </a:solidFill>
                <a:latin typeface="Arial"/>
                <a:cs typeface="Arial"/>
              </a:rPr>
              <a:t>m</a:t>
            </a:r>
            <a:r>
              <a:rPr sz="1200" b="1" spc="-40" dirty="0">
                <a:solidFill>
                  <a:srgbClr val="F1AE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1AE00"/>
                </a:solidFill>
                <a:latin typeface="Arial"/>
                <a:cs typeface="Arial"/>
              </a:rPr>
              <a:t>i</a:t>
            </a:r>
            <a:r>
              <a:rPr sz="1200" b="1" spc="-45" dirty="0">
                <a:solidFill>
                  <a:srgbClr val="F1AE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1AE00"/>
                </a:solidFill>
                <a:latin typeface="Arial"/>
                <a:cs typeface="Arial"/>
              </a:rPr>
              <a:t>s</a:t>
            </a:r>
            <a:r>
              <a:rPr sz="1200" b="1" spc="-40" dirty="0">
                <a:solidFill>
                  <a:srgbClr val="F1AE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1AE00"/>
                </a:solidFill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616963" y="1423416"/>
            <a:ext cx="1098041" cy="109804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927860" y="1738883"/>
            <a:ext cx="460248" cy="4572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20268" y="1743455"/>
            <a:ext cx="353568" cy="36575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727659" y="2094356"/>
            <a:ext cx="13462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b="1" spc="-5" dirty="0">
                <a:solidFill>
                  <a:srgbClr val="FFFFFF"/>
                </a:solidFill>
                <a:latin typeface="Arial"/>
                <a:cs typeface="Arial"/>
              </a:rPr>
              <a:t>S3</a:t>
            </a:r>
            <a:endParaRPr sz="7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42263" y="1602994"/>
            <a:ext cx="398145" cy="178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1445" marR="5080" indent="-119380">
              <a:lnSpc>
                <a:spcPct val="100000"/>
              </a:lnSpc>
              <a:spcBef>
                <a:spcPts val="105"/>
              </a:spcBef>
            </a:pPr>
            <a:r>
              <a:rPr sz="500" spc="-5" dirty="0">
                <a:solidFill>
                  <a:srgbClr val="FFFFFF"/>
                </a:solidFill>
                <a:latin typeface="Arial"/>
                <a:cs typeface="Arial"/>
              </a:rPr>
              <a:t>Dedup</a:t>
            </a:r>
            <a:r>
              <a:rPr sz="500" spc="5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5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5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5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5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500" dirty="0">
                <a:solidFill>
                  <a:srgbClr val="FFFFFF"/>
                </a:solidFill>
                <a:latin typeface="Arial"/>
                <a:cs typeface="Arial"/>
              </a:rPr>
              <a:t>d  </a:t>
            </a:r>
            <a:r>
              <a:rPr sz="500" spc="-5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endParaRPr sz="50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964691" y="1714500"/>
            <a:ext cx="387350" cy="365760"/>
          </a:xfrm>
          <a:custGeom>
            <a:avLst/>
            <a:gdLst/>
            <a:ahLst/>
            <a:cxnLst/>
            <a:rect l="l" t="t" r="r" b="b"/>
            <a:pathLst>
              <a:path w="387350" h="365760">
                <a:moveTo>
                  <a:pt x="387096" y="203835"/>
                </a:moveTo>
                <a:lnTo>
                  <a:pt x="199732" y="203835"/>
                </a:lnTo>
                <a:lnTo>
                  <a:pt x="199732" y="365760"/>
                </a:lnTo>
                <a:lnTo>
                  <a:pt x="387096" y="365760"/>
                </a:lnTo>
                <a:lnTo>
                  <a:pt x="387096" y="203835"/>
                </a:lnTo>
                <a:close/>
              </a:path>
              <a:path w="387350" h="365760">
                <a:moveTo>
                  <a:pt x="91440" y="127253"/>
                </a:moveTo>
                <a:lnTo>
                  <a:pt x="0" y="182880"/>
                </a:lnTo>
                <a:lnTo>
                  <a:pt x="91440" y="238506"/>
                </a:lnTo>
                <a:lnTo>
                  <a:pt x="91440" y="203835"/>
                </a:lnTo>
                <a:lnTo>
                  <a:pt x="387096" y="203835"/>
                </a:lnTo>
                <a:lnTo>
                  <a:pt x="387096" y="161925"/>
                </a:lnTo>
                <a:lnTo>
                  <a:pt x="91440" y="161925"/>
                </a:lnTo>
                <a:lnTo>
                  <a:pt x="91440" y="127253"/>
                </a:lnTo>
                <a:close/>
              </a:path>
              <a:path w="387350" h="365760">
                <a:moveTo>
                  <a:pt x="387096" y="0"/>
                </a:moveTo>
                <a:lnTo>
                  <a:pt x="199732" y="0"/>
                </a:lnTo>
                <a:lnTo>
                  <a:pt x="199732" y="161925"/>
                </a:lnTo>
                <a:lnTo>
                  <a:pt x="387096" y="161925"/>
                </a:lnTo>
                <a:lnTo>
                  <a:pt x="387096" y="0"/>
                </a:lnTo>
                <a:close/>
              </a:path>
            </a:pathLst>
          </a:custGeom>
          <a:solidFill>
            <a:srgbClr val="4444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64691" y="1714500"/>
            <a:ext cx="387350" cy="365760"/>
          </a:xfrm>
          <a:custGeom>
            <a:avLst/>
            <a:gdLst/>
            <a:ahLst/>
            <a:cxnLst/>
            <a:rect l="l" t="t" r="r" b="b"/>
            <a:pathLst>
              <a:path w="387350" h="365760">
                <a:moveTo>
                  <a:pt x="387096" y="0"/>
                </a:moveTo>
                <a:lnTo>
                  <a:pt x="387096" y="365760"/>
                </a:lnTo>
                <a:lnTo>
                  <a:pt x="199732" y="365760"/>
                </a:lnTo>
                <a:lnTo>
                  <a:pt x="199732" y="203835"/>
                </a:lnTo>
                <a:lnTo>
                  <a:pt x="91440" y="203835"/>
                </a:lnTo>
                <a:lnTo>
                  <a:pt x="91440" y="238506"/>
                </a:lnTo>
                <a:lnTo>
                  <a:pt x="0" y="182880"/>
                </a:lnTo>
                <a:lnTo>
                  <a:pt x="91440" y="127253"/>
                </a:lnTo>
                <a:lnTo>
                  <a:pt x="91440" y="161925"/>
                </a:lnTo>
                <a:lnTo>
                  <a:pt x="199732" y="161925"/>
                </a:lnTo>
                <a:lnTo>
                  <a:pt x="199732" y="0"/>
                </a:lnTo>
                <a:lnTo>
                  <a:pt x="387096" y="0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84147" y="1732788"/>
            <a:ext cx="111251" cy="33223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237488" y="1588008"/>
            <a:ext cx="623316" cy="64007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592833" y="1821942"/>
            <a:ext cx="154940" cy="21145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95883" y="1513332"/>
            <a:ext cx="1206500" cy="15240"/>
          </a:xfrm>
          <a:custGeom>
            <a:avLst/>
            <a:gdLst/>
            <a:ahLst/>
            <a:cxnLst/>
            <a:rect l="l" t="t" r="r" b="b"/>
            <a:pathLst>
              <a:path w="1206500" h="15240">
                <a:moveTo>
                  <a:pt x="0" y="15239"/>
                </a:moveTo>
                <a:lnTo>
                  <a:pt x="1206246" y="0"/>
                </a:lnTo>
              </a:path>
            </a:pathLst>
          </a:custGeom>
          <a:ln w="12192">
            <a:solidFill>
              <a:srgbClr val="F373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88136" y="1429511"/>
            <a:ext cx="173736" cy="20116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94359" y="2252472"/>
            <a:ext cx="1206500" cy="15240"/>
          </a:xfrm>
          <a:custGeom>
            <a:avLst/>
            <a:gdLst/>
            <a:ahLst/>
            <a:cxnLst/>
            <a:rect l="l" t="t" r="r" b="b"/>
            <a:pathLst>
              <a:path w="1206500" h="15239">
                <a:moveTo>
                  <a:pt x="0" y="15239"/>
                </a:moveTo>
                <a:lnTo>
                  <a:pt x="1206246" y="0"/>
                </a:lnTo>
              </a:path>
            </a:pathLst>
          </a:custGeom>
          <a:ln w="12192">
            <a:solidFill>
              <a:srgbClr val="F373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91183" y="2167127"/>
            <a:ext cx="173735" cy="20269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67155" y="2179320"/>
            <a:ext cx="166115" cy="16459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03504" y="1656588"/>
            <a:ext cx="175260" cy="1676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002791" y="2449067"/>
            <a:ext cx="365759" cy="21793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86740" y="1388363"/>
            <a:ext cx="1214755" cy="1000125"/>
          </a:xfrm>
          <a:custGeom>
            <a:avLst/>
            <a:gdLst/>
            <a:ahLst/>
            <a:cxnLst/>
            <a:rect l="l" t="t" r="r" b="b"/>
            <a:pathLst>
              <a:path w="1214755" h="1000125">
                <a:moveTo>
                  <a:pt x="0" y="166624"/>
                </a:moveTo>
                <a:lnTo>
                  <a:pt x="5951" y="122310"/>
                </a:lnTo>
                <a:lnTo>
                  <a:pt x="22748" y="82502"/>
                </a:lnTo>
                <a:lnTo>
                  <a:pt x="48802" y="48783"/>
                </a:lnTo>
                <a:lnTo>
                  <a:pt x="82525" y="22737"/>
                </a:lnTo>
                <a:lnTo>
                  <a:pt x="122328" y="5948"/>
                </a:lnTo>
                <a:lnTo>
                  <a:pt x="166623" y="0"/>
                </a:lnTo>
                <a:lnTo>
                  <a:pt x="1048004" y="0"/>
                </a:lnTo>
                <a:lnTo>
                  <a:pt x="1092317" y="5948"/>
                </a:lnTo>
                <a:lnTo>
                  <a:pt x="1132125" y="22737"/>
                </a:lnTo>
                <a:lnTo>
                  <a:pt x="1165844" y="48783"/>
                </a:lnTo>
                <a:lnTo>
                  <a:pt x="1191890" y="82502"/>
                </a:lnTo>
                <a:lnTo>
                  <a:pt x="1208679" y="122310"/>
                </a:lnTo>
                <a:lnTo>
                  <a:pt x="1214628" y="166624"/>
                </a:lnTo>
                <a:lnTo>
                  <a:pt x="1214628" y="833119"/>
                </a:lnTo>
                <a:lnTo>
                  <a:pt x="1208679" y="877433"/>
                </a:lnTo>
                <a:lnTo>
                  <a:pt x="1191890" y="917241"/>
                </a:lnTo>
                <a:lnTo>
                  <a:pt x="1165844" y="950960"/>
                </a:lnTo>
                <a:lnTo>
                  <a:pt x="1132125" y="977006"/>
                </a:lnTo>
                <a:lnTo>
                  <a:pt x="1092317" y="993795"/>
                </a:lnTo>
                <a:lnTo>
                  <a:pt x="1048004" y="999744"/>
                </a:lnTo>
                <a:lnTo>
                  <a:pt x="166623" y="999744"/>
                </a:lnTo>
                <a:lnTo>
                  <a:pt x="122328" y="993795"/>
                </a:lnTo>
                <a:lnTo>
                  <a:pt x="82525" y="977006"/>
                </a:lnTo>
                <a:lnTo>
                  <a:pt x="48802" y="950960"/>
                </a:lnTo>
                <a:lnTo>
                  <a:pt x="22748" y="917241"/>
                </a:lnTo>
                <a:lnTo>
                  <a:pt x="5951" y="877433"/>
                </a:lnTo>
                <a:lnTo>
                  <a:pt x="0" y="833119"/>
                </a:lnTo>
                <a:lnTo>
                  <a:pt x="0" y="166624"/>
                </a:lnTo>
                <a:close/>
              </a:path>
            </a:pathLst>
          </a:custGeom>
          <a:ln w="12192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20268" y="1306067"/>
            <a:ext cx="182879" cy="18287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1956054" y="1538096"/>
            <a:ext cx="41910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dirty="0">
                <a:solidFill>
                  <a:srgbClr val="92D050"/>
                </a:solidFill>
                <a:latin typeface="Arial"/>
                <a:cs typeface="Arial"/>
              </a:rPr>
              <a:t>B</a:t>
            </a:r>
            <a:r>
              <a:rPr sz="5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92D050"/>
                </a:solidFill>
                <a:latin typeface="Arial"/>
                <a:cs typeface="Arial"/>
              </a:rPr>
              <a:t>E</a:t>
            </a:r>
            <a:r>
              <a:rPr sz="5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92D050"/>
                </a:solidFill>
                <a:latin typeface="Arial"/>
                <a:cs typeface="Arial"/>
              </a:rPr>
              <a:t>T</a:t>
            </a:r>
            <a:r>
              <a:rPr sz="500" spc="-5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92D050"/>
                </a:solidFill>
                <a:latin typeface="Arial"/>
                <a:cs typeface="Arial"/>
              </a:rPr>
              <a:t>W</a:t>
            </a:r>
            <a:r>
              <a:rPr sz="500" spc="-3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92D050"/>
                </a:solidFill>
                <a:latin typeface="Arial"/>
                <a:cs typeface="Arial"/>
              </a:rPr>
              <a:t>E</a:t>
            </a:r>
            <a:r>
              <a:rPr sz="5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92D050"/>
                </a:solidFill>
                <a:latin typeface="Arial"/>
                <a:cs typeface="Arial"/>
              </a:rPr>
              <a:t>E</a:t>
            </a:r>
            <a:r>
              <a:rPr sz="5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92D050"/>
                </a:solidFill>
                <a:latin typeface="Arial"/>
                <a:cs typeface="Arial"/>
              </a:rPr>
              <a:t>N</a:t>
            </a:r>
            <a:endParaRPr sz="500">
              <a:latin typeface="Arial"/>
              <a:cs typeface="Arial"/>
            </a:endParaRPr>
          </a:p>
          <a:p>
            <a:pPr marL="24765">
              <a:lnSpc>
                <a:spcPct val="100000"/>
              </a:lnSpc>
            </a:pPr>
            <a:r>
              <a:rPr sz="500" dirty="0">
                <a:solidFill>
                  <a:srgbClr val="92D050"/>
                </a:solidFill>
                <a:latin typeface="Arial"/>
                <a:cs typeface="Arial"/>
              </a:rPr>
              <a:t>R</a:t>
            </a:r>
            <a:r>
              <a:rPr sz="500" spc="-6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92D050"/>
                </a:solidFill>
                <a:latin typeface="Arial"/>
                <a:cs typeface="Arial"/>
              </a:rPr>
              <a:t>E</a:t>
            </a:r>
            <a:r>
              <a:rPr sz="500" spc="-6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500" spc="5" dirty="0">
                <a:solidFill>
                  <a:srgbClr val="92D050"/>
                </a:solidFill>
                <a:latin typeface="Arial"/>
                <a:cs typeface="Arial"/>
              </a:rPr>
              <a:t>G</a:t>
            </a:r>
            <a:r>
              <a:rPr sz="500" spc="-5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92D050"/>
                </a:solidFill>
                <a:latin typeface="Arial"/>
                <a:cs typeface="Arial"/>
              </a:rPr>
              <a:t>I</a:t>
            </a:r>
            <a:r>
              <a:rPr sz="5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500" spc="5" dirty="0">
                <a:solidFill>
                  <a:srgbClr val="92D050"/>
                </a:solidFill>
                <a:latin typeface="Arial"/>
                <a:cs typeface="Arial"/>
              </a:rPr>
              <a:t>O</a:t>
            </a:r>
            <a:r>
              <a:rPr sz="5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92D050"/>
                </a:solidFill>
                <a:latin typeface="Arial"/>
                <a:cs typeface="Arial"/>
              </a:rPr>
              <a:t>N</a:t>
            </a:r>
            <a:r>
              <a:rPr sz="500" spc="-6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92D050"/>
                </a:solidFill>
                <a:latin typeface="Arial"/>
                <a:cs typeface="Arial"/>
              </a:rPr>
              <a:t>S</a:t>
            </a:r>
            <a:endParaRPr sz="5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953005" y="2254377"/>
            <a:ext cx="41910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 marR="5080" indent="-33655">
              <a:lnSpc>
                <a:spcPct val="100000"/>
              </a:lnSpc>
              <a:spcBef>
                <a:spcPts val="100"/>
              </a:spcBef>
            </a:pPr>
            <a:r>
              <a:rPr sz="500" dirty="0">
                <a:solidFill>
                  <a:srgbClr val="92D050"/>
                </a:solidFill>
                <a:latin typeface="Arial"/>
                <a:cs typeface="Arial"/>
              </a:rPr>
              <a:t>B</a:t>
            </a:r>
            <a:r>
              <a:rPr sz="5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92D050"/>
                </a:solidFill>
                <a:latin typeface="Arial"/>
                <a:cs typeface="Arial"/>
              </a:rPr>
              <a:t>E</a:t>
            </a:r>
            <a:r>
              <a:rPr sz="500" spc="-5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92D050"/>
                </a:solidFill>
                <a:latin typeface="Arial"/>
                <a:cs typeface="Arial"/>
              </a:rPr>
              <a:t>T</a:t>
            </a:r>
            <a:r>
              <a:rPr sz="500" spc="-5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92D050"/>
                </a:solidFill>
                <a:latin typeface="Arial"/>
                <a:cs typeface="Arial"/>
              </a:rPr>
              <a:t>W</a:t>
            </a:r>
            <a:r>
              <a:rPr sz="500" spc="-3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92D050"/>
                </a:solidFill>
                <a:latin typeface="Arial"/>
                <a:cs typeface="Arial"/>
              </a:rPr>
              <a:t>E</a:t>
            </a:r>
            <a:r>
              <a:rPr sz="500" spc="-5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92D050"/>
                </a:solidFill>
                <a:latin typeface="Arial"/>
                <a:cs typeface="Arial"/>
              </a:rPr>
              <a:t>E</a:t>
            </a:r>
            <a:r>
              <a:rPr sz="5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92D050"/>
                </a:solidFill>
                <a:latin typeface="Arial"/>
                <a:cs typeface="Arial"/>
              </a:rPr>
              <a:t>N  C</a:t>
            </a:r>
            <a:r>
              <a:rPr sz="5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92D050"/>
                </a:solidFill>
                <a:latin typeface="Arial"/>
                <a:cs typeface="Arial"/>
              </a:rPr>
              <a:t>L</a:t>
            </a:r>
            <a:r>
              <a:rPr sz="5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92D050"/>
                </a:solidFill>
                <a:latin typeface="Arial"/>
                <a:cs typeface="Arial"/>
              </a:rPr>
              <a:t>O</a:t>
            </a:r>
            <a:r>
              <a:rPr sz="500" spc="-5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92D050"/>
                </a:solidFill>
                <a:latin typeface="Arial"/>
                <a:cs typeface="Arial"/>
              </a:rPr>
              <a:t>U</a:t>
            </a:r>
            <a:r>
              <a:rPr sz="5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92D050"/>
                </a:solidFill>
                <a:latin typeface="Arial"/>
                <a:cs typeface="Arial"/>
              </a:rPr>
              <a:t>D</a:t>
            </a:r>
            <a:r>
              <a:rPr sz="5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92D050"/>
                </a:solidFill>
                <a:latin typeface="Arial"/>
                <a:cs typeface="Arial"/>
              </a:rPr>
              <a:t>S</a:t>
            </a:r>
            <a:endParaRPr sz="5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084190" y="1599945"/>
            <a:ext cx="398145" cy="178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1445" marR="5080" indent="-119380">
              <a:lnSpc>
                <a:spcPct val="100000"/>
              </a:lnSpc>
              <a:spcBef>
                <a:spcPts val="105"/>
              </a:spcBef>
            </a:pPr>
            <a:r>
              <a:rPr sz="500" spc="-5" dirty="0">
                <a:solidFill>
                  <a:srgbClr val="FFFFFF"/>
                </a:solidFill>
                <a:latin typeface="Arial"/>
                <a:cs typeface="Arial"/>
              </a:rPr>
              <a:t>Dedup</a:t>
            </a:r>
            <a:r>
              <a:rPr sz="500" spc="5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5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5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5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5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500" dirty="0">
                <a:solidFill>
                  <a:srgbClr val="FFFFFF"/>
                </a:solidFill>
                <a:latin typeface="Arial"/>
                <a:cs typeface="Arial"/>
              </a:rPr>
              <a:t>d  </a:t>
            </a:r>
            <a:r>
              <a:rPr sz="500" spc="-5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endParaRPr sz="500">
              <a:latin typeface="Arial"/>
              <a:cs typeface="Arial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4968240" y="1711451"/>
            <a:ext cx="387350" cy="365760"/>
          </a:xfrm>
          <a:custGeom>
            <a:avLst/>
            <a:gdLst/>
            <a:ahLst/>
            <a:cxnLst/>
            <a:rect l="l" t="t" r="r" b="b"/>
            <a:pathLst>
              <a:path w="387350" h="365760">
                <a:moveTo>
                  <a:pt x="187325" y="0"/>
                </a:moveTo>
                <a:lnTo>
                  <a:pt x="0" y="0"/>
                </a:lnTo>
                <a:lnTo>
                  <a:pt x="0" y="365760"/>
                </a:lnTo>
                <a:lnTo>
                  <a:pt x="187325" y="365760"/>
                </a:lnTo>
                <a:lnTo>
                  <a:pt x="187325" y="203835"/>
                </a:lnTo>
                <a:lnTo>
                  <a:pt x="352649" y="203835"/>
                </a:lnTo>
                <a:lnTo>
                  <a:pt x="387096" y="182880"/>
                </a:lnTo>
                <a:lnTo>
                  <a:pt x="352649" y="161925"/>
                </a:lnTo>
                <a:lnTo>
                  <a:pt x="187325" y="161925"/>
                </a:lnTo>
                <a:lnTo>
                  <a:pt x="187325" y="0"/>
                </a:lnTo>
                <a:close/>
              </a:path>
              <a:path w="387350" h="365760">
                <a:moveTo>
                  <a:pt x="352649" y="203835"/>
                </a:moveTo>
                <a:lnTo>
                  <a:pt x="295656" y="203835"/>
                </a:lnTo>
                <a:lnTo>
                  <a:pt x="295656" y="238506"/>
                </a:lnTo>
                <a:lnTo>
                  <a:pt x="352649" y="203835"/>
                </a:lnTo>
                <a:close/>
              </a:path>
              <a:path w="387350" h="365760">
                <a:moveTo>
                  <a:pt x="295656" y="127253"/>
                </a:moveTo>
                <a:lnTo>
                  <a:pt x="295656" y="161925"/>
                </a:lnTo>
                <a:lnTo>
                  <a:pt x="352649" y="161925"/>
                </a:lnTo>
                <a:lnTo>
                  <a:pt x="295656" y="127253"/>
                </a:lnTo>
                <a:close/>
              </a:path>
            </a:pathLst>
          </a:custGeom>
          <a:solidFill>
            <a:srgbClr val="4444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968240" y="1711451"/>
            <a:ext cx="387350" cy="365760"/>
          </a:xfrm>
          <a:custGeom>
            <a:avLst/>
            <a:gdLst/>
            <a:ahLst/>
            <a:cxnLst/>
            <a:rect l="l" t="t" r="r" b="b"/>
            <a:pathLst>
              <a:path w="387350" h="365760">
                <a:moveTo>
                  <a:pt x="0" y="365760"/>
                </a:moveTo>
                <a:lnTo>
                  <a:pt x="0" y="0"/>
                </a:lnTo>
                <a:lnTo>
                  <a:pt x="187325" y="0"/>
                </a:lnTo>
                <a:lnTo>
                  <a:pt x="187325" y="161925"/>
                </a:lnTo>
                <a:lnTo>
                  <a:pt x="295656" y="161925"/>
                </a:lnTo>
                <a:lnTo>
                  <a:pt x="295656" y="127253"/>
                </a:lnTo>
                <a:lnTo>
                  <a:pt x="387096" y="182880"/>
                </a:lnTo>
                <a:lnTo>
                  <a:pt x="295656" y="238506"/>
                </a:lnTo>
                <a:lnTo>
                  <a:pt x="295656" y="203835"/>
                </a:lnTo>
                <a:lnTo>
                  <a:pt x="187325" y="203835"/>
                </a:lnTo>
                <a:lnTo>
                  <a:pt x="187325" y="365760"/>
                </a:lnTo>
                <a:lnTo>
                  <a:pt x="0" y="365760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026152" y="1725167"/>
            <a:ext cx="109728" cy="33223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482084" y="1568196"/>
            <a:ext cx="623315" cy="64007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370576" y="1711451"/>
            <a:ext cx="365760" cy="36576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551932" y="1662683"/>
            <a:ext cx="175260" cy="1676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529328" y="1516380"/>
            <a:ext cx="536575" cy="635"/>
          </a:xfrm>
          <a:custGeom>
            <a:avLst/>
            <a:gdLst/>
            <a:ahLst/>
            <a:cxnLst/>
            <a:rect l="l" t="t" r="r" b="b"/>
            <a:pathLst>
              <a:path w="536575" h="634">
                <a:moveTo>
                  <a:pt x="0" y="254"/>
                </a:moveTo>
                <a:lnTo>
                  <a:pt x="536321" y="0"/>
                </a:lnTo>
              </a:path>
            </a:pathLst>
          </a:custGeom>
          <a:ln w="12192">
            <a:solidFill>
              <a:srgbClr val="4285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199888" y="1510283"/>
            <a:ext cx="526415" cy="6985"/>
          </a:xfrm>
          <a:custGeom>
            <a:avLst/>
            <a:gdLst/>
            <a:ahLst/>
            <a:cxnLst/>
            <a:rect l="l" t="t" r="r" b="b"/>
            <a:pathLst>
              <a:path w="526414" h="6984">
                <a:moveTo>
                  <a:pt x="0" y="6476"/>
                </a:moveTo>
                <a:lnTo>
                  <a:pt x="526414" y="0"/>
                </a:lnTo>
              </a:path>
            </a:pathLst>
          </a:custGeom>
          <a:ln w="12192">
            <a:solidFill>
              <a:srgbClr val="4285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036820" y="1415796"/>
            <a:ext cx="192024" cy="19202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530852" y="2244851"/>
            <a:ext cx="536575" cy="635"/>
          </a:xfrm>
          <a:custGeom>
            <a:avLst/>
            <a:gdLst/>
            <a:ahLst/>
            <a:cxnLst/>
            <a:rect l="l" t="t" r="r" b="b"/>
            <a:pathLst>
              <a:path w="536575" h="635">
                <a:moveTo>
                  <a:pt x="0" y="254"/>
                </a:moveTo>
                <a:lnTo>
                  <a:pt x="536321" y="0"/>
                </a:lnTo>
              </a:path>
            </a:pathLst>
          </a:custGeom>
          <a:ln w="12192">
            <a:solidFill>
              <a:srgbClr val="4285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201411" y="2238755"/>
            <a:ext cx="526415" cy="6985"/>
          </a:xfrm>
          <a:custGeom>
            <a:avLst/>
            <a:gdLst/>
            <a:ahLst/>
            <a:cxnLst/>
            <a:rect l="l" t="t" r="r" b="b"/>
            <a:pathLst>
              <a:path w="526414" h="6985">
                <a:moveTo>
                  <a:pt x="0" y="6476"/>
                </a:moveTo>
                <a:lnTo>
                  <a:pt x="526414" y="0"/>
                </a:lnTo>
              </a:path>
            </a:pathLst>
          </a:custGeom>
          <a:ln w="12192">
            <a:solidFill>
              <a:srgbClr val="4285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036820" y="2144267"/>
            <a:ext cx="192024" cy="19202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289803" y="2173223"/>
            <a:ext cx="135636" cy="13716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773167" y="2450592"/>
            <a:ext cx="783336" cy="14935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526279" y="1376172"/>
            <a:ext cx="1213485" cy="1000125"/>
          </a:xfrm>
          <a:custGeom>
            <a:avLst/>
            <a:gdLst/>
            <a:ahLst/>
            <a:cxnLst/>
            <a:rect l="l" t="t" r="r" b="b"/>
            <a:pathLst>
              <a:path w="1213485" h="1000125">
                <a:moveTo>
                  <a:pt x="0" y="166624"/>
                </a:moveTo>
                <a:lnTo>
                  <a:pt x="5948" y="122310"/>
                </a:lnTo>
                <a:lnTo>
                  <a:pt x="22737" y="82502"/>
                </a:lnTo>
                <a:lnTo>
                  <a:pt x="48783" y="48783"/>
                </a:lnTo>
                <a:lnTo>
                  <a:pt x="82502" y="22737"/>
                </a:lnTo>
                <a:lnTo>
                  <a:pt x="122310" y="5948"/>
                </a:lnTo>
                <a:lnTo>
                  <a:pt x="166624" y="0"/>
                </a:lnTo>
                <a:lnTo>
                  <a:pt x="1046480" y="0"/>
                </a:lnTo>
                <a:lnTo>
                  <a:pt x="1090793" y="5948"/>
                </a:lnTo>
                <a:lnTo>
                  <a:pt x="1130601" y="22737"/>
                </a:lnTo>
                <a:lnTo>
                  <a:pt x="1164320" y="48783"/>
                </a:lnTo>
                <a:lnTo>
                  <a:pt x="1190366" y="82502"/>
                </a:lnTo>
                <a:lnTo>
                  <a:pt x="1207155" y="122310"/>
                </a:lnTo>
                <a:lnTo>
                  <a:pt x="1213104" y="166624"/>
                </a:lnTo>
                <a:lnTo>
                  <a:pt x="1213104" y="833119"/>
                </a:lnTo>
                <a:lnTo>
                  <a:pt x="1207155" y="877433"/>
                </a:lnTo>
                <a:lnTo>
                  <a:pt x="1190366" y="917241"/>
                </a:lnTo>
                <a:lnTo>
                  <a:pt x="1164320" y="950960"/>
                </a:lnTo>
                <a:lnTo>
                  <a:pt x="1130601" y="977006"/>
                </a:lnTo>
                <a:lnTo>
                  <a:pt x="1090793" y="993795"/>
                </a:lnTo>
                <a:lnTo>
                  <a:pt x="1046480" y="999744"/>
                </a:lnTo>
                <a:lnTo>
                  <a:pt x="166624" y="999744"/>
                </a:lnTo>
                <a:lnTo>
                  <a:pt x="122310" y="993795"/>
                </a:lnTo>
                <a:lnTo>
                  <a:pt x="82502" y="977006"/>
                </a:lnTo>
                <a:lnTo>
                  <a:pt x="48783" y="950960"/>
                </a:lnTo>
                <a:lnTo>
                  <a:pt x="22737" y="917241"/>
                </a:lnTo>
                <a:lnTo>
                  <a:pt x="5948" y="877433"/>
                </a:lnTo>
                <a:lnTo>
                  <a:pt x="0" y="833119"/>
                </a:lnTo>
                <a:lnTo>
                  <a:pt x="0" y="166624"/>
                </a:lnTo>
                <a:close/>
              </a:path>
            </a:pathLst>
          </a:custGeom>
          <a:ln w="12191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484876" y="1295400"/>
            <a:ext cx="224027" cy="22860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584447" y="1409700"/>
            <a:ext cx="1098041" cy="109804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896867" y="1726692"/>
            <a:ext cx="458724" cy="45719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3896359" y="2279142"/>
            <a:ext cx="41910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 marR="5080" indent="-33655">
              <a:lnSpc>
                <a:spcPct val="100000"/>
              </a:lnSpc>
              <a:spcBef>
                <a:spcPts val="100"/>
              </a:spcBef>
            </a:pPr>
            <a:r>
              <a:rPr sz="500" dirty="0">
                <a:solidFill>
                  <a:srgbClr val="92D050"/>
                </a:solidFill>
                <a:latin typeface="Arial"/>
                <a:cs typeface="Arial"/>
              </a:rPr>
              <a:t>B</a:t>
            </a:r>
            <a:r>
              <a:rPr sz="5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92D050"/>
                </a:solidFill>
                <a:latin typeface="Arial"/>
                <a:cs typeface="Arial"/>
              </a:rPr>
              <a:t>E</a:t>
            </a:r>
            <a:r>
              <a:rPr sz="500" spc="-5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92D050"/>
                </a:solidFill>
                <a:latin typeface="Arial"/>
                <a:cs typeface="Arial"/>
              </a:rPr>
              <a:t>T</a:t>
            </a:r>
            <a:r>
              <a:rPr sz="500" spc="-5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92D050"/>
                </a:solidFill>
                <a:latin typeface="Arial"/>
                <a:cs typeface="Arial"/>
              </a:rPr>
              <a:t>W</a:t>
            </a:r>
            <a:r>
              <a:rPr sz="500" spc="-3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92D050"/>
                </a:solidFill>
                <a:latin typeface="Arial"/>
                <a:cs typeface="Arial"/>
              </a:rPr>
              <a:t>E</a:t>
            </a:r>
            <a:r>
              <a:rPr sz="500" spc="-5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92D050"/>
                </a:solidFill>
                <a:latin typeface="Arial"/>
                <a:cs typeface="Arial"/>
              </a:rPr>
              <a:t>E</a:t>
            </a:r>
            <a:r>
              <a:rPr sz="5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92D050"/>
                </a:solidFill>
                <a:latin typeface="Arial"/>
                <a:cs typeface="Arial"/>
              </a:rPr>
              <a:t>N  C</a:t>
            </a:r>
            <a:r>
              <a:rPr sz="5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92D050"/>
                </a:solidFill>
                <a:latin typeface="Arial"/>
                <a:cs typeface="Arial"/>
              </a:rPr>
              <a:t>L</a:t>
            </a:r>
            <a:r>
              <a:rPr sz="5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92D050"/>
                </a:solidFill>
                <a:latin typeface="Arial"/>
                <a:cs typeface="Arial"/>
              </a:rPr>
              <a:t>O</a:t>
            </a:r>
            <a:r>
              <a:rPr sz="500" spc="-5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92D050"/>
                </a:solidFill>
                <a:latin typeface="Arial"/>
                <a:cs typeface="Arial"/>
              </a:rPr>
              <a:t>U</a:t>
            </a:r>
            <a:r>
              <a:rPr sz="5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92D050"/>
                </a:solidFill>
                <a:latin typeface="Arial"/>
                <a:cs typeface="Arial"/>
              </a:rPr>
              <a:t>D</a:t>
            </a:r>
            <a:r>
              <a:rPr sz="5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92D050"/>
                </a:solidFill>
                <a:latin typeface="Arial"/>
                <a:cs typeface="Arial"/>
              </a:rPr>
              <a:t>S</a:t>
            </a:r>
            <a:endParaRPr sz="50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3918584" y="1513713"/>
            <a:ext cx="419100" cy="178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765" marR="5080" indent="-12700">
              <a:lnSpc>
                <a:spcPct val="100000"/>
              </a:lnSpc>
              <a:spcBef>
                <a:spcPts val="105"/>
              </a:spcBef>
            </a:pPr>
            <a:r>
              <a:rPr sz="500" dirty="0">
                <a:solidFill>
                  <a:srgbClr val="92D050"/>
                </a:solidFill>
                <a:latin typeface="Arial"/>
                <a:cs typeface="Arial"/>
              </a:rPr>
              <a:t>B</a:t>
            </a:r>
            <a:r>
              <a:rPr sz="5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92D050"/>
                </a:solidFill>
                <a:latin typeface="Arial"/>
                <a:cs typeface="Arial"/>
              </a:rPr>
              <a:t>E</a:t>
            </a:r>
            <a:r>
              <a:rPr sz="500" spc="-5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92D050"/>
                </a:solidFill>
                <a:latin typeface="Arial"/>
                <a:cs typeface="Arial"/>
              </a:rPr>
              <a:t>T</a:t>
            </a:r>
            <a:r>
              <a:rPr sz="500" spc="-5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92D050"/>
                </a:solidFill>
                <a:latin typeface="Arial"/>
                <a:cs typeface="Arial"/>
              </a:rPr>
              <a:t>W</a:t>
            </a:r>
            <a:r>
              <a:rPr sz="500" spc="-3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92D050"/>
                </a:solidFill>
                <a:latin typeface="Arial"/>
                <a:cs typeface="Arial"/>
              </a:rPr>
              <a:t>E</a:t>
            </a:r>
            <a:r>
              <a:rPr sz="500" spc="-5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92D050"/>
                </a:solidFill>
                <a:latin typeface="Arial"/>
                <a:cs typeface="Arial"/>
              </a:rPr>
              <a:t>E</a:t>
            </a:r>
            <a:r>
              <a:rPr sz="5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92D050"/>
                </a:solidFill>
                <a:latin typeface="Arial"/>
                <a:cs typeface="Arial"/>
              </a:rPr>
              <a:t>N  R</a:t>
            </a:r>
            <a:r>
              <a:rPr sz="500" spc="-6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92D050"/>
                </a:solidFill>
                <a:latin typeface="Arial"/>
                <a:cs typeface="Arial"/>
              </a:rPr>
              <a:t>E</a:t>
            </a:r>
            <a:r>
              <a:rPr sz="500" spc="-5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92D050"/>
                </a:solidFill>
                <a:latin typeface="Arial"/>
                <a:cs typeface="Arial"/>
              </a:rPr>
              <a:t>G</a:t>
            </a:r>
            <a:r>
              <a:rPr sz="500" spc="-5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92D050"/>
                </a:solidFill>
                <a:latin typeface="Arial"/>
                <a:cs typeface="Arial"/>
              </a:rPr>
              <a:t>I</a:t>
            </a:r>
            <a:r>
              <a:rPr sz="500" spc="-5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92D050"/>
                </a:solidFill>
                <a:latin typeface="Arial"/>
                <a:cs typeface="Arial"/>
              </a:rPr>
              <a:t>O</a:t>
            </a:r>
            <a:r>
              <a:rPr sz="500" spc="-5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92D050"/>
                </a:solidFill>
                <a:latin typeface="Arial"/>
                <a:cs typeface="Arial"/>
              </a:rPr>
              <a:t>N</a:t>
            </a:r>
            <a:r>
              <a:rPr sz="5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92D050"/>
                </a:solidFill>
                <a:latin typeface="Arial"/>
                <a:cs typeface="Arial"/>
              </a:rPr>
              <a:t>S</a:t>
            </a:r>
            <a:endParaRPr sz="500">
              <a:latin typeface="Arial"/>
              <a:cs typeface="Arial"/>
            </a:endParaRPr>
          </a:p>
        </p:txBody>
      </p:sp>
      <p:sp>
        <p:nvSpPr>
          <p:cNvPr id="83" name="object 83"/>
          <p:cNvSpPr txBox="1">
            <a:spLocks noGrp="1"/>
          </p:cNvSpPr>
          <p:nvPr>
            <p:ph type="title"/>
          </p:nvPr>
        </p:nvSpPr>
        <p:spPr>
          <a:xfrm>
            <a:off x="273202" y="39188"/>
            <a:ext cx="4266565" cy="89535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2800" b="0" spc="-5" dirty="0">
                <a:latin typeface="Arial"/>
                <a:cs typeface="Arial"/>
              </a:rPr>
              <a:t>Replicate to</a:t>
            </a:r>
            <a:r>
              <a:rPr sz="2800" b="0" spc="10" dirty="0">
                <a:latin typeface="Arial"/>
                <a:cs typeface="Arial"/>
              </a:rPr>
              <a:t> </a:t>
            </a:r>
            <a:r>
              <a:rPr sz="2800" b="0" spc="-5" dirty="0">
                <a:latin typeface="Arial"/>
                <a:cs typeface="Arial"/>
              </a:rPr>
              <a:t>Cloud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400" b="0" spc="-5" dirty="0">
                <a:latin typeface="Arial"/>
                <a:cs typeface="Arial"/>
              </a:rPr>
              <a:t>Leverage Cloud </a:t>
            </a:r>
            <a:r>
              <a:rPr sz="1400" b="0" dirty="0">
                <a:latin typeface="Arial"/>
                <a:cs typeface="Arial"/>
              </a:rPr>
              <a:t>for </a:t>
            </a:r>
            <a:r>
              <a:rPr sz="1400" b="0" spc="-5" dirty="0">
                <a:latin typeface="Arial"/>
                <a:cs typeface="Arial"/>
              </a:rPr>
              <a:t>Data </a:t>
            </a:r>
            <a:r>
              <a:rPr sz="1400" b="0" dirty="0">
                <a:latin typeface="Arial"/>
                <a:cs typeface="Arial"/>
              </a:rPr>
              <a:t>Protection Appliance</a:t>
            </a:r>
            <a:r>
              <a:rPr sz="1400" b="0" spc="-210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Replica</a:t>
            </a:r>
            <a:endParaRPr sz="14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6672071" y="270459"/>
            <a:ext cx="2275205" cy="342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8928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3CC5EE"/>
                </a:solidFill>
                <a:latin typeface="Arial"/>
                <a:cs typeface="Arial"/>
              </a:rPr>
              <a:t>B</a:t>
            </a:r>
            <a:r>
              <a:rPr sz="1400" b="1" spc="-105" dirty="0">
                <a:solidFill>
                  <a:srgbClr val="3CC5E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3CC5EE"/>
                </a:solidFill>
                <a:latin typeface="Arial"/>
                <a:cs typeface="Arial"/>
              </a:rPr>
              <a:t>E</a:t>
            </a:r>
            <a:r>
              <a:rPr sz="1400" b="1" spc="-100" dirty="0">
                <a:solidFill>
                  <a:srgbClr val="3CC5E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3CC5EE"/>
                </a:solidFill>
                <a:latin typeface="Arial"/>
                <a:cs typeface="Arial"/>
              </a:rPr>
              <a:t>N</a:t>
            </a:r>
            <a:r>
              <a:rPr sz="1400" b="1" spc="-100" dirty="0">
                <a:solidFill>
                  <a:srgbClr val="3CC5E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3CC5EE"/>
                </a:solidFill>
                <a:latin typeface="Arial"/>
                <a:cs typeface="Arial"/>
              </a:rPr>
              <a:t>E</a:t>
            </a:r>
            <a:r>
              <a:rPr sz="1400" b="1" spc="-100" dirty="0">
                <a:solidFill>
                  <a:srgbClr val="3CC5E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3CC5EE"/>
                </a:solidFill>
                <a:latin typeface="Arial"/>
                <a:cs typeface="Arial"/>
              </a:rPr>
              <a:t>F</a:t>
            </a:r>
            <a:r>
              <a:rPr sz="1400" b="1" spc="-105" dirty="0">
                <a:solidFill>
                  <a:srgbClr val="3CC5E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3CC5EE"/>
                </a:solidFill>
                <a:latin typeface="Arial"/>
                <a:cs typeface="Arial"/>
              </a:rPr>
              <a:t>I</a:t>
            </a:r>
            <a:r>
              <a:rPr sz="1400" b="1" spc="-90" dirty="0">
                <a:solidFill>
                  <a:srgbClr val="3CC5E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3CC5EE"/>
                </a:solidFill>
                <a:latin typeface="Arial"/>
                <a:cs typeface="Arial"/>
              </a:rPr>
              <a:t>T</a:t>
            </a:r>
            <a:r>
              <a:rPr sz="1400" b="1" spc="-105" dirty="0">
                <a:solidFill>
                  <a:srgbClr val="3CC5E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3CC5EE"/>
                </a:solidFill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  <a:p>
            <a:pPr marL="227965" marR="409575" indent="-227965">
              <a:lnSpc>
                <a:spcPts val="1190"/>
              </a:lnSpc>
              <a:spcBef>
                <a:spcPts val="1230"/>
              </a:spcBef>
              <a:buChar char="•"/>
              <a:tabLst>
                <a:tab pos="227965" algn="l"/>
                <a:tab pos="228600" algn="l"/>
              </a:tabLst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Replicate Data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Protection 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Appliances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Major</a:t>
            </a:r>
            <a:r>
              <a:rPr sz="11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Cloud  Providers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FFFFF"/>
              </a:buClr>
              <a:buFont typeface="Arial"/>
              <a:buChar char="•"/>
            </a:pPr>
            <a:endParaRPr sz="1000">
              <a:latin typeface="Arial"/>
              <a:cs typeface="Arial"/>
            </a:endParaRPr>
          </a:p>
          <a:p>
            <a:pPr marL="227965" marR="203835" indent="-227965">
              <a:lnSpc>
                <a:spcPts val="1190"/>
              </a:lnSpc>
              <a:buChar char="•"/>
              <a:tabLst>
                <a:tab pos="227965" algn="l"/>
                <a:tab pos="228600" algn="l"/>
              </a:tabLst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Easily deployable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through the 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Public Cloud</a:t>
            </a:r>
            <a:r>
              <a:rPr sz="11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Marketplaces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FFFFF"/>
              </a:buClr>
              <a:buFont typeface="Arial"/>
              <a:buChar char="•"/>
            </a:pPr>
            <a:endParaRPr sz="1000">
              <a:latin typeface="Arial"/>
              <a:cs typeface="Arial"/>
            </a:endParaRPr>
          </a:p>
          <a:p>
            <a:pPr marL="227965" marR="141605" indent="-227965">
              <a:lnSpc>
                <a:spcPts val="1190"/>
              </a:lnSpc>
              <a:spcBef>
                <a:spcPts val="5"/>
              </a:spcBef>
              <a:buChar char="•"/>
              <a:tabLst>
                <a:tab pos="227965" algn="l"/>
                <a:tab pos="228600" algn="l"/>
              </a:tabLst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Efficiently Replicate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to, from,</a:t>
            </a:r>
            <a:r>
              <a:rPr sz="11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&amp; 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between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cloud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providers 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for 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extreme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r>
              <a:rPr sz="11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mobility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FFFFFF"/>
              </a:buClr>
              <a:buFont typeface="Arial"/>
              <a:buChar char="•"/>
            </a:pPr>
            <a:endParaRPr sz="1000">
              <a:latin typeface="Arial"/>
              <a:cs typeface="Arial"/>
            </a:endParaRPr>
          </a:p>
          <a:p>
            <a:pPr marL="227965" marR="5080" indent="-227965">
              <a:lnSpc>
                <a:spcPts val="1190"/>
              </a:lnSpc>
              <a:buChar char="•"/>
              <a:tabLst>
                <a:tab pos="227965" algn="l"/>
                <a:tab pos="228600" algn="l"/>
              </a:tabLst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Write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deduplicated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data to</a:t>
            </a:r>
            <a:r>
              <a:rPr sz="11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object  storage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FFFFF"/>
              </a:buClr>
              <a:buFont typeface="Arial"/>
              <a:buChar char="•"/>
            </a:pPr>
            <a:endParaRPr sz="1000">
              <a:latin typeface="Arial"/>
              <a:cs typeface="Arial"/>
            </a:endParaRPr>
          </a:p>
          <a:p>
            <a:pPr marL="227965" marR="387350" indent="-227965">
              <a:lnSpc>
                <a:spcPts val="1190"/>
              </a:lnSpc>
              <a:buChar char="•"/>
              <a:tabLst>
                <a:tab pos="227965" algn="l"/>
                <a:tab pos="228600" algn="l"/>
              </a:tabLst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Leverage Industry</a:t>
            </a:r>
            <a:r>
              <a:rPr sz="11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Leading  Deduplication 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Lowest 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Cost-to-Protect</a:t>
            </a:r>
            <a:endParaRPr sz="1100">
              <a:latin typeface="Arial"/>
              <a:cs typeface="Arial"/>
            </a:endParaRPr>
          </a:p>
          <a:p>
            <a:pPr marL="227965" indent="-227965">
              <a:lnSpc>
                <a:spcPts val="1255"/>
              </a:lnSpc>
              <a:spcBef>
                <a:spcPts val="1045"/>
              </a:spcBef>
              <a:buChar char="•"/>
              <a:tabLst>
                <a:tab pos="227965" algn="l"/>
                <a:tab pos="228600" algn="l"/>
              </a:tabLst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Deduplication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efficiency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leads</a:t>
            </a:r>
            <a:r>
              <a:rPr sz="11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endParaRPr sz="1100">
              <a:latin typeface="Arial"/>
              <a:cs typeface="Arial"/>
            </a:endParaRPr>
          </a:p>
          <a:p>
            <a:pPr marL="228600">
              <a:lnSpc>
                <a:spcPts val="1255"/>
              </a:lnSpc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lowest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cost of</a:t>
            </a:r>
            <a:r>
              <a:rPr sz="11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egress</a:t>
            </a:r>
            <a:endParaRPr sz="1100">
              <a:latin typeface="Arial"/>
              <a:cs typeface="Arial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6749795" y="3832859"/>
            <a:ext cx="2214880" cy="897890"/>
          </a:xfrm>
          <a:custGeom>
            <a:avLst/>
            <a:gdLst/>
            <a:ahLst/>
            <a:cxnLst/>
            <a:rect l="l" t="t" r="r" b="b"/>
            <a:pathLst>
              <a:path w="2214879" h="897889">
                <a:moveTo>
                  <a:pt x="0" y="149605"/>
                </a:moveTo>
                <a:lnTo>
                  <a:pt x="7622" y="102318"/>
                </a:lnTo>
                <a:lnTo>
                  <a:pt x="28850" y="61250"/>
                </a:lnTo>
                <a:lnTo>
                  <a:pt x="61228" y="28864"/>
                </a:lnTo>
                <a:lnTo>
                  <a:pt x="102299" y="7626"/>
                </a:lnTo>
                <a:lnTo>
                  <a:pt x="149605" y="0"/>
                </a:lnTo>
                <a:lnTo>
                  <a:pt x="2064765" y="0"/>
                </a:lnTo>
                <a:lnTo>
                  <a:pt x="2112072" y="7626"/>
                </a:lnTo>
                <a:lnTo>
                  <a:pt x="2153143" y="28864"/>
                </a:lnTo>
                <a:lnTo>
                  <a:pt x="2185521" y="61250"/>
                </a:lnTo>
                <a:lnTo>
                  <a:pt x="2206749" y="102318"/>
                </a:lnTo>
                <a:lnTo>
                  <a:pt x="2214372" y="149605"/>
                </a:lnTo>
                <a:lnTo>
                  <a:pt x="2214372" y="748029"/>
                </a:lnTo>
                <a:lnTo>
                  <a:pt x="2206749" y="795317"/>
                </a:lnTo>
                <a:lnTo>
                  <a:pt x="2185521" y="836385"/>
                </a:lnTo>
                <a:lnTo>
                  <a:pt x="2153143" y="868771"/>
                </a:lnTo>
                <a:lnTo>
                  <a:pt x="2112072" y="890009"/>
                </a:lnTo>
                <a:lnTo>
                  <a:pt x="2064765" y="897635"/>
                </a:lnTo>
                <a:lnTo>
                  <a:pt x="149605" y="897635"/>
                </a:lnTo>
                <a:lnTo>
                  <a:pt x="102299" y="890009"/>
                </a:lnTo>
                <a:lnTo>
                  <a:pt x="61228" y="868771"/>
                </a:lnTo>
                <a:lnTo>
                  <a:pt x="28850" y="836385"/>
                </a:lnTo>
                <a:lnTo>
                  <a:pt x="7622" y="795317"/>
                </a:lnTo>
                <a:lnTo>
                  <a:pt x="0" y="748029"/>
                </a:lnTo>
                <a:lnTo>
                  <a:pt x="0" y="149605"/>
                </a:lnTo>
                <a:close/>
              </a:path>
            </a:pathLst>
          </a:custGeom>
          <a:ln w="6095">
            <a:solidFill>
              <a:srgbClr val="E99A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909559" y="3860291"/>
            <a:ext cx="966216" cy="723899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797040" y="3977640"/>
            <a:ext cx="1223772" cy="406908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893052" y="4465320"/>
            <a:ext cx="233172" cy="140208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 txBox="1"/>
          <p:nvPr/>
        </p:nvSpPr>
        <p:spPr>
          <a:xfrm>
            <a:off x="7163054" y="4421225"/>
            <a:ext cx="16541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  <a:tabLst>
                <a:tab pos="958215" algn="l"/>
              </a:tabLst>
            </a:pP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GovCloud</a:t>
            </a:r>
            <a:r>
              <a:rPr sz="10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(US)	</a:t>
            </a:r>
            <a:r>
              <a:rPr sz="1500" b="0" spc="-15" baseline="5555" dirty="0">
                <a:solidFill>
                  <a:srgbClr val="FFFFFF"/>
                </a:solidFill>
                <a:latin typeface="Segoe UI Light"/>
                <a:cs typeface="Segoe UI Light"/>
              </a:rPr>
              <a:t>Government</a:t>
            </a:r>
            <a:endParaRPr sz="1500" baseline="5555">
              <a:latin typeface="Segoe UI Light"/>
              <a:cs typeface="Segoe UI Light"/>
            </a:endParaRPr>
          </a:p>
        </p:txBody>
      </p:sp>
      <p:sp>
        <p:nvSpPr>
          <p:cNvPr id="90" name="object 9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70"/>
              </a:lnSpc>
            </a:pPr>
            <a:r>
              <a:rPr spc="-5" dirty="0"/>
              <a:t>Dell Customer Communication </a:t>
            </a:r>
            <a:r>
              <a:rPr dirty="0"/>
              <a:t>-</a:t>
            </a:r>
            <a:r>
              <a:rPr spc="-5" dirty="0"/>
              <a:t> Confidential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952" y="4985105"/>
            <a:ext cx="140398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7E7E7E"/>
                </a:solidFill>
                <a:latin typeface="Calibri"/>
                <a:cs typeface="Calibri"/>
              </a:rPr>
              <a:t>Dell Customer Communication </a:t>
            </a:r>
            <a:r>
              <a:rPr sz="600" dirty="0">
                <a:solidFill>
                  <a:srgbClr val="7E7E7E"/>
                </a:solidFill>
                <a:latin typeface="Calibri"/>
                <a:cs typeface="Calibri"/>
              </a:rPr>
              <a:t>-</a:t>
            </a:r>
            <a:r>
              <a:rPr sz="600" spc="-5" dirty="0">
                <a:solidFill>
                  <a:srgbClr val="7E7E7E"/>
                </a:solidFill>
                <a:latin typeface="Calibri"/>
                <a:cs typeface="Calibri"/>
              </a:rPr>
              <a:t> Confidential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595627"/>
            <a:ext cx="6669024" cy="1866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52054" y="4321933"/>
            <a:ext cx="332740" cy="500380"/>
          </a:xfrm>
          <a:custGeom>
            <a:avLst/>
            <a:gdLst/>
            <a:ahLst/>
            <a:cxnLst/>
            <a:rect l="l" t="t" r="r" b="b"/>
            <a:pathLst>
              <a:path w="332739" h="500379">
                <a:moveTo>
                  <a:pt x="332671" y="0"/>
                </a:moveTo>
                <a:lnTo>
                  <a:pt x="0" y="0"/>
                </a:lnTo>
                <a:lnTo>
                  <a:pt x="0" y="500077"/>
                </a:lnTo>
                <a:lnTo>
                  <a:pt x="138613" y="500077"/>
                </a:lnTo>
                <a:lnTo>
                  <a:pt x="138613" y="416731"/>
                </a:lnTo>
                <a:lnTo>
                  <a:pt x="332671" y="416731"/>
                </a:lnTo>
                <a:lnTo>
                  <a:pt x="332671" y="361167"/>
                </a:lnTo>
                <a:lnTo>
                  <a:pt x="83167" y="361167"/>
                </a:lnTo>
                <a:lnTo>
                  <a:pt x="83167" y="305603"/>
                </a:lnTo>
                <a:lnTo>
                  <a:pt x="332671" y="305603"/>
                </a:lnTo>
                <a:lnTo>
                  <a:pt x="332671" y="250038"/>
                </a:lnTo>
                <a:lnTo>
                  <a:pt x="83167" y="250038"/>
                </a:lnTo>
                <a:lnTo>
                  <a:pt x="83167" y="194474"/>
                </a:lnTo>
                <a:lnTo>
                  <a:pt x="332671" y="194474"/>
                </a:lnTo>
                <a:lnTo>
                  <a:pt x="332671" y="138910"/>
                </a:lnTo>
                <a:lnTo>
                  <a:pt x="83167" y="138910"/>
                </a:lnTo>
                <a:lnTo>
                  <a:pt x="83167" y="83346"/>
                </a:lnTo>
                <a:lnTo>
                  <a:pt x="332671" y="83346"/>
                </a:lnTo>
                <a:lnTo>
                  <a:pt x="332671" y="0"/>
                </a:lnTo>
                <a:close/>
              </a:path>
              <a:path w="332739" h="500379">
                <a:moveTo>
                  <a:pt x="332671" y="416731"/>
                </a:moveTo>
                <a:lnTo>
                  <a:pt x="194058" y="416731"/>
                </a:lnTo>
                <a:lnTo>
                  <a:pt x="194058" y="500077"/>
                </a:lnTo>
                <a:lnTo>
                  <a:pt x="332671" y="500077"/>
                </a:lnTo>
                <a:lnTo>
                  <a:pt x="332671" y="416731"/>
                </a:lnTo>
                <a:close/>
              </a:path>
              <a:path w="332739" h="500379">
                <a:moveTo>
                  <a:pt x="194058" y="305603"/>
                </a:moveTo>
                <a:lnTo>
                  <a:pt x="138613" y="305603"/>
                </a:lnTo>
                <a:lnTo>
                  <a:pt x="138613" y="361167"/>
                </a:lnTo>
                <a:lnTo>
                  <a:pt x="194058" y="361167"/>
                </a:lnTo>
                <a:lnTo>
                  <a:pt x="194058" y="305603"/>
                </a:lnTo>
                <a:close/>
              </a:path>
              <a:path w="332739" h="500379">
                <a:moveTo>
                  <a:pt x="332671" y="305603"/>
                </a:moveTo>
                <a:lnTo>
                  <a:pt x="249503" y="305603"/>
                </a:lnTo>
                <a:lnTo>
                  <a:pt x="249503" y="361167"/>
                </a:lnTo>
                <a:lnTo>
                  <a:pt x="332671" y="361167"/>
                </a:lnTo>
                <a:lnTo>
                  <a:pt x="332671" y="305603"/>
                </a:lnTo>
                <a:close/>
              </a:path>
              <a:path w="332739" h="500379">
                <a:moveTo>
                  <a:pt x="194058" y="194474"/>
                </a:moveTo>
                <a:lnTo>
                  <a:pt x="138613" y="194474"/>
                </a:lnTo>
                <a:lnTo>
                  <a:pt x="138613" y="250038"/>
                </a:lnTo>
                <a:lnTo>
                  <a:pt x="194058" y="250038"/>
                </a:lnTo>
                <a:lnTo>
                  <a:pt x="194058" y="194474"/>
                </a:lnTo>
                <a:close/>
              </a:path>
              <a:path w="332739" h="500379">
                <a:moveTo>
                  <a:pt x="332671" y="194474"/>
                </a:moveTo>
                <a:lnTo>
                  <a:pt x="249503" y="194474"/>
                </a:lnTo>
                <a:lnTo>
                  <a:pt x="249503" y="250038"/>
                </a:lnTo>
                <a:lnTo>
                  <a:pt x="332671" y="250038"/>
                </a:lnTo>
                <a:lnTo>
                  <a:pt x="332671" y="194474"/>
                </a:lnTo>
                <a:close/>
              </a:path>
              <a:path w="332739" h="500379">
                <a:moveTo>
                  <a:pt x="194058" y="83346"/>
                </a:moveTo>
                <a:lnTo>
                  <a:pt x="138613" y="83346"/>
                </a:lnTo>
                <a:lnTo>
                  <a:pt x="138613" y="138910"/>
                </a:lnTo>
                <a:lnTo>
                  <a:pt x="194058" y="138910"/>
                </a:lnTo>
                <a:lnTo>
                  <a:pt x="194058" y="83346"/>
                </a:lnTo>
                <a:close/>
              </a:path>
              <a:path w="332739" h="500379">
                <a:moveTo>
                  <a:pt x="332671" y="83346"/>
                </a:moveTo>
                <a:lnTo>
                  <a:pt x="249503" y="83346"/>
                </a:lnTo>
                <a:lnTo>
                  <a:pt x="249503" y="138910"/>
                </a:lnTo>
                <a:lnTo>
                  <a:pt x="332671" y="138910"/>
                </a:lnTo>
                <a:lnTo>
                  <a:pt x="332671" y="83346"/>
                </a:lnTo>
                <a:close/>
              </a:path>
            </a:pathLst>
          </a:custGeom>
          <a:solidFill>
            <a:srgbClr val="4B9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40170" y="4433061"/>
            <a:ext cx="332740" cy="389255"/>
          </a:xfrm>
          <a:custGeom>
            <a:avLst/>
            <a:gdLst/>
            <a:ahLst/>
            <a:cxnLst/>
            <a:rect l="l" t="t" r="r" b="b"/>
            <a:pathLst>
              <a:path w="332739" h="389254">
                <a:moveTo>
                  <a:pt x="332671" y="0"/>
                </a:moveTo>
                <a:lnTo>
                  <a:pt x="0" y="0"/>
                </a:lnTo>
                <a:lnTo>
                  <a:pt x="0" y="388949"/>
                </a:lnTo>
                <a:lnTo>
                  <a:pt x="138613" y="388949"/>
                </a:lnTo>
                <a:lnTo>
                  <a:pt x="138613" y="305603"/>
                </a:lnTo>
                <a:lnTo>
                  <a:pt x="332671" y="305603"/>
                </a:lnTo>
                <a:lnTo>
                  <a:pt x="332671" y="250038"/>
                </a:lnTo>
                <a:lnTo>
                  <a:pt x="83167" y="250038"/>
                </a:lnTo>
                <a:lnTo>
                  <a:pt x="83167" y="194474"/>
                </a:lnTo>
                <a:lnTo>
                  <a:pt x="332671" y="194474"/>
                </a:lnTo>
                <a:lnTo>
                  <a:pt x="332671" y="138910"/>
                </a:lnTo>
                <a:lnTo>
                  <a:pt x="83167" y="138910"/>
                </a:lnTo>
                <a:lnTo>
                  <a:pt x="83167" y="83346"/>
                </a:lnTo>
                <a:lnTo>
                  <a:pt x="332671" y="83346"/>
                </a:lnTo>
                <a:lnTo>
                  <a:pt x="332671" y="0"/>
                </a:lnTo>
                <a:close/>
              </a:path>
              <a:path w="332739" h="389254">
                <a:moveTo>
                  <a:pt x="332671" y="305603"/>
                </a:moveTo>
                <a:lnTo>
                  <a:pt x="194058" y="305603"/>
                </a:lnTo>
                <a:lnTo>
                  <a:pt x="194058" y="388949"/>
                </a:lnTo>
                <a:lnTo>
                  <a:pt x="332671" y="388949"/>
                </a:lnTo>
                <a:lnTo>
                  <a:pt x="332671" y="305603"/>
                </a:lnTo>
                <a:close/>
              </a:path>
              <a:path w="332739" h="389254">
                <a:moveTo>
                  <a:pt x="194058" y="194474"/>
                </a:moveTo>
                <a:lnTo>
                  <a:pt x="138613" y="194474"/>
                </a:lnTo>
                <a:lnTo>
                  <a:pt x="138613" y="250038"/>
                </a:lnTo>
                <a:lnTo>
                  <a:pt x="194058" y="250038"/>
                </a:lnTo>
                <a:lnTo>
                  <a:pt x="194058" y="194474"/>
                </a:lnTo>
                <a:close/>
              </a:path>
              <a:path w="332739" h="389254">
                <a:moveTo>
                  <a:pt x="332671" y="194474"/>
                </a:moveTo>
                <a:lnTo>
                  <a:pt x="249503" y="194474"/>
                </a:lnTo>
                <a:lnTo>
                  <a:pt x="249503" y="250038"/>
                </a:lnTo>
                <a:lnTo>
                  <a:pt x="332671" y="250038"/>
                </a:lnTo>
                <a:lnTo>
                  <a:pt x="332671" y="194474"/>
                </a:lnTo>
                <a:close/>
              </a:path>
              <a:path w="332739" h="389254">
                <a:moveTo>
                  <a:pt x="194058" y="83346"/>
                </a:moveTo>
                <a:lnTo>
                  <a:pt x="138613" y="83346"/>
                </a:lnTo>
                <a:lnTo>
                  <a:pt x="138613" y="138910"/>
                </a:lnTo>
                <a:lnTo>
                  <a:pt x="194058" y="138910"/>
                </a:lnTo>
                <a:lnTo>
                  <a:pt x="194058" y="83346"/>
                </a:lnTo>
                <a:close/>
              </a:path>
              <a:path w="332739" h="389254">
                <a:moveTo>
                  <a:pt x="332671" y="83346"/>
                </a:moveTo>
                <a:lnTo>
                  <a:pt x="249503" y="83346"/>
                </a:lnTo>
                <a:lnTo>
                  <a:pt x="249503" y="138910"/>
                </a:lnTo>
                <a:lnTo>
                  <a:pt x="332671" y="138910"/>
                </a:lnTo>
                <a:lnTo>
                  <a:pt x="332671" y="83346"/>
                </a:lnTo>
                <a:close/>
              </a:path>
            </a:pathLst>
          </a:custGeom>
          <a:solidFill>
            <a:srgbClr val="4B9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28287" y="3988548"/>
            <a:ext cx="332740" cy="833755"/>
          </a:xfrm>
          <a:custGeom>
            <a:avLst/>
            <a:gdLst/>
            <a:ahLst/>
            <a:cxnLst/>
            <a:rect l="l" t="t" r="r" b="b"/>
            <a:pathLst>
              <a:path w="332739" h="833754">
                <a:moveTo>
                  <a:pt x="0" y="0"/>
                </a:moveTo>
                <a:lnTo>
                  <a:pt x="0" y="833463"/>
                </a:lnTo>
                <a:lnTo>
                  <a:pt x="138613" y="833463"/>
                </a:lnTo>
                <a:lnTo>
                  <a:pt x="138613" y="750116"/>
                </a:lnTo>
                <a:lnTo>
                  <a:pt x="332671" y="750116"/>
                </a:lnTo>
                <a:lnTo>
                  <a:pt x="332671" y="694552"/>
                </a:lnTo>
                <a:lnTo>
                  <a:pt x="83168" y="694552"/>
                </a:lnTo>
                <a:lnTo>
                  <a:pt x="83167" y="638988"/>
                </a:lnTo>
                <a:lnTo>
                  <a:pt x="332671" y="638988"/>
                </a:lnTo>
                <a:lnTo>
                  <a:pt x="332671" y="583424"/>
                </a:lnTo>
                <a:lnTo>
                  <a:pt x="83167" y="583424"/>
                </a:lnTo>
                <a:lnTo>
                  <a:pt x="83167" y="527859"/>
                </a:lnTo>
                <a:lnTo>
                  <a:pt x="332671" y="527859"/>
                </a:lnTo>
                <a:lnTo>
                  <a:pt x="332671" y="472295"/>
                </a:lnTo>
                <a:lnTo>
                  <a:pt x="83167" y="472295"/>
                </a:lnTo>
                <a:lnTo>
                  <a:pt x="83167" y="416731"/>
                </a:lnTo>
                <a:lnTo>
                  <a:pt x="332671" y="416731"/>
                </a:lnTo>
                <a:lnTo>
                  <a:pt x="332671" y="361167"/>
                </a:lnTo>
                <a:lnTo>
                  <a:pt x="83167" y="361167"/>
                </a:lnTo>
                <a:lnTo>
                  <a:pt x="83167" y="305603"/>
                </a:lnTo>
                <a:lnTo>
                  <a:pt x="332671" y="305603"/>
                </a:lnTo>
                <a:lnTo>
                  <a:pt x="332671" y="250038"/>
                </a:lnTo>
                <a:lnTo>
                  <a:pt x="83167" y="250038"/>
                </a:lnTo>
                <a:lnTo>
                  <a:pt x="83167" y="194474"/>
                </a:lnTo>
                <a:lnTo>
                  <a:pt x="332671" y="194474"/>
                </a:lnTo>
                <a:lnTo>
                  <a:pt x="332671" y="152801"/>
                </a:lnTo>
                <a:lnTo>
                  <a:pt x="83167" y="152801"/>
                </a:lnTo>
                <a:lnTo>
                  <a:pt x="83167" y="97237"/>
                </a:lnTo>
                <a:lnTo>
                  <a:pt x="332671" y="97237"/>
                </a:lnTo>
                <a:lnTo>
                  <a:pt x="332671" y="41673"/>
                </a:lnTo>
                <a:lnTo>
                  <a:pt x="0" y="0"/>
                </a:lnTo>
                <a:close/>
              </a:path>
              <a:path w="332739" h="833754">
                <a:moveTo>
                  <a:pt x="332671" y="750116"/>
                </a:moveTo>
                <a:lnTo>
                  <a:pt x="194058" y="750116"/>
                </a:lnTo>
                <a:lnTo>
                  <a:pt x="194058" y="833463"/>
                </a:lnTo>
                <a:lnTo>
                  <a:pt x="332671" y="833463"/>
                </a:lnTo>
                <a:lnTo>
                  <a:pt x="332671" y="750116"/>
                </a:lnTo>
                <a:close/>
              </a:path>
              <a:path w="332739" h="833754">
                <a:moveTo>
                  <a:pt x="194058" y="638988"/>
                </a:moveTo>
                <a:lnTo>
                  <a:pt x="138613" y="638988"/>
                </a:lnTo>
                <a:lnTo>
                  <a:pt x="138613" y="694552"/>
                </a:lnTo>
                <a:lnTo>
                  <a:pt x="194058" y="694552"/>
                </a:lnTo>
                <a:lnTo>
                  <a:pt x="194058" y="638988"/>
                </a:lnTo>
                <a:close/>
              </a:path>
              <a:path w="332739" h="833754">
                <a:moveTo>
                  <a:pt x="332671" y="638988"/>
                </a:moveTo>
                <a:lnTo>
                  <a:pt x="249503" y="638988"/>
                </a:lnTo>
                <a:lnTo>
                  <a:pt x="249503" y="694552"/>
                </a:lnTo>
                <a:lnTo>
                  <a:pt x="332671" y="694552"/>
                </a:lnTo>
                <a:lnTo>
                  <a:pt x="332671" y="638988"/>
                </a:lnTo>
                <a:close/>
              </a:path>
              <a:path w="332739" h="833754">
                <a:moveTo>
                  <a:pt x="194058" y="527859"/>
                </a:moveTo>
                <a:lnTo>
                  <a:pt x="138613" y="527859"/>
                </a:lnTo>
                <a:lnTo>
                  <a:pt x="138613" y="583424"/>
                </a:lnTo>
                <a:lnTo>
                  <a:pt x="194058" y="583424"/>
                </a:lnTo>
                <a:lnTo>
                  <a:pt x="194058" y="527859"/>
                </a:lnTo>
                <a:close/>
              </a:path>
              <a:path w="332739" h="833754">
                <a:moveTo>
                  <a:pt x="332671" y="527859"/>
                </a:moveTo>
                <a:lnTo>
                  <a:pt x="249503" y="527859"/>
                </a:lnTo>
                <a:lnTo>
                  <a:pt x="249503" y="583424"/>
                </a:lnTo>
                <a:lnTo>
                  <a:pt x="332671" y="583424"/>
                </a:lnTo>
                <a:lnTo>
                  <a:pt x="332671" y="527859"/>
                </a:lnTo>
                <a:close/>
              </a:path>
              <a:path w="332739" h="833754">
                <a:moveTo>
                  <a:pt x="194058" y="416731"/>
                </a:moveTo>
                <a:lnTo>
                  <a:pt x="138613" y="416731"/>
                </a:lnTo>
                <a:lnTo>
                  <a:pt x="138613" y="472295"/>
                </a:lnTo>
                <a:lnTo>
                  <a:pt x="194058" y="472295"/>
                </a:lnTo>
                <a:lnTo>
                  <a:pt x="194058" y="416731"/>
                </a:lnTo>
                <a:close/>
              </a:path>
              <a:path w="332739" h="833754">
                <a:moveTo>
                  <a:pt x="332671" y="416731"/>
                </a:moveTo>
                <a:lnTo>
                  <a:pt x="249503" y="416731"/>
                </a:lnTo>
                <a:lnTo>
                  <a:pt x="249503" y="472295"/>
                </a:lnTo>
                <a:lnTo>
                  <a:pt x="332671" y="472295"/>
                </a:lnTo>
                <a:lnTo>
                  <a:pt x="332671" y="416731"/>
                </a:lnTo>
                <a:close/>
              </a:path>
              <a:path w="332739" h="833754">
                <a:moveTo>
                  <a:pt x="194058" y="305603"/>
                </a:moveTo>
                <a:lnTo>
                  <a:pt x="138613" y="305603"/>
                </a:lnTo>
                <a:lnTo>
                  <a:pt x="138613" y="361167"/>
                </a:lnTo>
                <a:lnTo>
                  <a:pt x="194058" y="361167"/>
                </a:lnTo>
                <a:lnTo>
                  <a:pt x="194058" y="305603"/>
                </a:lnTo>
                <a:close/>
              </a:path>
              <a:path w="332739" h="833754">
                <a:moveTo>
                  <a:pt x="332671" y="305603"/>
                </a:moveTo>
                <a:lnTo>
                  <a:pt x="249503" y="305603"/>
                </a:lnTo>
                <a:lnTo>
                  <a:pt x="249503" y="361167"/>
                </a:lnTo>
                <a:lnTo>
                  <a:pt x="332671" y="361167"/>
                </a:lnTo>
                <a:lnTo>
                  <a:pt x="332671" y="305603"/>
                </a:lnTo>
                <a:close/>
              </a:path>
              <a:path w="332739" h="833754">
                <a:moveTo>
                  <a:pt x="194058" y="194474"/>
                </a:moveTo>
                <a:lnTo>
                  <a:pt x="138613" y="194474"/>
                </a:lnTo>
                <a:lnTo>
                  <a:pt x="138613" y="250038"/>
                </a:lnTo>
                <a:lnTo>
                  <a:pt x="194058" y="250038"/>
                </a:lnTo>
                <a:lnTo>
                  <a:pt x="194058" y="194474"/>
                </a:lnTo>
                <a:close/>
              </a:path>
              <a:path w="332739" h="833754">
                <a:moveTo>
                  <a:pt x="332671" y="194474"/>
                </a:moveTo>
                <a:lnTo>
                  <a:pt x="249503" y="194474"/>
                </a:lnTo>
                <a:lnTo>
                  <a:pt x="249503" y="250038"/>
                </a:lnTo>
                <a:lnTo>
                  <a:pt x="332671" y="250038"/>
                </a:lnTo>
                <a:lnTo>
                  <a:pt x="332671" y="194474"/>
                </a:lnTo>
                <a:close/>
              </a:path>
              <a:path w="332739" h="833754">
                <a:moveTo>
                  <a:pt x="194058" y="97237"/>
                </a:moveTo>
                <a:lnTo>
                  <a:pt x="138613" y="97237"/>
                </a:lnTo>
                <a:lnTo>
                  <a:pt x="138613" y="152801"/>
                </a:lnTo>
                <a:lnTo>
                  <a:pt x="194058" y="152801"/>
                </a:lnTo>
                <a:lnTo>
                  <a:pt x="194058" y="97237"/>
                </a:lnTo>
                <a:close/>
              </a:path>
              <a:path w="332739" h="833754">
                <a:moveTo>
                  <a:pt x="332671" y="97237"/>
                </a:moveTo>
                <a:lnTo>
                  <a:pt x="249503" y="97237"/>
                </a:lnTo>
                <a:lnTo>
                  <a:pt x="249503" y="152801"/>
                </a:lnTo>
                <a:lnTo>
                  <a:pt x="332671" y="152801"/>
                </a:lnTo>
                <a:lnTo>
                  <a:pt x="332671" y="97237"/>
                </a:lnTo>
                <a:close/>
              </a:path>
            </a:pathLst>
          </a:custGeom>
          <a:solidFill>
            <a:srgbClr val="4B9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46112" y="3960765"/>
            <a:ext cx="332740" cy="417195"/>
          </a:xfrm>
          <a:custGeom>
            <a:avLst/>
            <a:gdLst/>
            <a:ahLst/>
            <a:cxnLst/>
            <a:rect l="l" t="t" r="r" b="b"/>
            <a:pathLst>
              <a:path w="332739" h="417195">
                <a:moveTo>
                  <a:pt x="332671" y="0"/>
                </a:moveTo>
                <a:lnTo>
                  <a:pt x="0" y="0"/>
                </a:lnTo>
                <a:lnTo>
                  <a:pt x="0" y="305603"/>
                </a:lnTo>
                <a:lnTo>
                  <a:pt x="194058" y="305603"/>
                </a:lnTo>
                <a:lnTo>
                  <a:pt x="194058" y="416731"/>
                </a:lnTo>
                <a:lnTo>
                  <a:pt x="332671" y="416731"/>
                </a:lnTo>
                <a:lnTo>
                  <a:pt x="332671" y="250038"/>
                </a:lnTo>
                <a:lnTo>
                  <a:pt x="83167" y="250038"/>
                </a:lnTo>
                <a:lnTo>
                  <a:pt x="83167" y="194474"/>
                </a:lnTo>
                <a:lnTo>
                  <a:pt x="332671" y="194474"/>
                </a:lnTo>
                <a:lnTo>
                  <a:pt x="332671" y="138910"/>
                </a:lnTo>
                <a:lnTo>
                  <a:pt x="83167" y="138910"/>
                </a:lnTo>
                <a:lnTo>
                  <a:pt x="83167" y="83346"/>
                </a:lnTo>
                <a:lnTo>
                  <a:pt x="332671" y="83346"/>
                </a:lnTo>
                <a:lnTo>
                  <a:pt x="332671" y="0"/>
                </a:lnTo>
                <a:close/>
              </a:path>
              <a:path w="332739" h="417195">
                <a:moveTo>
                  <a:pt x="194058" y="194474"/>
                </a:moveTo>
                <a:lnTo>
                  <a:pt x="138613" y="194474"/>
                </a:lnTo>
                <a:lnTo>
                  <a:pt x="138613" y="250038"/>
                </a:lnTo>
                <a:lnTo>
                  <a:pt x="194058" y="250038"/>
                </a:lnTo>
                <a:lnTo>
                  <a:pt x="194058" y="194474"/>
                </a:lnTo>
                <a:close/>
              </a:path>
              <a:path w="332739" h="417195">
                <a:moveTo>
                  <a:pt x="332671" y="194474"/>
                </a:moveTo>
                <a:lnTo>
                  <a:pt x="249503" y="194474"/>
                </a:lnTo>
                <a:lnTo>
                  <a:pt x="249503" y="250038"/>
                </a:lnTo>
                <a:lnTo>
                  <a:pt x="332671" y="250038"/>
                </a:lnTo>
                <a:lnTo>
                  <a:pt x="332671" y="194474"/>
                </a:lnTo>
                <a:close/>
              </a:path>
              <a:path w="332739" h="417195">
                <a:moveTo>
                  <a:pt x="194058" y="83346"/>
                </a:moveTo>
                <a:lnTo>
                  <a:pt x="138613" y="83346"/>
                </a:lnTo>
                <a:lnTo>
                  <a:pt x="138613" y="138910"/>
                </a:lnTo>
                <a:lnTo>
                  <a:pt x="194058" y="138910"/>
                </a:lnTo>
                <a:lnTo>
                  <a:pt x="194058" y="83346"/>
                </a:lnTo>
                <a:close/>
              </a:path>
              <a:path w="332739" h="417195">
                <a:moveTo>
                  <a:pt x="332671" y="83346"/>
                </a:moveTo>
                <a:lnTo>
                  <a:pt x="249503" y="83346"/>
                </a:lnTo>
                <a:lnTo>
                  <a:pt x="249503" y="138910"/>
                </a:lnTo>
                <a:lnTo>
                  <a:pt x="332671" y="138910"/>
                </a:lnTo>
                <a:lnTo>
                  <a:pt x="332671" y="83346"/>
                </a:lnTo>
                <a:close/>
              </a:path>
            </a:pathLst>
          </a:custGeom>
          <a:solidFill>
            <a:srgbClr val="4B9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73202" y="164337"/>
            <a:ext cx="33661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5" dirty="0">
                <a:latin typeface="Arial"/>
                <a:cs typeface="Arial"/>
              </a:rPr>
              <a:t>Recover to the</a:t>
            </a:r>
            <a:r>
              <a:rPr sz="2800" b="0" spc="-25" dirty="0">
                <a:latin typeface="Arial"/>
                <a:cs typeface="Arial"/>
              </a:rPr>
              <a:t> </a:t>
            </a:r>
            <a:r>
              <a:rPr sz="2800" b="0" spc="-5" dirty="0">
                <a:latin typeface="Arial"/>
                <a:cs typeface="Arial"/>
              </a:rPr>
              <a:t>Cloud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281171" y="4082796"/>
            <a:ext cx="868680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98335" y="0"/>
            <a:ext cx="2645664" cy="51419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98335" y="0"/>
            <a:ext cx="0" cy="51435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0"/>
                </a:moveTo>
                <a:lnTo>
                  <a:pt x="0" y="5143497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45580" y="9144"/>
            <a:ext cx="0" cy="5134610"/>
          </a:xfrm>
          <a:custGeom>
            <a:avLst/>
            <a:gdLst/>
            <a:ahLst/>
            <a:cxnLst/>
            <a:rect l="l" t="t" r="r" b="b"/>
            <a:pathLst>
              <a:path h="5134610">
                <a:moveTo>
                  <a:pt x="0" y="0"/>
                </a:moveTo>
                <a:lnTo>
                  <a:pt x="0" y="5134354"/>
                </a:lnTo>
              </a:path>
            </a:pathLst>
          </a:custGeom>
          <a:ln w="9144">
            <a:solidFill>
              <a:srgbClr val="48B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39118" y="1754123"/>
            <a:ext cx="1219321" cy="24547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550152" y="233883"/>
            <a:ext cx="2593975" cy="41808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3406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3CC5EE"/>
                </a:solidFill>
                <a:latin typeface="Arial"/>
                <a:cs typeface="Arial"/>
              </a:rPr>
              <a:t>B</a:t>
            </a:r>
            <a:r>
              <a:rPr sz="1400" b="1" spc="-105" dirty="0">
                <a:solidFill>
                  <a:srgbClr val="3CC5E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3CC5EE"/>
                </a:solidFill>
                <a:latin typeface="Arial"/>
                <a:cs typeface="Arial"/>
              </a:rPr>
              <a:t>E</a:t>
            </a:r>
            <a:r>
              <a:rPr sz="1400" b="1" spc="-100" dirty="0">
                <a:solidFill>
                  <a:srgbClr val="3CC5E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3CC5EE"/>
                </a:solidFill>
                <a:latin typeface="Arial"/>
                <a:cs typeface="Arial"/>
              </a:rPr>
              <a:t>N</a:t>
            </a:r>
            <a:r>
              <a:rPr sz="1400" b="1" spc="-100" dirty="0">
                <a:solidFill>
                  <a:srgbClr val="3CC5E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3CC5EE"/>
                </a:solidFill>
                <a:latin typeface="Arial"/>
                <a:cs typeface="Arial"/>
              </a:rPr>
              <a:t>E</a:t>
            </a:r>
            <a:r>
              <a:rPr sz="1400" b="1" spc="-100" dirty="0">
                <a:solidFill>
                  <a:srgbClr val="3CC5E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3CC5EE"/>
                </a:solidFill>
                <a:latin typeface="Arial"/>
                <a:cs typeface="Arial"/>
              </a:rPr>
              <a:t>F</a:t>
            </a:r>
            <a:r>
              <a:rPr sz="1400" b="1" spc="-100" dirty="0">
                <a:solidFill>
                  <a:srgbClr val="3CC5E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3CC5EE"/>
                </a:solidFill>
                <a:latin typeface="Arial"/>
                <a:cs typeface="Arial"/>
              </a:rPr>
              <a:t>I</a:t>
            </a:r>
            <a:r>
              <a:rPr sz="1400" b="1" spc="-95" dirty="0">
                <a:solidFill>
                  <a:srgbClr val="3CC5E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3CC5EE"/>
                </a:solidFill>
                <a:latin typeface="Arial"/>
                <a:cs typeface="Arial"/>
              </a:rPr>
              <a:t>T</a:t>
            </a:r>
            <a:r>
              <a:rPr sz="1400" b="1" spc="-100" dirty="0">
                <a:solidFill>
                  <a:srgbClr val="3CC5E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3CC5EE"/>
                </a:solidFill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  <a:p>
            <a:pPr marL="424815" marR="250190" indent="-228600">
              <a:lnSpc>
                <a:spcPts val="1190"/>
              </a:lnSpc>
              <a:spcBef>
                <a:spcPts val="1230"/>
              </a:spcBef>
              <a:buChar char="•"/>
              <a:tabLst>
                <a:tab pos="424815" algn="l"/>
                <a:tab pos="425450" algn="l"/>
              </a:tabLst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Leverage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public cloud services 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Disaster Recovery of</a:t>
            </a:r>
            <a:r>
              <a:rPr sz="11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VM’s</a:t>
            </a:r>
            <a:endParaRPr sz="1100">
              <a:latin typeface="Arial"/>
              <a:cs typeface="Arial"/>
            </a:endParaRPr>
          </a:p>
          <a:p>
            <a:pPr marL="424815" indent="-229235">
              <a:lnSpc>
                <a:spcPct val="100000"/>
              </a:lnSpc>
              <a:spcBef>
                <a:spcPts val="1050"/>
              </a:spcBef>
              <a:buChar char="•"/>
              <a:tabLst>
                <a:tab pos="424815" algn="l"/>
                <a:tab pos="425450" algn="l"/>
              </a:tabLst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3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Clicks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1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Failover</a:t>
            </a:r>
            <a:endParaRPr sz="1100">
              <a:latin typeface="Arial"/>
              <a:cs typeface="Arial"/>
            </a:endParaRPr>
          </a:p>
          <a:p>
            <a:pPr marL="424815" indent="-229235">
              <a:lnSpc>
                <a:spcPct val="100000"/>
              </a:lnSpc>
              <a:spcBef>
                <a:spcPts val="1065"/>
              </a:spcBef>
              <a:buChar char="•"/>
              <a:tabLst>
                <a:tab pos="424815" algn="l"/>
                <a:tab pos="425450" algn="l"/>
              </a:tabLst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2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Clicks 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1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Failback</a:t>
            </a:r>
            <a:endParaRPr sz="1100">
              <a:latin typeface="Arial"/>
              <a:cs typeface="Arial"/>
            </a:endParaRPr>
          </a:p>
          <a:p>
            <a:pPr marL="424815" indent="-229235">
              <a:lnSpc>
                <a:spcPct val="100000"/>
              </a:lnSpc>
              <a:spcBef>
                <a:spcPts val="1070"/>
              </a:spcBef>
              <a:buChar char="•"/>
              <a:tabLst>
                <a:tab pos="424815" algn="l"/>
                <a:tab pos="425450" algn="l"/>
              </a:tabLst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Recover in</a:t>
            </a:r>
            <a:r>
              <a:rPr sz="11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minutes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FFFFFF"/>
              </a:buClr>
              <a:buFont typeface="Arial"/>
              <a:buChar char="•"/>
            </a:pPr>
            <a:endParaRPr sz="1050">
              <a:latin typeface="Arial"/>
              <a:cs typeface="Arial"/>
            </a:endParaRPr>
          </a:p>
          <a:p>
            <a:pPr marL="424815" marR="327660" indent="-228600">
              <a:lnSpc>
                <a:spcPts val="1190"/>
              </a:lnSpc>
              <a:buChar char="•"/>
              <a:tabLst>
                <a:tab pos="424815" algn="l"/>
                <a:tab pos="425450" algn="l"/>
              </a:tabLst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Seamless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integration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on-  premises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r>
              <a:rPr sz="11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Protection</a:t>
            </a:r>
            <a:endParaRPr sz="1100">
              <a:latin typeface="Arial"/>
              <a:cs typeface="Arial"/>
            </a:endParaRPr>
          </a:p>
          <a:p>
            <a:pPr marL="424815" indent="-229235">
              <a:lnSpc>
                <a:spcPts val="1255"/>
              </a:lnSpc>
              <a:spcBef>
                <a:spcPts val="1050"/>
              </a:spcBef>
              <a:buChar char="•"/>
              <a:tabLst>
                <a:tab pos="424815" algn="l"/>
                <a:tab pos="425450" algn="l"/>
              </a:tabLst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Swagger API 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Storage</a:t>
            </a:r>
            <a:r>
              <a:rPr sz="11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endParaRPr sz="1100">
              <a:latin typeface="Arial"/>
              <a:cs typeface="Arial"/>
            </a:endParaRPr>
          </a:p>
          <a:p>
            <a:pPr marL="424815">
              <a:lnSpc>
                <a:spcPts val="1255"/>
              </a:lnSpc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Policies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50">
              <a:latin typeface="Arial"/>
              <a:cs typeface="Arial"/>
            </a:endParaRPr>
          </a:p>
          <a:p>
            <a:pPr marL="424815" marR="235585" indent="-228600">
              <a:lnSpc>
                <a:spcPts val="1190"/>
              </a:lnSpc>
              <a:buClr>
                <a:srgbClr val="FFFFFF"/>
              </a:buClr>
              <a:buChar char="•"/>
              <a:tabLst>
                <a:tab pos="424815" algn="l"/>
                <a:tab pos="425450" algn="l"/>
              </a:tabLst>
            </a:pPr>
            <a:r>
              <a:rPr sz="1100" spc="-5" dirty="0">
                <a:solidFill>
                  <a:srgbClr val="F1F1F1"/>
                </a:solidFill>
                <a:latin typeface="Arial"/>
                <a:cs typeface="Arial"/>
              </a:rPr>
              <a:t>Application consistent recovery  </a:t>
            </a:r>
            <a:r>
              <a:rPr sz="1100" dirty="0">
                <a:solidFill>
                  <a:srgbClr val="F1F1F1"/>
                </a:solidFill>
                <a:latin typeface="Arial"/>
                <a:cs typeface="Arial"/>
              </a:rPr>
              <a:t>to</a:t>
            </a:r>
            <a:r>
              <a:rPr sz="1100" spc="-85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1F1F1"/>
                </a:solidFill>
                <a:latin typeface="Arial"/>
                <a:cs typeface="Arial"/>
              </a:rPr>
              <a:t>AWS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FFFFF"/>
              </a:buClr>
              <a:buFont typeface="Arial"/>
              <a:buChar char="•"/>
            </a:pPr>
            <a:endParaRPr sz="1000">
              <a:latin typeface="Arial"/>
              <a:cs typeface="Arial"/>
            </a:endParaRPr>
          </a:p>
          <a:p>
            <a:pPr marL="424815" marR="459105" indent="-228600">
              <a:lnSpc>
                <a:spcPts val="1190"/>
              </a:lnSpc>
              <a:spcBef>
                <a:spcPts val="5"/>
              </a:spcBef>
              <a:buClr>
                <a:srgbClr val="FFFFFF"/>
              </a:buClr>
              <a:buChar char="•"/>
              <a:tabLst>
                <a:tab pos="424815" algn="l"/>
                <a:tab pos="425450" algn="l"/>
              </a:tabLst>
            </a:pPr>
            <a:r>
              <a:rPr sz="1100" spc="-5" dirty="0">
                <a:solidFill>
                  <a:srgbClr val="F1F1F1"/>
                </a:solidFill>
                <a:latin typeface="Arial"/>
                <a:cs typeface="Arial"/>
              </a:rPr>
              <a:t>Recover </a:t>
            </a:r>
            <a:r>
              <a:rPr sz="1100" dirty="0">
                <a:solidFill>
                  <a:srgbClr val="F1F1F1"/>
                </a:solidFill>
                <a:latin typeface="Arial"/>
                <a:cs typeface="Arial"/>
              </a:rPr>
              <a:t>directly to</a:t>
            </a:r>
            <a:r>
              <a:rPr sz="1100" spc="-75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1F1F1"/>
                </a:solidFill>
                <a:latin typeface="Arial"/>
                <a:cs typeface="Arial"/>
              </a:rPr>
              <a:t>VMware  </a:t>
            </a:r>
            <a:r>
              <a:rPr sz="1100" spc="-5" dirty="0">
                <a:solidFill>
                  <a:srgbClr val="F1F1F1"/>
                </a:solidFill>
                <a:latin typeface="Arial"/>
                <a:cs typeface="Arial"/>
              </a:rPr>
              <a:t>Cloud </a:t>
            </a:r>
            <a:r>
              <a:rPr sz="1100" dirty="0">
                <a:solidFill>
                  <a:srgbClr val="F1F1F1"/>
                </a:solidFill>
                <a:latin typeface="Arial"/>
                <a:cs typeface="Arial"/>
              </a:rPr>
              <a:t>on</a:t>
            </a:r>
            <a:r>
              <a:rPr sz="1100" spc="-6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1F1F1"/>
                </a:solidFill>
                <a:latin typeface="Arial"/>
                <a:cs typeface="Arial"/>
              </a:rPr>
              <a:t>AWS</a:t>
            </a:r>
            <a:endParaRPr sz="1100">
              <a:latin typeface="Arial"/>
              <a:cs typeface="Arial"/>
            </a:endParaRPr>
          </a:p>
          <a:p>
            <a:pPr marL="424815" indent="-229235">
              <a:lnSpc>
                <a:spcPct val="100000"/>
              </a:lnSpc>
              <a:spcBef>
                <a:spcPts val="1050"/>
              </a:spcBef>
              <a:buChar char="•"/>
              <a:tabLst>
                <a:tab pos="424815" algn="l"/>
                <a:tab pos="425450" algn="l"/>
              </a:tabLst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Low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Cost-to-Operate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Arial"/>
              <a:buChar char="•"/>
            </a:pPr>
            <a:endParaRPr sz="1050">
              <a:latin typeface="Arial"/>
              <a:cs typeface="Arial"/>
            </a:endParaRPr>
          </a:p>
          <a:p>
            <a:pPr marL="424815" marR="567690" indent="-228600">
              <a:lnSpc>
                <a:spcPts val="1190"/>
              </a:lnSpc>
              <a:buChar char="•"/>
              <a:tabLst>
                <a:tab pos="424815" algn="l"/>
                <a:tab pos="425450" algn="l"/>
              </a:tabLst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Massive</a:t>
            </a:r>
            <a:r>
              <a:rPr sz="11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Transformational 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Benefit –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ROI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11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TCO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36338" y="3617467"/>
            <a:ext cx="13690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150" dirty="0">
                <a:solidFill>
                  <a:srgbClr val="F1AE00"/>
                </a:solidFill>
                <a:latin typeface="Arial"/>
                <a:cs typeface="Arial"/>
              </a:rPr>
              <a:t>On</a:t>
            </a:r>
            <a:r>
              <a:rPr sz="1400" b="1" spc="-110" dirty="0">
                <a:solidFill>
                  <a:srgbClr val="F1AE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AE00"/>
                </a:solidFill>
                <a:latin typeface="Arial"/>
                <a:cs typeface="Arial"/>
              </a:rPr>
              <a:t>-</a:t>
            </a:r>
            <a:r>
              <a:rPr sz="1400" b="1" spc="-100" dirty="0">
                <a:solidFill>
                  <a:srgbClr val="F1AE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AE00"/>
                </a:solidFill>
                <a:latin typeface="Arial"/>
                <a:cs typeface="Arial"/>
              </a:rPr>
              <a:t>P</a:t>
            </a:r>
            <a:r>
              <a:rPr sz="1400" b="1" spc="-105" dirty="0">
                <a:solidFill>
                  <a:srgbClr val="F1AE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AE00"/>
                </a:solidFill>
                <a:latin typeface="Arial"/>
                <a:cs typeface="Arial"/>
              </a:rPr>
              <a:t>r</a:t>
            </a:r>
            <a:r>
              <a:rPr sz="1400" b="1" spc="-95" dirty="0">
                <a:solidFill>
                  <a:srgbClr val="F1AE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AE00"/>
                </a:solidFill>
                <a:latin typeface="Arial"/>
                <a:cs typeface="Arial"/>
              </a:rPr>
              <a:t>e</a:t>
            </a:r>
            <a:r>
              <a:rPr sz="1400" b="1" spc="-105" dirty="0">
                <a:solidFill>
                  <a:srgbClr val="F1AE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AE00"/>
                </a:solidFill>
                <a:latin typeface="Arial"/>
                <a:cs typeface="Arial"/>
              </a:rPr>
              <a:t>m</a:t>
            </a:r>
            <a:r>
              <a:rPr sz="1400" b="1" spc="-100" dirty="0">
                <a:solidFill>
                  <a:srgbClr val="F1AE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AE00"/>
                </a:solidFill>
                <a:latin typeface="Arial"/>
                <a:cs typeface="Arial"/>
              </a:rPr>
              <a:t>i</a:t>
            </a:r>
            <a:r>
              <a:rPr sz="1400" b="1" spc="-90" dirty="0">
                <a:solidFill>
                  <a:srgbClr val="F1AE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AE00"/>
                </a:solidFill>
                <a:latin typeface="Arial"/>
                <a:cs typeface="Arial"/>
              </a:rPr>
              <a:t>s</a:t>
            </a:r>
            <a:r>
              <a:rPr sz="1400" b="1" spc="-105" dirty="0">
                <a:solidFill>
                  <a:srgbClr val="F1AE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AE00"/>
                </a:solidFill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73202" y="667257"/>
            <a:ext cx="5095240" cy="585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Leverage Cloud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for Application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Availability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&amp; Business</a:t>
            </a:r>
            <a:r>
              <a:rPr sz="1400" spc="-2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Continuity</a:t>
            </a:r>
            <a:endParaRPr sz="1400">
              <a:latin typeface="Arial"/>
              <a:cs typeface="Arial"/>
            </a:endParaRPr>
          </a:p>
          <a:p>
            <a:pPr marL="1998345">
              <a:lnSpc>
                <a:spcPct val="100000"/>
              </a:lnSpc>
              <a:spcBef>
                <a:spcPts val="1040"/>
              </a:spcBef>
            </a:pPr>
            <a:r>
              <a:rPr sz="1400" b="1" dirty="0">
                <a:solidFill>
                  <a:srgbClr val="F1AE00"/>
                </a:solidFill>
                <a:latin typeface="Arial"/>
                <a:cs typeface="Arial"/>
              </a:rPr>
              <a:t>C</a:t>
            </a:r>
            <a:r>
              <a:rPr sz="1400" b="1" spc="-105" dirty="0">
                <a:solidFill>
                  <a:srgbClr val="F1AE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AE00"/>
                </a:solidFill>
                <a:latin typeface="Arial"/>
                <a:cs typeface="Arial"/>
              </a:rPr>
              <a:t>l</a:t>
            </a:r>
            <a:r>
              <a:rPr sz="1400" b="1" spc="-85" dirty="0">
                <a:solidFill>
                  <a:srgbClr val="F1AE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AE00"/>
                </a:solidFill>
                <a:latin typeface="Arial"/>
                <a:cs typeface="Arial"/>
              </a:rPr>
              <a:t>o</a:t>
            </a:r>
            <a:r>
              <a:rPr sz="1400" b="1" spc="-100" dirty="0">
                <a:solidFill>
                  <a:srgbClr val="F1AE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AE00"/>
                </a:solidFill>
                <a:latin typeface="Arial"/>
                <a:cs typeface="Arial"/>
              </a:rPr>
              <a:t>u</a:t>
            </a:r>
            <a:r>
              <a:rPr sz="1400" b="1" spc="-105" dirty="0">
                <a:solidFill>
                  <a:srgbClr val="F1AE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AE00"/>
                </a:solidFill>
                <a:latin typeface="Arial"/>
                <a:cs typeface="Arial"/>
              </a:rPr>
              <a:t>d</a:t>
            </a:r>
            <a:r>
              <a:rPr sz="1400" b="1" spc="180" dirty="0">
                <a:solidFill>
                  <a:srgbClr val="F1AE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AE00"/>
                </a:solidFill>
                <a:latin typeface="Arial"/>
                <a:cs typeface="Arial"/>
              </a:rPr>
              <a:t>P</a:t>
            </a:r>
            <a:r>
              <a:rPr sz="1400" b="1" spc="-95" dirty="0">
                <a:solidFill>
                  <a:srgbClr val="F1AE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AE00"/>
                </a:solidFill>
                <a:latin typeface="Arial"/>
                <a:cs typeface="Arial"/>
              </a:rPr>
              <a:t>r</a:t>
            </a:r>
            <a:r>
              <a:rPr sz="1400" b="1" spc="-85" dirty="0">
                <a:solidFill>
                  <a:srgbClr val="F1AE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AE00"/>
                </a:solidFill>
                <a:latin typeface="Arial"/>
                <a:cs typeface="Arial"/>
              </a:rPr>
              <a:t>o</a:t>
            </a:r>
            <a:r>
              <a:rPr sz="1400" b="1" spc="-100" dirty="0">
                <a:solidFill>
                  <a:srgbClr val="F1AE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AE00"/>
                </a:solidFill>
                <a:latin typeface="Arial"/>
                <a:cs typeface="Arial"/>
              </a:rPr>
              <a:t>v</a:t>
            </a:r>
            <a:r>
              <a:rPr sz="1400" b="1" spc="-110" dirty="0">
                <a:solidFill>
                  <a:srgbClr val="F1AE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AE00"/>
                </a:solidFill>
                <a:latin typeface="Arial"/>
                <a:cs typeface="Arial"/>
              </a:rPr>
              <a:t>i</a:t>
            </a:r>
            <a:r>
              <a:rPr sz="1400" b="1" spc="-85" dirty="0">
                <a:solidFill>
                  <a:srgbClr val="F1AE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AE00"/>
                </a:solidFill>
                <a:latin typeface="Arial"/>
                <a:cs typeface="Arial"/>
              </a:rPr>
              <a:t>d</a:t>
            </a:r>
            <a:r>
              <a:rPr sz="1400" b="1" spc="-100" dirty="0">
                <a:solidFill>
                  <a:srgbClr val="F1AE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AE00"/>
                </a:solidFill>
                <a:latin typeface="Arial"/>
                <a:cs typeface="Arial"/>
              </a:rPr>
              <a:t>e</a:t>
            </a:r>
            <a:r>
              <a:rPr sz="1400" b="1" spc="-100" dirty="0">
                <a:solidFill>
                  <a:srgbClr val="F1AE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AE00"/>
                </a:solidFill>
                <a:latin typeface="Arial"/>
                <a:cs typeface="Arial"/>
              </a:rPr>
              <a:t>r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63089" y="4461764"/>
            <a:ext cx="1086485" cy="2774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800" spc="10" dirty="0">
                <a:solidFill>
                  <a:srgbClr val="FFFFFF"/>
                </a:solidFill>
                <a:latin typeface="Arial"/>
                <a:cs typeface="Arial"/>
              </a:rPr>
              <a:t>Data Domain </a:t>
            </a:r>
            <a:r>
              <a:rPr sz="800" spc="5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10" dirty="0">
                <a:solidFill>
                  <a:srgbClr val="FFFFFF"/>
                </a:solidFill>
                <a:latin typeface="Arial"/>
                <a:cs typeface="Arial"/>
              </a:rPr>
              <a:t>Avamar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800" spc="15" dirty="0">
                <a:solidFill>
                  <a:srgbClr val="FFFFFF"/>
                </a:solidFill>
                <a:latin typeface="Arial"/>
                <a:cs typeface="Arial"/>
              </a:rPr>
              <a:t>IDPA</a:t>
            </a:r>
            <a:endParaRPr sz="8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394460" y="4011167"/>
            <a:ext cx="3299460" cy="818515"/>
          </a:xfrm>
          <a:custGeom>
            <a:avLst/>
            <a:gdLst/>
            <a:ahLst/>
            <a:cxnLst/>
            <a:rect l="l" t="t" r="r" b="b"/>
            <a:pathLst>
              <a:path w="3299460" h="818514">
                <a:moveTo>
                  <a:pt x="0" y="136397"/>
                </a:moveTo>
                <a:lnTo>
                  <a:pt x="6955" y="93288"/>
                </a:lnTo>
                <a:lnTo>
                  <a:pt x="26322" y="55846"/>
                </a:lnTo>
                <a:lnTo>
                  <a:pt x="55851" y="26318"/>
                </a:lnTo>
                <a:lnTo>
                  <a:pt x="93293" y="6954"/>
                </a:lnTo>
                <a:lnTo>
                  <a:pt x="136398" y="0"/>
                </a:lnTo>
                <a:lnTo>
                  <a:pt x="3163062" y="0"/>
                </a:lnTo>
                <a:lnTo>
                  <a:pt x="3206166" y="6954"/>
                </a:lnTo>
                <a:lnTo>
                  <a:pt x="3243608" y="26318"/>
                </a:lnTo>
                <a:lnTo>
                  <a:pt x="3273137" y="55846"/>
                </a:lnTo>
                <a:lnTo>
                  <a:pt x="3292504" y="93288"/>
                </a:lnTo>
                <a:lnTo>
                  <a:pt x="3299460" y="136397"/>
                </a:lnTo>
                <a:lnTo>
                  <a:pt x="3299460" y="681989"/>
                </a:lnTo>
                <a:lnTo>
                  <a:pt x="3292504" y="725099"/>
                </a:lnTo>
                <a:lnTo>
                  <a:pt x="3273137" y="762541"/>
                </a:lnTo>
                <a:lnTo>
                  <a:pt x="3243608" y="792069"/>
                </a:lnTo>
                <a:lnTo>
                  <a:pt x="3206166" y="811433"/>
                </a:lnTo>
                <a:lnTo>
                  <a:pt x="3163062" y="818387"/>
                </a:lnTo>
                <a:lnTo>
                  <a:pt x="136398" y="818387"/>
                </a:lnTo>
                <a:lnTo>
                  <a:pt x="93293" y="811433"/>
                </a:lnTo>
                <a:lnTo>
                  <a:pt x="55851" y="792069"/>
                </a:lnTo>
                <a:lnTo>
                  <a:pt x="26322" y="762541"/>
                </a:lnTo>
                <a:lnTo>
                  <a:pt x="6955" y="725099"/>
                </a:lnTo>
                <a:lnTo>
                  <a:pt x="0" y="681989"/>
                </a:lnTo>
                <a:lnTo>
                  <a:pt x="0" y="136397"/>
                </a:lnTo>
                <a:close/>
              </a:path>
            </a:pathLst>
          </a:custGeom>
          <a:ln w="12191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59052" y="4111752"/>
            <a:ext cx="1766316" cy="3185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002023" y="4120896"/>
            <a:ext cx="530351" cy="5913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445509" y="4579416"/>
            <a:ext cx="4089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Ba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ck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up</a:t>
            </a:r>
            <a:endParaRPr sz="9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179575" y="3710940"/>
            <a:ext cx="188975" cy="1889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36016" y="3672966"/>
            <a:ext cx="6889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FFFFFF"/>
                </a:solidFill>
                <a:latin typeface="Arial"/>
                <a:cs typeface="Arial"/>
              </a:rPr>
              <a:t>Encryption</a:t>
            </a:r>
            <a:r>
              <a:rPr sz="6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</a:rPr>
              <a:t>In-Flight</a:t>
            </a:r>
            <a:endParaRPr sz="600">
              <a:latin typeface="Arial"/>
              <a:cs typeface="Arial"/>
            </a:endParaRPr>
          </a:p>
          <a:p>
            <a:pPr marL="207645" marR="5080" indent="121920" algn="r">
              <a:lnSpc>
                <a:spcPct val="100000"/>
              </a:lnSpc>
            </a:pPr>
            <a:r>
              <a:rPr sz="600" spc="-5" dirty="0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sz="600" spc="-2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600" spc="-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6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</a:rPr>
              <a:t>ss  Delta</a:t>
            </a:r>
            <a:r>
              <a:rPr sz="6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spc="-5" dirty="0">
                <a:solidFill>
                  <a:srgbClr val="FFFFFF"/>
                </a:solidFill>
                <a:latin typeface="Arial"/>
                <a:cs typeface="Arial"/>
              </a:rPr>
              <a:t>Change</a:t>
            </a:r>
            <a:endParaRPr sz="6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013460" y="3645408"/>
            <a:ext cx="79375" cy="370840"/>
          </a:xfrm>
          <a:custGeom>
            <a:avLst/>
            <a:gdLst/>
            <a:ahLst/>
            <a:cxnLst/>
            <a:rect l="l" t="t" r="r" b="b"/>
            <a:pathLst>
              <a:path w="79375" h="370839">
                <a:moveTo>
                  <a:pt x="0" y="0"/>
                </a:moveTo>
                <a:lnTo>
                  <a:pt x="15422" y="513"/>
                </a:lnTo>
                <a:lnTo>
                  <a:pt x="28017" y="1920"/>
                </a:lnTo>
                <a:lnTo>
                  <a:pt x="36509" y="4018"/>
                </a:lnTo>
                <a:lnTo>
                  <a:pt x="39624" y="6603"/>
                </a:lnTo>
                <a:lnTo>
                  <a:pt x="39624" y="173354"/>
                </a:lnTo>
                <a:lnTo>
                  <a:pt x="42738" y="175940"/>
                </a:lnTo>
                <a:lnTo>
                  <a:pt x="51230" y="178038"/>
                </a:lnTo>
                <a:lnTo>
                  <a:pt x="63825" y="179445"/>
                </a:lnTo>
                <a:lnTo>
                  <a:pt x="79248" y="179958"/>
                </a:lnTo>
                <a:lnTo>
                  <a:pt x="63825" y="180490"/>
                </a:lnTo>
                <a:lnTo>
                  <a:pt x="51230" y="181927"/>
                </a:lnTo>
                <a:lnTo>
                  <a:pt x="42738" y="184030"/>
                </a:lnTo>
                <a:lnTo>
                  <a:pt x="39624" y="186562"/>
                </a:lnTo>
                <a:lnTo>
                  <a:pt x="39624" y="363727"/>
                </a:lnTo>
                <a:lnTo>
                  <a:pt x="36509" y="366297"/>
                </a:lnTo>
                <a:lnTo>
                  <a:pt x="28017" y="368396"/>
                </a:lnTo>
                <a:lnTo>
                  <a:pt x="15422" y="369812"/>
                </a:lnTo>
                <a:lnTo>
                  <a:pt x="0" y="370331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667255" y="1892807"/>
            <a:ext cx="187451" cy="1889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875182" y="1951177"/>
            <a:ext cx="648970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FFFFFF"/>
                </a:solidFill>
                <a:latin typeface="Arial"/>
                <a:cs typeface="Arial"/>
              </a:rPr>
              <a:t>Encryption at</a:t>
            </a:r>
            <a:r>
              <a:rPr sz="6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</a:rPr>
              <a:t>Rest</a:t>
            </a:r>
            <a:endParaRPr sz="6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543811" y="1901951"/>
            <a:ext cx="88392" cy="23926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448811" y="4521708"/>
            <a:ext cx="413003" cy="6705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788920" y="3738371"/>
            <a:ext cx="359663" cy="35966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861945" y="2234057"/>
            <a:ext cx="624205" cy="414655"/>
          </a:xfrm>
          <a:custGeom>
            <a:avLst/>
            <a:gdLst/>
            <a:ahLst/>
            <a:cxnLst/>
            <a:rect l="l" t="t" r="r" b="b"/>
            <a:pathLst>
              <a:path w="624204" h="414655">
                <a:moveTo>
                  <a:pt x="539107" y="382025"/>
                </a:moveTo>
                <a:lnTo>
                  <a:pt x="496951" y="400176"/>
                </a:lnTo>
                <a:lnTo>
                  <a:pt x="623951" y="414400"/>
                </a:lnTo>
                <a:lnTo>
                  <a:pt x="608935" y="388874"/>
                </a:lnTo>
                <a:lnTo>
                  <a:pt x="549656" y="388874"/>
                </a:lnTo>
                <a:lnTo>
                  <a:pt x="539107" y="382025"/>
                </a:lnTo>
                <a:close/>
              </a:path>
              <a:path w="624204" h="414655">
                <a:moveTo>
                  <a:pt x="559924" y="373061"/>
                </a:moveTo>
                <a:lnTo>
                  <a:pt x="539107" y="382025"/>
                </a:lnTo>
                <a:lnTo>
                  <a:pt x="549656" y="388874"/>
                </a:lnTo>
                <a:lnTo>
                  <a:pt x="559924" y="373061"/>
                </a:lnTo>
                <a:close/>
              </a:path>
              <a:path w="624204" h="414655">
                <a:moveTo>
                  <a:pt x="559181" y="304292"/>
                </a:moveTo>
                <a:lnTo>
                  <a:pt x="559773" y="350121"/>
                </a:lnTo>
                <a:lnTo>
                  <a:pt x="570357" y="356997"/>
                </a:lnTo>
                <a:lnTo>
                  <a:pt x="560067" y="372840"/>
                </a:lnTo>
                <a:lnTo>
                  <a:pt x="560069" y="372999"/>
                </a:lnTo>
                <a:lnTo>
                  <a:pt x="559924" y="373061"/>
                </a:lnTo>
                <a:lnTo>
                  <a:pt x="549656" y="388874"/>
                </a:lnTo>
                <a:lnTo>
                  <a:pt x="608935" y="388874"/>
                </a:lnTo>
                <a:lnTo>
                  <a:pt x="559181" y="304292"/>
                </a:lnTo>
                <a:close/>
              </a:path>
              <a:path w="624204" h="414655">
                <a:moveTo>
                  <a:pt x="20828" y="0"/>
                </a:moveTo>
                <a:lnTo>
                  <a:pt x="0" y="32004"/>
                </a:lnTo>
                <a:lnTo>
                  <a:pt x="539107" y="382025"/>
                </a:lnTo>
                <a:lnTo>
                  <a:pt x="559924" y="373061"/>
                </a:lnTo>
                <a:lnTo>
                  <a:pt x="560067" y="372840"/>
                </a:lnTo>
                <a:lnTo>
                  <a:pt x="559773" y="350121"/>
                </a:lnTo>
                <a:lnTo>
                  <a:pt x="20828" y="0"/>
                </a:lnTo>
                <a:close/>
              </a:path>
              <a:path w="624204" h="414655">
                <a:moveTo>
                  <a:pt x="559773" y="350121"/>
                </a:moveTo>
                <a:lnTo>
                  <a:pt x="560067" y="372840"/>
                </a:lnTo>
                <a:lnTo>
                  <a:pt x="570357" y="356997"/>
                </a:lnTo>
                <a:lnTo>
                  <a:pt x="559773" y="350121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861945" y="1674622"/>
            <a:ext cx="624205" cy="414655"/>
          </a:xfrm>
          <a:custGeom>
            <a:avLst/>
            <a:gdLst/>
            <a:ahLst/>
            <a:cxnLst/>
            <a:rect l="l" t="t" r="r" b="b"/>
            <a:pathLst>
              <a:path w="624204" h="414655">
                <a:moveTo>
                  <a:pt x="538989" y="32452"/>
                </a:moveTo>
                <a:lnTo>
                  <a:pt x="0" y="382396"/>
                </a:lnTo>
                <a:lnTo>
                  <a:pt x="20828" y="414400"/>
                </a:lnTo>
                <a:lnTo>
                  <a:pt x="559775" y="64278"/>
                </a:lnTo>
                <a:lnTo>
                  <a:pt x="560069" y="41562"/>
                </a:lnTo>
                <a:lnTo>
                  <a:pt x="538989" y="32452"/>
                </a:lnTo>
                <a:close/>
              </a:path>
              <a:path w="624204" h="414655">
                <a:moveTo>
                  <a:pt x="608935" y="25526"/>
                </a:moveTo>
                <a:lnTo>
                  <a:pt x="549656" y="25526"/>
                </a:lnTo>
                <a:lnTo>
                  <a:pt x="570357" y="57403"/>
                </a:lnTo>
                <a:lnTo>
                  <a:pt x="559775" y="64278"/>
                </a:lnTo>
                <a:lnTo>
                  <a:pt x="559181" y="110108"/>
                </a:lnTo>
                <a:lnTo>
                  <a:pt x="608935" y="25526"/>
                </a:lnTo>
                <a:close/>
              </a:path>
              <a:path w="624204" h="414655">
                <a:moveTo>
                  <a:pt x="560069" y="41562"/>
                </a:moveTo>
                <a:lnTo>
                  <a:pt x="559775" y="64278"/>
                </a:lnTo>
                <a:lnTo>
                  <a:pt x="570357" y="57403"/>
                </a:lnTo>
                <a:lnTo>
                  <a:pt x="560069" y="41562"/>
                </a:lnTo>
                <a:close/>
              </a:path>
              <a:path w="624204" h="414655">
                <a:moveTo>
                  <a:pt x="549656" y="25526"/>
                </a:moveTo>
                <a:lnTo>
                  <a:pt x="538989" y="32452"/>
                </a:lnTo>
                <a:lnTo>
                  <a:pt x="560039" y="41515"/>
                </a:lnTo>
                <a:lnTo>
                  <a:pt x="549656" y="25526"/>
                </a:lnTo>
                <a:close/>
              </a:path>
              <a:path w="624204" h="414655">
                <a:moveTo>
                  <a:pt x="623951" y="0"/>
                </a:moveTo>
                <a:lnTo>
                  <a:pt x="496951" y="14350"/>
                </a:lnTo>
                <a:lnTo>
                  <a:pt x="538989" y="32452"/>
                </a:lnTo>
                <a:lnTo>
                  <a:pt x="549656" y="25526"/>
                </a:lnTo>
                <a:lnTo>
                  <a:pt x="608935" y="25526"/>
                </a:lnTo>
                <a:lnTo>
                  <a:pt x="623951" y="0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657600" y="1338072"/>
            <a:ext cx="289560" cy="34594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3960621" y="1354912"/>
            <a:ext cx="419100" cy="2711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800" b="1" spc="-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00" b="1" spc="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8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zon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EC2</a:t>
            </a:r>
            <a:endParaRPr sz="8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590544" y="1956816"/>
            <a:ext cx="365760" cy="36576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957828" y="2049779"/>
            <a:ext cx="441960" cy="731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4072890" y="2115692"/>
            <a:ext cx="20383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solidFill>
                  <a:srgbClr val="FFFFFF"/>
                </a:solidFill>
                <a:latin typeface="Arial"/>
                <a:cs typeface="Arial"/>
              </a:rPr>
              <a:t>ESX</a:t>
            </a:r>
            <a:endParaRPr sz="7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496865" y="2626605"/>
            <a:ext cx="143108" cy="19247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496150" y="1548461"/>
            <a:ext cx="146218" cy="14584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183892" y="1584960"/>
            <a:ext cx="365760" cy="37947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2096261" y="2028189"/>
            <a:ext cx="5219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3815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F1AE00"/>
                </a:solidFill>
                <a:latin typeface="Arial"/>
                <a:cs typeface="Arial"/>
              </a:rPr>
              <a:t>O </a:t>
            </a:r>
            <a:r>
              <a:rPr sz="600" spc="-5" dirty="0">
                <a:solidFill>
                  <a:srgbClr val="F1AE00"/>
                </a:solidFill>
                <a:latin typeface="Arial"/>
                <a:cs typeface="Arial"/>
              </a:rPr>
              <a:t>b j e </a:t>
            </a:r>
            <a:r>
              <a:rPr sz="600" dirty="0">
                <a:solidFill>
                  <a:srgbClr val="F1AE00"/>
                </a:solidFill>
                <a:latin typeface="Arial"/>
                <a:cs typeface="Arial"/>
              </a:rPr>
              <a:t>c t  S t </a:t>
            </a:r>
            <a:r>
              <a:rPr sz="600" spc="-5" dirty="0">
                <a:solidFill>
                  <a:srgbClr val="F1AE00"/>
                </a:solidFill>
                <a:latin typeface="Arial"/>
                <a:cs typeface="Arial"/>
              </a:rPr>
              <a:t>o </a:t>
            </a:r>
            <a:r>
              <a:rPr sz="600" dirty="0">
                <a:solidFill>
                  <a:srgbClr val="F1AE00"/>
                </a:solidFill>
                <a:latin typeface="Arial"/>
                <a:cs typeface="Arial"/>
              </a:rPr>
              <a:t>r </a:t>
            </a:r>
            <a:r>
              <a:rPr sz="600" spc="-5" dirty="0">
                <a:solidFill>
                  <a:srgbClr val="F1AE00"/>
                </a:solidFill>
                <a:latin typeface="Arial"/>
                <a:cs typeface="Arial"/>
              </a:rPr>
              <a:t>a g</a:t>
            </a:r>
            <a:r>
              <a:rPr sz="600" spc="65" dirty="0">
                <a:solidFill>
                  <a:srgbClr val="F1AE00"/>
                </a:solidFill>
                <a:latin typeface="Arial"/>
                <a:cs typeface="Arial"/>
              </a:rPr>
              <a:t> </a:t>
            </a:r>
            <a:r>
              <a:rPr sz="600" spc="-5" dirty="0">
                <a:solidFill>
                  <a:srgbClr val="F1AE00"/>
                </a:solidFill>
                <a:latin typeface="Arial"/>
                <a:cs typeface="Arial"/>
              </a:rPr>
              <a:t>e</a:t>
            </a:r>
            <a:endParaRPr sz="6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089150" y="1419225"/>
            <a:ext cx="57594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-5" dirty="0">
                <a:solidFill>
                  <a:srgbClr val="FFFFFF"/>
                </a:solidFill>
                <a:latin typeface="Arial"/>
                <a:cs typeface="Arial"/>
              </a:rPr>
              <a:t>Amazon</a:t>
            </a:r>
            <a:r>
              <a:rPr sz="8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S3</a:t>
            </a:r>
            <a:endParaRPr sz="8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073401" y="2693670"/>
            <a:ext cx="56324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solidFill>
                  <a:srgbClr val="FFFFFF"/>
                </a:solidFill>
                <a:latin typeface="Arial"/>
                <a:cs typeface="Arial"/>
              </a:rPr>
              <a:t>Azure</a:t>
            </a:r>
            <a:r>
              <a:rPr sz="8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Blob</a:t>
            </a:r>
            <a:endParaRPr sz="8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040379" y="1740407"/>
            <a:ext cx="274319" cy="27279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096767" y="1784604"/>
            <a:ext cx="172211" cy="16611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659123" y="2700527"/>
            <a:ext cx="320039" cy="32003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038855" y="2328672"/>
            <a:ext cx="274319" cy="27279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095244" y="2372867"/>
            <a:ext cx="172211" cy="16611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4017009" y="2697607"/>
            <a:ext cx="304800" cy="270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zure</a:t>
            </a:r>
            <a:endParaRPr sz="800">
              <a:latin typeface="Arial"/>
              <a:cs typeface="Arial"/>
            </a:endParaRPr>
          </a:p>
          <a:p>
            <a:pPr marL="45720">
              <a:lnSpc>
                <a:spcPct val="100000"/>
              </a:lnSpc>
              <a:spcBef>
                <a:spcPts val="5"/>
              </a:spcBef>
            </a:pPr>
            <a:r>
              <a:rPr sz="800" b="1" spc="5" dirty="0">
                <a:solidFill>
                  <a:srgbClr val="FFFFFF"/>
                </a:solidFill>
                <a:latin typeface="Arial"/>
                <a:cs typeface="Arial"/>
              </a:rPr>
              <a:t>VMs</a:t>
            </a:r>
            <a:endParaRPr sz="8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485769" y="1439036"/>
            <a:ext cx="15938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600" spc="-1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endParaRPr sz="6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469004" y="2806700"/>
            <a:ext cx="18605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FFFFFF"/>
                </a:solidFill>
                <a:latin typeface="Arial"/>
                <a:cs typeface="Arial"/>
              </a:rPr>
              <a:t>VHD</a:t>
            </a:r>
            <a:endParaRPr sz="60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2870454" y="2086355"/>
            <a:ext cx="731520" cy="114300"/>
          </a:xfrm>
          <a:custGeom>
            <a:avLst/>
            <a:gdLst/>
            <a:ahLst/>
            <a:cxnLst/>
            <a:rect l="l" t="t" r="r" b="b"/>
            <a:pathLst>
              <a:path w="731520" h="114300">
                <a:moveTo>
                  <a:pt x="655319" y="57150"/>
                </a:moveTo>
                <a:lnTo>
                  <a:pt x="617219" y="114300"/>
                </a:lnTo>
                <a:lnTo>
                  <a:pt x="693419" y="76200"/>
                </a:lnTo>
                <a:lnTo>
                  <a:pt x="655319" y="76200"/>
                </a:lnTo>
                <a:lnTo>
                  <a:pt x="655319" y="57150"/>
                </a:lnTo>
                <a:close/>
              </a:path>
              <a:path w="731520" h="114300">
                <a:moveTo>
                  <a:pt x="642619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642619" y="76200"/>
                </a:lnTo>
                <a:lnTo>
                  <a:pt x="655319" y="57150"/>
                </a:lnTo>
                <a:lnTo>
                  <a:pt x="642619" y="38100"/>
                </a:lnTo>
                <a:close/>
              </a:path>
              <a:path w="731520" h="114300">
                <a:moveTo>
                  <a:pt x="693419" y="38100"/>
                </a:moveTo>
                <a:lnTo>
                  <a:pt x="655319" y="38100"/>
                </a:lnTo>
                <a:lnTo>
                  <a:pt x="655319" y="76200"/>
                </a:lnTo>
                <a:lnTo>
                  <a:pt x="693419" y="76200"/>
                </a:lnTo>
                <a:lnTo>
                  <a:pt x="731519" y="57150"/>
                </a:lnTo>
                <a:lnTo>
                  <a:pt x="693419" y="38100"/>
                </a:lnTo>
                <a:close/>
              </a:path>
              <a:path w="731520" h="114300">
                <a:moveTo>
                  <a:pt x="617219" y="0"/>
                </a:moveTo>
                <a:lnTo>
                  <a:pt x="655319" y="57150"/>
                </a:lnTo>
                <a:lnTo>
                  <a:pt x="655319" y="38100"/>
                </a:lnTo>
                <a:lnTo>
                  <a:pt x="693419" y="38100"/>
                </a:lnTo>
                <a:lnTo>
                  <a:pt x="617219" y="0"/>
                </a:lnTo>
                <a:close/>
              </a:path>
            </a:pathLst>
          </a:custGeom>
          <a:solidFill>
            <a:srgbClr val="92D050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598420" y="2002535"/>
            <a:ext cx="365760" cy="29413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231135" y="2328672"/>
            <a:ext cx="265430" cy="109855"/>
          </a:xfrm>
          <a:custGeom>
            <a:avLst/>
            <a:gdLst/>
            <a:ahLst/>
            <a:cxnLst/>
            <a:rect l="l" t="t" r="r" b="b"/>
            <a:pathLst>
              <a:path w="265430" h="109855">
                <a:moveTo>
                  <a:pt x="0" y="109727"/>
                </a:moveTo>
                <a:lnTo>
                  <a:pt x="265175" y="109727"/>
                </a:lnTo>
                <a:lnTo>
                  <a:pt x="265175" y="0"/>
                </a:lnTo>
                <a:lnTo>
                  <a:pt x="0" y="0"/>
                </a:lnTo>
                <a:lnTo>
                  <a:pt x="0" y="1097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211323" y="2371344"/>
            <a:ext cx="274320" cy="247015"/>
          </a:xfrm>
          <a:custGeom>
            <a:avLst/>
            <a:gdLst/>
            <a:ahLst/>
            <a:cxnLst/>
            <a:rect l="l" t="t" r="r" b="b"/>
            <a:pathLst>
              <a:path w="274319" h="247014">
                <a:moveTo>
                  <a:pt x="233171" y="0"/>
                </a:moveTo>
                <a:lnTo>
                  <a:pt x="41148" y="0"/>
                </a:lnTo>
                <a:lnTo>
                  <a:pt x="25128" y="3232"/>
                </a:lnTo>
                <a:lnTo>
                  <a:pt x="12049" y="12049"/>
                </a:lnTo>
                <a:lnTo>
                  <a:pt x="3232" y="25128"/>
                </a:lnTo>
                <a:lnTo>
                  <a:pt x="0" y="41148"/>
                </a:lnTo>
                <a:lnTo>
                  <a:pt x="0" y="205739"/>
                </a:lnTo>
                <a:lnTo>
                  <a:pt x="3232" y="221759"/>
                </a:lnTo>
                <a:lnTo>
                  <a:pt x="12049" y="234838"/>
                </a:lnTo>
                <a:lnTo>
                  <a:pt x="25128" y="243655"/>
                </a:lnTo>
                <a:lnTo>
                  <a:pt x="41148" y="246887"/>
                </a:lnTo>
                <a:lnTo>
                  <a:pt x="233171" y="246887"/>
                </a:lnTo>
                <a:lnTo>
                  <a:pt x="249191" y="243655"/>
                </a:lnTo>
                <a:lnTo>
                  <a:pt x="262270" y="234838"/>
                </a:lnTo>
                <a:lnTo>
                  <a:pt x="271087" y="221759"/>
                </a:lnTo>
                <a:lnTo>
                  <a:pt x="274319" y="205739"/>
                </a:lnTo>
                <a:lnTo>
                  <a:pt x="274319" y="41148"/>
                </a:lnTo>
                <a:lnTo>
                  <a:pt x="271087" y="25128"/>
                </a:lnTo>
                <a:lnTo>
                  <a:pt x="262270" y="12049"/>
                </a:lnTo>
                <a:lnTo>
                  <a:pt x="249191" y="3232"/>
                </a:lnTo>
                <a:lnTo>
                  <a:pt x="2331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125979" y="2241804"/>
            <a:ext cx="457200" cy="45415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3188589" y="3775049"/>
            <a:ext cx="72580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50" spc="3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AG</a:t>
            </a:r>
            <a:r>
              <a:rPr sz="1050" spc="-2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endParaRPr sz="1050"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4687823" y="1272539"/>
            <a:ext cx="1298575" cy="853440"/>
          </a:xfrm>
          <a:custGeom>
            <a:avLst/>
            <a:gdLst/>
            <a:ahLst/>
            <a:cxnLst/>
            <a:rect l="l" t="t" r="r" b="b"/>
            <a:pathLst>
              <a:path w="1298575" h="853439">
                <a:moveTo>
                  <a:pt x="0" y="142239"/>
                </a:moveTo>
                <a:lnTo>
                  <a:pt x="7246" y="97259"/>
                </a:lnTo>
                <a:lnTo>
                  <a:pt x="27427" y="58210"/>
                </a:lnTo>
                <a:lnTo>
                  <a:pt x="58210" y="27427"/>
                </a:lnTo>
                <a:lnTo>
                  <a:pt x="97259" y="7246"/>
                </a:lnTo>
                <a:lnTo>
                  <a:pt x="142239" y="0"/>
                </a:lnTo>
                <a:lnTo>
                  <a:pt x="1156208" y="0"/>
                </a:lnTo>
                <a:lnTo>
                  <a:pt x="1201188" y="7246"/>
                </a:lnTo>
                <a:lnTo>
                  <a:pt x="1240237" y="27427"/>
                </a:lnTo>
                <a:lnTo>
                  <a:pt x="1271020" y="58210"/>
                </a:lnTo>
                <a:lnTo>
                  <a:pt x="1291201" y="97259"/>
                </a:lnTo>
                <a:lnTo>
                  <a:pt x="1298448" y="142239"/>
                </a:lnTo>
                <a:lnTo>
                  <a:pt x="1298448" y="711200"/>
                </a:lnTo>
                <a:lnTo>
                  <a:pt x="1291201" y="756180"/>
                </a:lnTo>
                <a:lnTo>
                  <a:pt x="1271020" y="795229"/>
                </a:lnTo>
                <a:lnTo>
                  <a:pt x="1240237" y="826012"/>
                </a:lnTo>
                <a:lnTo>
                  <a:pt x="1201188" y="846193"/>
                </a:lnTo>
                <a:lnTo>
                  <a:pt x="1156208" y="853440"/>
                </a:lnTo>
                <a:lnTo>
                  <a:pt x="142239" y="853440"/>
                </a:lnTo>
                <a:lnTo>
                  <a:pt x="97259" y="846193"/>
                </a:lnTo>
                <a:lnTo>
                  <a:pt x="58210" y="826012"/>
                </a:lnTo>
                <a:lnTo>
                  <a:pt x="27427" y="795229"/>
                </a:lnTo>
                <a:lnTo>
                  <a:pt x="7246" y="756180"/>
                </a:lnTo>
                <a:lnTo>
                  <a:pt x="0" y="711200"/>
                </a:lnTo>
                <a:lnTo>
                  <a:pt x="0" y="142239"/>
                </a:lnTo>
                <a:close/>
              </a:path>
            </a:pathLst>
          </a:custGeom>
          <a:ln w="6096">
            <a:solidFill>
              <a:srgbClr val="E99A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724400" y="1400555"/>
            <a:ext cx="1223772" cy="40690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797552" y="1888235"/>
            <a:ext cx="233172" cy="14020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5079872" y="1843785"/>
            <a:ext cx="7689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GovCloud</a:t>
            </a:r>
            <a:r>
              <a:rPr sz="1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(US)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4559808" y="1112519"/>
            <a:ext cx="435863" cy="43433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3202" y="164337"/>
            <a:ext cx="4305935" cy="6699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5" dirty="0">
                <a:latin typeface="Arial"/>
                <a:cs typeface="Arial"/>
              </a:rPr>
              <a:t>In-Cloud Data</a:t>
            </a:r>
            <a:r>
              <a:rPr sz="2800" b="0" spc="20" dirty="0">
                <a:latin typeface="Arial"/>
                <a:cs typeface="Arial"/>
              </a:rPr>
              <a:t> </a:t>
            </a:r>
            <a:r>
              <a:rPr sz="2800" b="0" spc="-5" dirty="0">
                <a:latin typeface="Arial"/>
                <a:cs typeface="Arial"/>
              </a:rPr>
              <a:t>Protection</a:t>
            </a:r>
            <a:endParaRPr sz="2800">
              <a:latin typeface="Arial"/>
              <a:cs typeface="Arial"/>
            </a:endParaRPr>
          </a:p>
          <a:p>
            <a:pPr marL="19050">
              <a:lnSpc>
                <a:spcPct val="100000"/>
              </a:lnSpc>
              <a:spcBef>
                <a:spcPts val="35"/>
              </a:spcBef>
            </a:pPr>
            <a:r>
              <a:rPr sz="1400" b="0" dirty="0">
                <a:latin typeface="Arial"/>
                <a:cs typeface="Arial"/>
              </a:rPr>
              <a:t>Accelerating </a:t>
            </a:r>
            <a:r>
              <a:rPr sz="1400" b="0" spc="-5" dirty="0">
                <a:latin typeface="Arial"/>
                <a:cs typeface="Arial"/>
              </a:rPr>
              <a:t>Data </a:t>
            </a:r>
            <a:r>
              <a:rPr sz="1400" b="0" dirty="0">
                <a:latin typeface="Arial"/>
                <a:cs typeface="Arial"/>
              </a:rPr>
              <a:t>Protection for Business</a:t>
            </a:r>
            <a:r>
              <a:rPr sz="1400" b="0" spc="-265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Applications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498335" y="0"/>
            <a:ext cx="2645664" cy="5141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98335" y="0"/>
            <a:ext cx="0" cy="51435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0"/>
                </a:moveTo>
                <a:lnTo>
                  <a:pt x="0" y="5143497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45580" y="9144"/>
            <a:ext cx="0" cy="5134610"/>
          </a:xfrm>
          <a:custGeom>
            <a:avLst/>
            <a:gdLst/>
            <a:ahLst/>
            <a:cxnLst/>
            <a:rect l="l" t="t" r="r" b="b"/>
            <a:pathLst>
              <a:path h="5134610">
                <a:moveTo>
                  <a:pt x="0" y="0"/>
                </a:moveTo>
                <a:lnTo>
                  <a:pt x="0" y="5134354"/>
                </a:lnTo>
              </a:path>
            </a:pathLst>
          </a:custGeom>
          <a:ln w="9144">
            <a:solidFill>
              <a:srgbClr val="48B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550152" y="233883"/>
            <a:ext cx="2593975" cy="44646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3025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3CC5EE"/>
                </a:solidFill>
                <a:latin typeface="Arial"/>
                <a:cs typeface="Arial"/>
              </a:rPr>
              <a:t>B</a:t>
            </a:r>
            <a:r>
              <a:rPr sz="1400" b="1" spc="-105" dirty="0">
                <a:solidFill>
                  <a:srgbClr val="3CC5E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3CC5EE"/>
                </a:solidFill>
                <a:latin typeface="Arial"/>
                <a:cs typeface="Arial"/>
              </a:rPr>
              <a:t>E</a:t>
            </a:r>
            <a:r>
              <a:rPr sz="1400" b="1" spc="-100" dirty="0">
                <a:solidFill>
                  <a:srgbClr val="3CC5E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3CC5EE"/>
                </a:solidFill>
                <a:latin typeface="Arial"/>
                <a:cs typeface="Arial"/>
              </a:rPr>
              <a:t>N</a:t>
            </a:r>
            <a:r>
              <a:rPr sz="1400" b="1" spc="-100" dirty="0">
                <a:solidFill>
                  <a:srgbClr val="3CC5E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3CC5EE"/>
                </a:solidFill>
                <a:latin typeface="Arial"/>
                <a:cs typeface="Arial"/>
              </a:rPr>
              <a:t>E</a:t>
            </a:r>
            <a:r>
              <a:rPr sz="1400" b="1" spc="-100" dirty="0">
                <a:solidFill>
                  <a:srgbClr val="3CC5E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3CC5EE"/>
                </a:solidFill>
                <a:latin typeface="Arial"/>
                <a:cs typeface="Arial"/>
              </a:rPr>
              <a:t>F</a:t>
            </a:r>
            <a:r>
              <a:rPr sz="1400" b="1" spc="-100" dirty="0">
                <a:solidFill>
                  <a:srgbClr val="3CC5E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3CC5EE"/>
                </a:solidFill>
                <a:latin typeface="Arial"/>
                <a:cs typeface="Arial"/>
              </a:rPr>
              <a:t>I</a:t>
            </a:r>
            <a:r>
              <a:rPr sz="1400" b="1" spc="-95" dirty="0">
                <a:solidFill>
                  <a:srgbClr val="3CC5E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3CC5EE"/>
                </a:solidFill>
                <a:latin typeface="Arial"/>
                <a:cs typeface="Arial"/>
              </a:rPr>
              <a:t>T</a:t>
            </a:r>
            <a:r>
              <a:rPr sz="1400" b="1" spc="-100" dirty="0">
                <a:solidFill>
                  <a:srgbClr val="3CC5E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3CC5EE"/>
                </a:solidFill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  <a:p>
            <a:pPr marL="342265" marR="213995" indent="-172720">
              <a:lnSpc>
                <a:spcPct val="100000"/>
              </a:lnSpc>
              <a:spcBef>
                <a:spcPts val="1215"/>
              </a:spcBef>
              <a:buChar char="•"/>
              <a:tabLst>
                <a:tab pos="342265" algn="l"/>
              </a:tabLst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The performance,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efficiency,</a:t>
            </a:r>
            <a:r>
              <a:rPr sz="11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and 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reliability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Data Domain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in the 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cloud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FFFFF"/>
              </a:buClr>
              <a:buFont typeface="Arial"/>
              <a:buChar char="•"/>
            </a:pPr>
            <a:endParaRPr sz="1000">
              <a:latin typeface="Arial"/>
              <a:cs typeface="Arial"/>
            </a:endParaRPr>
          </a:p>
          <a:p>
            <a:pPr marL="342265" indent="-172720">
              <a:lnSpc>
                <a:spcPct val="100000"/>
              </a:lnSpc>
              <a:buChar char="•"/>
              <a:tabLst>
                <a:tab pos="342265" algn="l"/>
              </a:tabLst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Scales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up to</a:t>
            </a:r>
            <a:r>
              <a:rPr sz="11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96TB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FFFFF"/>
              </a:buClr>
              <a:buFont typeface="Arial"/>
              <a:buChar char="•"/>
            </a:pPr>
            <a:endParaRPr sz="1000">
              <a:latin typeface="Arial"/>
              <a:cs typeface="Arial"/>
            </a:endParaRPr>
          </a:p>
          <a:p>
            <a:pPr marL="342265" marR="464820" indent="-172720">
              <a:lnSpc>
                <a:spcPct val="100000"/>
              </a:lnSpc>
              <a:buChar char="•"/>
              <a:tabLst>
                <a:tab pos="342265" algn="l"/>
              </a:tabLst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Leverage Industry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leading  deduplication 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Lower</a:t>
            </a:r>
            <a:r>
              <a:rPr sz="11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TCO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FFFFF"/>
              </a:buClr>
              <a:buFont typeface="Arial"/>
              <a:buChar char="•"/>
            </a:pPr>
            <a:endParaRPr sz="1000">
              <a:latin typeface="Arial"/>
              <a:cs typeface="Arial"/>
            </a:endParaRPr>
          </a:p>
          <a:p>
            <a:pPr marL="342265" indent="-172720">
              <a:lnSpc>
                <a:spcPct val="100000"/>
              </a:lnSpc>
              <a:buChar char="•"/>
              <a:tabLst>
                <a:tab pos="342265" algn="l"/>
              </a:tabLst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50% Faster</a:t>
            </a:r>
            <a:r>
              <a:rPr sz="11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Backups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FFFFF"/>
              </a:buClr>
              <a:buFont typeface="Arial"/>
              <a:buChar char="•"/>
            </a:pPr>
            <a:endParaRPr sz="1000">
              <a:latin typeface="Arial"/>
              <a:cs typeface="Arial"/>
            </a:endParaRPr>
          </a:p>
          <a:p>
            <a:pPr marL="342265" marR="551180" indent="-172720">
              <a:lnSpc>
                <a:spcPct val="100000"/>
              </a:lnSpc>
              <a:buChar char="•"/>
              <a:tabLst>
                <a:tab pos="342265" algn="l"/>
              </a:tabLst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Enterprise data protection  software to</a:t>
            </a:r>
            <a:r>
              <a:rPr sz="11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ready-to-deploy  appliance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FFFFFF"/>
              </a:buClr>
              <a:buFont typeface="Arial"/>
              <a:buChar char="•"/>
            </a:pPr>
            <a:endParaRPr sz="1000">
              <a:latin typeface="Arial"/>
              <a:cs typeface="Arial"/>
            </a:endParaRPr>
          </a:p>
          <a:p>
            <a:pPr marL="342265" indent="-172720">
              <a:lnSpc>
                <a:spcPct val="100000"/>
              </a:lnSpc>
              <a:buChar char="•"/>
              <a:tabLst>
                <a:tab pos="342265" algn="l"/>
              </a:tabLst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Modern HTML5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UI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FFFFF"/>
              </a:buClr>
              <a:buFont typeface="Arial"/>
              <a:buChar char="•"/>
            </a:pPr>
            <a:endParaRPr sz="1000">
              <a:latin typeface="Arial"/>
              <a:cs typeface="Arial"/>
            </a:endParaRPr>
          </a:p>
          <a:p>
            <a:pPr marL="342265" indent="-172720">
              <a:lnSpc>
                <a:spcPct val="100000"/>
              </a:lnSpc>
              <a:buChar char="•"/>
              <a:tabLst>
                <a:tab pos="342265" algn="l"/>
              </a:tabLst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Same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functionality in cloud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11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endParaRPr sz="1100">
              <a:latin typeface="Arial"/>
              <a:cs typeface="Arial"/>
            </a:endParaRPr>
          </a:p>
          <a:p>
            <a:pPr marL="342265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premise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Arial"/>
              <a:cs typeface="Arial"/>
            </a:endParaRPr>
          </a:p>
          <a:p>
            <a:pPr marL="342265" marR="210185" indent="-172720">
              <a:lnSpc>
                <a:spcPct val="100000"/>
              </a:lnSpc>
              <a:buChar char="•"/>
              <a:tabLst>
                <a:tab pos="342265" algn="l"/>
              </a:tabLst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Manage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on-premise and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1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cloud 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workloads 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from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one</a:t>
            </a:r>
            <a:r>
              <a:rPr sz="11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location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FFFFF"/>
              </a:buClr>
              <a:buFont typeface="Arial"/>
              <a:buChar char="•"/>
            </a:pPr>
            <a:endParaRPr sz="1000">
              <a:latin typeface="Arial"/>
              <a:cs typeface="Arial"/>
            </a:endParaRPr>
          </a:p>
          <a:p>
            <a:pPr marL="342265" marR="635000" indent="-172720">
              <a:lnSpc>
                <a:spcPct val="100000"/>
              </a:lnSpc>
              <a:buChar char="•"/>
              <a:tabLst>
                <a:tab pos="342265" algn="l"/>
              </a:tabLst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Available in </a:t>
            </a:r>
            <a:r>
              <a:rPr sz="1100" spc="10" dirty="0">
                <a:solidFill>
                  <a:srgbClr val="FFFFFF"/>
                </a:solidFill>
                <a:latin typeface="Arial"/>
                <a:cs typeface="Arial"/>
              </a:rPr>
              <a:t>AWS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11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Azure 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Marketplaces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861060"/>
            <a:ext cx="6592824" cy="18676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325116" y="1241247"/>
            <a:ext cx="68135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1AE00"/>
                </a:solidFill>
                <a:latin typeface="Arial"/>
                <a:cs typeface="Arial"/>
              </a:rPr>
              <a:t>C</a:t>
            </a:r>
            <a:r>
              <a:rPr sz="1400" b="1" spc="-120" dirty="0">
                <a:solidFill>
                  <a:srgbClr val="F1AE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AE00"/>
                </a:solidFill>
                <a:latin typeface="Arial"/>
                <a:cs typeface="Arial"/>
              </a:rPr>
              <a:t>l</a:t>
            </a:r>
            <a:r>
              <a:rPr sz="1400" b="1" spc="-110" dirty="0">
                <a:solidFill>
                  <a:srgbClr val="F1AE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AE00"/>
                </a:solidFill>
                <a:latin typeface="Arial"/>
                <a:cs typeface="Arial"/>
              </a:rPr>
              <a:t>o</a:t>
            </a:r>
            <a:r>
              <a:rPr sz="1400" b="1" spc="-120" dirty="0">
                <a:solidFill>
                  <a:srgbClr val="F1AE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AE00"/>
                </a:solidFill>
                <a:latin typeface="Arial"/>
                <a:cs typeface="Arial"/>
              </a:rPr>
              <a:t>u</a:t>
            </a:r>
            <a:r>
              <a:rPr sz="1400" b="1" spc="-114" dirty="0">
                <a:solidFill>
                  <a:srgbClr val="F1AE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AE00"/>
                </a:solidFill>
                <a:latin typeface="Arial"/>
                <a:cs typeface="Arial"/>
              </a:rPr>
              <a:t>d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02796" y="1241247"/>
            <a:ext cx="101282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1AE00"/>
                </a:solidFill>
                <a:latin typeface="Arial"/>
                <a:cs typeface="Arial"/>
              </a:rPr>
              <a:t>P</a:t>
            </a:r>
            <a:r>
              <a:rPr sz="1400" b="1" spc="-110" dirty="0">
                <a:solidFill>
                  <a:srgbClr val="F1AE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AE00"/>
                </a:solidFill>
                <a:latin typeface="Arial"/>
                <a:cs typeface="Arial"/>
              </a:rPr>
              <a:t>r</a:t>
            </a:r>
            <a:r>
              <a:rPr sz="1400" b="1" spc="-100" dirty="0">
                <a:solidFill>
                  <a:srgbClr val="F1AE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AE00"/>
                </a:solidFill>
                <a:latin typeface="Arial"/>
                <a:cs typeface="Arial"/>
              </a:rPr>
              <a:t>o</a:t>
            </a:r>
            <a:r>
              <a:rPr sz="1400" b="1" spc="-110" dirty="0">
                <a:solidFill>
                  <a:srgbClr val="F1AE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AE00"/>
                </a:solidFill>
                <a:latin typeface="Arial"/>
                <a:cs typeface="Arial"/>
              </a:rPr>
              <a:t>v</a:t>
            </a:r>
            <a:r>
              <a:rPr sz="1400" b="1" spc="-110" dirty="0">
                <a:solidFill>
                  <a:srgbClr val="F1AE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AE00"/>
                </a:solidFill>
                <a:latin typeface="Arial"/>
                <a:cs typeface="Arial"/>
              </a:rPr>
              <a:t>i</a:t>
            </a:r>
            <a:r>
              <a:rPr sz="1400" b="1" spc="-105" dirty="0">
                <a:solidFill>
                  <a:srgbClr val="F1AE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AE00"/>
                </a:solidFill>
                <a:latin typeface="Arial"/>
                <a:cs typeface="Arial"/>
              </a:rPr>
              <a:t>d</a:t>
            </a:r>
            <a:r>
              <a:rPr sz="1400" b="1" spc="-105" dirty="0">
                <a:solidFill>
                  <a:srgbClr val="F1AE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AE00"/>
                </a:solidFill>
                <a:latin typeface="Arial"/>
                <a:cs typeface="Arial"/>
              </a:rPr>
              <a:t>e</a:t>
            </a:r>
            <a:r>
              <a:rPr sz="1400" b="1" spc="-110" dirty="0">
                <a:solidFill>
                  <a:srgbClr val="F1AE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AE00"/>
                </a:solidFill>
                <a:latin typeface="Arial"/>
                <a:cs typeface="Arial"/>
              </a:rPr>
              <a:t>r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598164" y="2741676"/>
            <a:ext cx="1186180" cy="1089660"/>
          </a:xfrm>
          <a:custGeom>
            <a:avLst/>
            <a:gdLst/>
            <a:ahLst/>
            <a:cxnLst/>
            <a:rect l="l" t="t" r="r" b="b"/>
            <a:pathLst>
              <a:path w="1186179" h="1089660">
                <a:moveTo>
                  <a:pt x="0" y="181610"/>
                </a:moveTo>
                <a:lnTo>
                  <a:pt x="6485" y="133320"/>
                </a:lnTo>
                <a:lnTo>
                  <a:pt x="24788" y="89934"/>
                </a:lnTo>
                <a:lnTo>
                  <a:pt x="53181" y="53181"/>
                </a:lnTo>
                <a:lnTo>
                  <a:pt x="89934" y="24788"/>
                </a:lnTo>
                <a:lnTo>
                  <a:pt x="133320" y="6485"/>
                </a:lnTo>
                <a:lnTo>
                  <a:pt x="181610" y="0"/>
                </a:lnTo>
                <a:lnTo>
                  <a:pt x="1004062" y="0"/>
                </a:lnTo>
                <a:lnTo>
                  <a:pt x="1052351" y="6485"/>
                </a:lnTo>
                <a:lnTo>
                  <a:pt x="1095737" y="24788"/>
                </a:lnTo>
                <a:lnTo>
                  <a:pt x="1132490" y="53181"/>
                </a:lnTo>
                <a:lnTo>
                  <a:pt x="1160883" y="89934"/>
                </a:lnTo>
                <a:lnTo>
                  <a:pt x="1179186" y="133320"/>
                </a:lnTo>
                <a:lnTo>
                  <a:pt x="1185672" y="181610"/>
                </a:lnTo>
                <a:lnTo>
                  <a:pt x="1185672" y="908050"/>
                </a:lnTo>
                <a:lnTo>
                  <a:pt x="1179186" y="956339"/>
                </a:lnTo>
                <a:lnTo>
                  <a:pt x="1160883" y="999725"/>
                </a:lnTo>
                <a:lnTo>
                  <a:pt x="1132490" y="1036478"/>
                </a:lnTo>
                <a:lnTo>
                  <a:pt x="1095737" y="1064871"/>
                </a:lnTo>
                <a:lnTo>
                  <a:pt x="1052351" y="1083174"/>
                </a:lnTo>
                <a:lnTo>
                  <a:pt x="1004062" y="1089660"/>
                </a:lnTo>
                <a:lnTo>
                  <a:pt x="181610" y="1089660"/>
                </a:lnTo>
                <a:lnTo>
                  <a:pt x="133320" y="1083174"/>
                </a:lnTo>
                <a:lnTo>
                  <a:pt x="89934" y="1064871"/>
                </a:lnTo>
                <a:lnTo>
                  <a:pt x="53181" y="1036478"/>
                </a:lnTo>
                <a:lnTo>
                  <a:pt x="24788" y="999725"/>
                </a:lnTo>
                <a:lnTo>
                  <a:pt x="6485" y="956339"/>
                </a:lnTo>
                <a:lnTo>
                  <a:pt x="0" y="908050"/>
                </a:lnTo>
                <a:lnTo>
                  <a:pt x="0" y="181610"/>
                </a:lnTo>
                <a:close/>
              </a:path>
            </a:pathLst>
          </a:custGeom>
          <a:ln w="12192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26635" y="2871216"/>
            <a:ext cx="188975" cy="1706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67200" y="2802635"/>
            <a:ext cx="316991" cy="3139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84091" y="2817876"/>
            <a:ext cx="300227" cy="3108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723513" y="3122117"/>
            <a:ext cx="893444" cy="2711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67055" algn="l"/>
              </a:tabLst>
            </a:pPr>
            <a:r>
              <a:rPr sz="800" b="1" spc="-5" dirty="0">
                <a:solidFill>
                  <a:srgbClr val="FFFFFF"/>
                </a:solidFill>
                <a:latin typeface="Arial"/>
                <a:cs typeface="Arial"/>
              </a:rPr>
              <a:t>Amazon	</a:t>
            </a:r>
            <a:r>
              <a:rPr sz="800" b="0" spc="-5" dirty="0">
                <a:solidFill>
                  <a:srgbClr val="FFFFFF"/>
                </a:solidFill>
                <a:latin typeface="Segoe UI Light"/>
                <a:cs typeface="Segoe UI Light"/>
              </a:rPr>
              <a:t>Azure</a:t>
            </a:r>
            <a:endParaRPr sz="800">
              <a:latin typeface="Segoe UI Light"/>
              <a:cs typeface="Segoe UI Light"/>
            </a:endParaRPr>
          </a:p>
          <a:p>
            <a:pPr marL="146685">
              <a:lnSpc>
                <a:spcPct val="100000"/>
              </a:lnSpc>
              <a:spcBef>
                <a:spcPts val="5"/>
              </a:spcBef>
              <a:tabLst>
                <a:tab pos="504825" algn="l"/>
              </a:tabLst>
            </a:pP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S3	</a:t>
            </a:r>
            <a:r>
              <a:rPr sz="800" b="0" dirty="0">
                <a:solidFill>
                  <a:srgbClr val="FFFFFF"/>
                </a:solidFill>
                <a:latin typeface="Segoe UI Light"/>
                <a:cs typeface="Segoe UI Light"/>
              </a:rPr>
              <a:t>Hot</a:t>
            </a:r>
            <a:r>
              <a:rPr sz="800" b="0" spc="-60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800" b="0" spc="-5" dirty="0">
                <a:solidFill>
                  <a:srgbClr val="FFFFFF"/>
                </a:solidFill>
                <a:latin typeface="Segoe UI Light"/>
                <a:cs typeface="Segoe UI Light"/>
              </a:rPr>
              <a:t>Blob</a:t>
            </a:r>
            <a:endParaRPr sz="800">
              <a:latin typeface="Segoe UI Light"/>
              <a:cs typeface="Segoe UI Ligh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769864" y="3009900"/>
            <a:ext cx="187451" cy="1874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034153" y="2959100"/>
            <a:ext cx="6559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FFFFFF"/>
                </a:solidFill>
                <a:latin typeface="Arial"/>
                <a:cs typeface="Arial"/>
              </a:rPr>
              <a:t>Deduplicated</a:t>
            </a:r>
            <a:r>
              <a:rPr sz="6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</a:rPr>
              <a:t>Data  </a:t>
            </a:r>
            <a:r>
              <a:rPr sz="600" spc="-5" dirty="0">
                <a:solidFill>
                  <a:srgbClr val="FFFFFF"/>
                </a:solidFill>
                <a:latin typeface="Arial"/>
                <a:cs typeface="Arial"/>
              </a:rPr>
              <a:t>Object Storage 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</a:rPr>
              <a:t>Encryption at</a:t>
            </a:r>
            <a:r>
              <a:rPr sz="6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</a:rPr>
              <a:t>Rest</a:t>
            </a:r>
            <a:endParaRPr sz="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37561" y="2892932"/>
            <a:ext cx="6997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FFFFFF"/>
                </a:solidFill>
                <a:latin typeface="Arial"/>
                <a:cs typeface="Arial"/>
              </a:rPr>
              <a:t>Encryption In-Flight  Efficient</a:t>
            </a:r>
            <a:r>
              <a:rPr sz="6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</a:rPr>
              <a:t>Replication</a:t>
            </a:r>
            <a:endParaRPr sz="6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041904" y="2891027"/>
            <a:ext cx="187451" cy="1889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837176" y="2976372"/>
            <a:ext cx="144780" cy="276225"/>
          </a:xfrm>
          <a:custGeom>
            <a:avLst/>
            <a:gdLst/>
            <a:ahLst/>
            <a:cxnLst/>
            <a:rect l="l" t="t" r="r" b="b"/>
            <a:pathLst>
              <a:path w="144779" h="276225">
                <a:moveTo>
                  <a:pt x="144779" y="275844"/>
                </a:moveTo>
                <a:lnTo>
                  <a:pt x="116591" y="274887"/>
                </a:lnTo>
                <a:lnTo>
                  <a:pt x="93583" y="272288"/>
                </a:lnTo>
                <a:lnTo>
                  <a:pt x="78075" y="268450"/>
                </a:lnTo>
                <a:lnTo>
                  <a:pt x="72389" y="263778"/>
                </a:lnTo>
                <a:lnTo>
                  <a:pt x="72389" y="153796"/>
                </a:lnTo>
                <a:lnTo>
                  <a:pt x="66704" y="149125"/>
                </a:lnTo>
                <a:lnTo>
                  <a:pt x="51196" y="145287"/>
                </a:lnTo>
                <a:lnTo>
                  <a:pt x="28188" y="142688"/>
                </a:lnTo>
                <a:lnTo>
                  <a:pt x="0" y="141731"/>
                </a:lnTo>
                <a:lnTo>
                  <a:pt x="28188" y="140793"/>
                </a:lnTo>
                <a:lnTo>
                  <a:pt x="51196" y="138223"/>
                </a:lnTo>
                <a:lnTo>
                  <a:pt x="66704" y="134391"/>
                </a:lnTo>
                <a:lnTo>
                  <a:pt x="72389" y="129666"/>
                </a:lnTo>
                <a:lnTo>
                  <a:pt x="72389" y="12064"/>
                </a:lnTo>
                <a:lnTo>
                  <a:pt x="78075" y="7393"/>
                </a:lnTo>
                <a:lnTo>
                  <a:pt x="93583" y="3555"/>
                </a:lnTo>
                <a:lnTo>
                  <a:pt x="116591" y="956"/>
                </a:lnTo>
                <a:lnTo>
                  <a:pt x="144779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9495" y="2537460"/>
            <a:ext cx="1719580" cy="2232660"/>
          </a:xfrm>
          <a:custGeom>
            <a:avLst/>
            <a:gdLst/>
            <a:ahLst/>
            <a:cxnLst/>
            <a:rect l="l" t="t" r="r" b="b"/>
            <a:pathLst>
              <a:path w="1719580" h="2232660">
                <a:moveTo>
                  <a:pt x="0" y="286512"/>
                </a:moveTo>
                <a:lnTo>
                  <a:pt x="3750" y="240036"/>
                </a:lnTo>
                <a:lnTo>
                  <a:pt x="14607" y="195949"/>
                </a:lnTo>
                <a:lnTo>
                  <a:pt x="31981" y="154840"/>
                </a:lnTo>
                <a:lnTo>
                  <a:pt x="55282" y="117299"/>
                </a:lnTo>
                <a:lnTo>
                  <a:pt x="83920" y="83915"/>
                </a:lnTo>
                <a:lnTo>
                  <a:pt x="117304" y="55278"/>
                </a:lnTo>
                <a:lnTo>
                  <a:pt x="154846" y="31978"/>
                </a:lnTo>
                <a:lnTo>
                  <a:pt x="195954" y="14606"/>
                </a:lnTo>
                <a:lnTo>
                  <a:pt x="240039" y="3749"/>
                </a:lnTo>
                <a:lnTo>
                  <a:pt x="286512" y="0"/>
                </a:lnTo>
                <a:lnTo>
                  <a:pt x="1432560" y="0"/>
                </a:lnTo>
                <a:lnTo>
                  <a:pt x="1479035" y="3749"/>
                </a:lnTo>
                <a:lnTo>
                  <a:pt x="1523122" y="14606"/>
                </a:lnTo>
                <a:lnTo>
                  <a:pt x="1564231" y="31978"/>
                </a:lnTo>
                <a:lnTo>
                  <a:pt x="1601772" y="55278"/>
                </a:lnTo>
                <a:lnTo>
                  <a:pt x="1635156" y="83915"/>
                </a:lnTo>
                <a:lnTo>
                  <a:pt x="1663793" y="117299"/>
                </a:lnTo>
                <a:lnTo>
                  <a:pt x="1687093" y="154840"/>
                </a:lnTo>
                <a:lnTo>
                  <a:pt x="1704465" y="195949"/>
                </a:lnTo>
                <a:lnTo>
                  <a:pt x="1715322" y="240036"/>
                </a:lnTo>
                <a:lnTo>
                  <a:pt x="1719072" y="286512"/>
                </a:lnTo>
                <a:lnTo>
                  <a:pt x="1719072" y="1946147"/>
                </a:lnTo>
                <a:lnTo>
                  <a:pt x="1715322" y="1992620"/>
                </a:lnTo>
                <a:lnTo>
                  <a:pt x="1704465" y="2036705"/>
                </a:lnTo>
                <a:lnTo>
                  <a:pt x="1687093" y="2077813"/>
                </a:lnTo>
                <a:lnTo>
                  <a:pt x="1663793" y="2115355"/>
                </a:lnTo>
                <a:lnTo>
                  <a:pt x="1635156" y="2148739"/>
                </a:lnTo>
                <a:lnTo>
                  <a:pt x="1601772" y="2177377"/>
                </a:lnTo>
                <a:lnTo>
                  <a:pt x="1564231" y="2200678"/>
                </a:lnTo>
                <a:lnTo>
                  <a:pt x="1523122" y="2218052"/>
                </a:lnTo>
                <a:lnTo>
                  <a:pt x="1479035" y="2228909"/>
                </a:lnTo>
                <a:lnTo>
                  <a:pt x="1432560" y="2232660"/>
                </a:lnTo>
                <a:lnTo>
                  <a:pt x="286512" y="2232660"/>
                </a:lnTo>
                <a:lnTo>
                  <a:pt x="240039" y="2228909"/>
                </a:lnTo>
                <a:lnTo>
                  <a:pt x="195954" y="2218052"/>
                </a:lnTo>
                <a:lnTo>
                  <a:pt x="154846" y="2200678"/>
                </a:lnTo>
                <a:lnTo>
                  <a:pt x="117304" y="2177377"/>
                </a:lnTo>
                <a:lnTo>
                  <a:pt x="83920" y="2148739"/>
                </a:lnTo>
                <a:lnTo>
                  <a:pt x="55282" y="2115355"/>
                </a:lnTo>
                <a:lnTo>
                  <a:pt x="31981" y="2077813"/>
                </a:lnTo>
                <a:lnTo>
                  <a:pt x="14607" y="2036705"/>
                </a:lnTo>
                <a:lnTo>
                  <a:pt x="3750" y="1992620"/>
                </a:lnTo>
                <a:lnTo>
                  <a:pt x="0" y="1946147"/>
                </a:lnTo>
                <a:lnTo>
                  <a:pt x="0" y="286512"/>
                </a:lnTo>
                <a:close/>
              </a:path>
            </a:pathLst>
          </a:custGeom>
          <a:ln w="12192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84351" y="2254758"/>
            <a:ext cx="5753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F1AE00"/>
                </a:solidFill>
                <a:latin typeface="Arial"/>
                <a:cs typeface="Arial"/>
              </a:rPr>
              <a:t>C l o u</a:t>
            </a:r>
            <a:r>
              <a:rPr sz="1100" b="1" spc="-114" dirty="0">
                <a:solidFill>
                  <a:srgbClr val="F1AE0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1AE00"/>
                </a:solidFill>
                <a:latin typeface="Arial"/>
                <a:cs typeface="Arial"/>
              </a:rPr>
              <a:t>d</a:t>
            </a:r>
            <a:endParaRPr sz="11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448517" y="2254758"/>
            <a:ext cx="48514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F1AE00"/>
                </a:solidFill>
                <a:latin typeface="Arial"/>
                <a:cs typeface="Arial"/>
              </a:rPr>
              <a:t>A p p</a:t>
            </a:r>
            <a:r>
              <a:rPr sz="1100" b="1" spc="-150" dirty="0">
                <a:solidFill>
                  <a:srgbClr val="F1AE0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1AE00"/>
                </a:solidFill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186683" y="3093720"/>
            <a:ext cx="443865" cy="445134"/>
          </a:xfrm>
          <a:custGeom>
            <a:avLst/>
            <a:gdLst/>
            <a:ahLst/>
            <a:cxnLst/>
            <a:rect l="l" t="t" r="r" b="b"/>
            <a:pathLst>
              <a:path w="443864" h="445135">
                <a:moveTo>
                  <a:pt x="221742" y="0"/>
                </a:moveTo>
                <a:lnTo>
                  <a:pt x="177063" y="4518"/>
                </a:lnTo>
                <a:lnTo>
                  <a:pt x="135445" y="17478"/>
                </a:lnTo>
                <a:lnTo>
                  <a:pt x="97780" y="37986"/>
                </a:lnTo>
                <a:lnTo>
                  <a:pt x="64960" y="65151"/>
                </a:lnTo>
                <a:lnTo>
                  <a:pt x="37879" y="98077"/>
                </a:lnTo>
                <a:lnTo>
                  <a:pt x="17430" y="135874"/>
                </a:lnTo>
                <a:lnTo>
                  <a:pt x="4506" y="177647"/>
                </a:lnTo>
                <a:lnTo>
                  <a:pt x="0" y="222504"/>
                </a:lnTo>
                <a:lnTo>
                  <a:pt x="4506" y="267360"/>
                </a:lnTo>
                <a:lnTo>
                  <a:pt x="17430" y="309133"/>
                </a:lnTo>
                <a:lnTo>
                  <a:pt x="37879" y="346930"/>
                </a:lnTo>
                <a:lnTo>
                  <a:pt x="64960" y="379857"/>
                </a:lnTo>
                <a:lnTo>
                  <a:pt x="97780" y="407021"/>
                </a:lnTo>
                <a:lnTo>
                  <a:pt x="135445" y="427529"/>
                </a:lnTo>
                <a:lnTo>
                  <a:pt x="177063" y="440489"/>
                </a:lnTo>
                <a:lnTo>
                  <a:pt x="221742" y="445008"/>
                </a:lnTo>
                <a:lnTo>
                  <a:pt x="266420" y="440489"/>
                </a:lnTo>
                <a:lnTo>
                  <a:pt x="308038" y="427529"/>
                </a:lnTo>
                <a:lnTo>
                  <a:pt x="345703" y="407021"/>
                </a:lnTo>
                <a:lnTo>
                  <a:pt x="378523" y="379857"/>
                </a:lnTo>
                <a:lnTo>
                  <a:pt x="405604" y="346930"/>
                </a:lnTo>
                <a:lnTo>
                  <a:pt x="426053" y="309133"/>
                </a:lnTo>
                <a:lnTo>
                  <a:pt x="438977" y="267360"/>
                </a:lnTo>
                <a:lnTo>
                  <a:pt x="443483" y="222504"/>
                </a:lnTo>
                <a:lnTo>
                  <a:pt x="438977" y="177647"/>
                </a:lnTo>
                <a:lnTo>
                  <a:pt x="426053" y="135874"/>
                </a:lnTo>
                <a:lnTo>
                  <a:pt x="405604" y="98077"/>
                </a:lnTo>
                <a:lnTo>
                  <a:pt x="378523" y="65151"/>
                </a:lnTo>
                <a:lnTo>
                  <a:pt x="345703" y="37986"/>
                </a:lnTo>
                <a:lnTo>
                  <a:pt x="308038" y="17478"/>
                </a:lnTo>
                <a:lnTo>
                  <a:pt x="266420" y="4518"/>
                </a:lnTo>
                <a:lnTo>
                  <a:pt x="221742" y="0"/>
                </a:lnTo>
                <a:close/>
              </a:path>
            </a:pathLst>
          </a:custGeom>
          <a:solidFill>
            <a:srgbClr val="000000">
              <a:alpha val="6392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186683" y="3093720"/>
            <a:ext cx="443865" cy="445134"/>
          </a:xfrm>
          <a:custGeom>
            <a:avLst/>
            <a:gdLst/>
            <a:ahLst/>
            <a:cxnLst/>
            <a:rect l="l" t="t" r="r" b="b"/>
            <a:pathLst>
              <a:path w="443864" h="445135">
                <a:moveTo>
                  <a:pt x="0" y="222504"/>
                </a:moveTo>
                <a:lnTo>
                  <a:pt x="4506" y="177647"/>
                </a:lnTo>
                <a:lnTo>
                  <a:pt x="17430" y="135874"/>
                </a:lnTo>
                <a:lnTo>
                  <a:pt x="37879" y="98077"/>
                </a:lnTo>
                <a:lnTo>
                  <a:pt x="64960" y="65151"/>
                </a:lnTo>
                <a:lnTo>
                  <a:pt x="97780" y="37986"/>
                </a:lnTo>
                <a:lnTo>
                  <a:pt x="135445" y="17478"/>
                </a:lnTo>
                <a:lnTo>
                  <a:pt x="177063" y="4518"/>
                </a:lnTo>
                <a:lnTo>
                  <a:pt x="221742" y="0"/>
                </a:lnTo>
                <a:lnTo>
                  <a:pt x="266420" y="4518"/>
                </a:lnTo>
                <a:lnTo>
                  <a:pt x="308038" y="17478"/>
                </a:lnTo>
                <a:lnTo>
                  <a:pt x="345703" y="37986"/>
                </a:lnTo>
                <a:lnTo>
                  <a:pt x="378523" y="65150"/>
                </a:lnTo>
                <a:lnTo>
                  <a:pt x="405604" y="98077"/>
                </a:lnTo>
                <a:lnTo>
                  <a:pt x="426053" y="135874"/>
                </a:lnTo>
                <a:lnTo>
                  <a:pt x="438977" y="177647"/>
                </a:lnTo>
                <a:lnTo>
                  <a:pt x="443483" y="222504"/>
                </a:lnTo>
                <a:lnTo>
                  <a:pt x="438977" y="267360"/>
                </a:lnTo>
                <a:lnTo>
                  <a:pt x="426053" y="309133"/>
                </a:lnTo>
                <a:lnTo>
                  <a:pt x="405604" y="346930"/>
                </a:lnTo>
                <a:lnTo>
                  <a:pt x="378523" y="379856"/>
                </a:lnTo>
                <a:lnTo>
                  <a:pt x="345703" y="407021"/>
                </a:lnTo>
                <a:lnTo>
                  <a:pt x="308038" y="427529"/>
                </a:lnTo>
                <a:lnTo>
                  <a:pt x="266420" y="440489"/>
                </a:lnTo>
                <a:lnTo>
                  <a:pt x="221742" y="445008"/>
                </a:lnTo>
                <a:lnTo>
                  <a:pt x="177063" y="440489"/>
                </a:lnTo>
                <a:lnTo>
                  <a:pt x="135445" y="427529"/>
                </a:lnTo>
                <a:lnTo>
                  <a:pt x="97780" y="407021"/>
                </a:lnTo>
                <a:lnTo>
                  <a:pt x="64960" y="379857"/>
                </a:lnTo>
                <a:lnTo>
                  <a:pt x="37879" y="346930"/>
                </a:lnTo>
                <a:lnTo>
                  <a:pt x="17430" y="309133"/>
                </a:lnTo>
                <a:lnTo>
                  <a:pt x="4506" y="267360"/>
                </a:lnTo>
                <a:lnTo>
                  <a:pt x="0" y="222504"/>
                </a:lnTo>
                <a:close/>
              </a:path>
            </a:pathLst>
          </a:custGeom>
          <a:ln w="12192">
            <a:solidFill>
              <a:srgbClr val="48B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240023" y="3160776"/>
            <a:ext cx="342900" cy="3413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260852" y="3556761"/>
            <a:ext cx="29654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solidFill>
                  <a:srgbClr val="FFFFFF"/>
                </a:solidFill>
                <a:latin typeface="Arial"/>
                <a:cs typeface="Arial"/>
              </a:rPr>
              <a:t>DD</a:t>
            </a:r>
            <a:r>
              <a:rPr sz="7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FFFFFF"/>
                </a:solidFill>
                <a:latin typeface="Arial"/>
                <a:cs typeface="Arial"/>
              </a:rPr>
              <a:t>VE</a:t>
            </a:r>
            <a:endParaRPr sz="7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220341" y="2916072"/>
            <a:ext cx="957948" cy="9556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3702177" y="2353818"/>
            <a:ext cx="106108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6210" marR="5080" indent="-144145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F1AE00"/>
                </a:solidFill>
                <a:latin typeface="Arial"/>
                <a:cs typeface="Arial"/>
              </a:rPr>
              <a:t>P r o t e c t i o</a:t>
            </a:r>
            <a:r>
              <a:rPr sz="1100" b="1" spc="-155" dirty="0">
                <a:solidFill>
                  <a:srgbClr val="F1AE0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1AE00"/>
                </a:solidFill>
                <a:latin typeface="Arial"/>
                <a:cs typeface="Arial"/>
              </a:rPr>
              <a:t>n  S t o r a g</a:t>
            </a:r>
            <a:r>
              <a:rPr sz="1100" b="1" spc="-110" dirty="0">
                <a:solidFill>
                  <a:srgbClr val="F1AE0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1AE00"/>
                </a:solidFill>
                <a:latin typeface="Arial"/>
                <a:cs typeface="Arial"/>
              </a:rPr>
              <a:t>e</a:t>
            </a:r>
            <a:endParaRPr sz="11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84276" y="4171188"/>
            <a:ext cx="443484" cy="21945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84276" y="2680716"/>
            <a:ext cx="551687" cy="79705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20268" y="3491484"/>
            <a:ext cx="551688" cy="55168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325880" y="2763011"/>
            <a:ext cx="763524" cy="49834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444752" y="2497835"/>
            <a:ext cx="551687" cy="55016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402080" y="3043427"/>
            <a:ext cx="605028" cy="60350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52500" y="4430267"/>
            <a:ext cx="804672" cy="2286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440180" y="4192523"/>
            <a:ext cx="682751" cy="15697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229867" y="3971544"/>
            <a:ext cx="851916" cy="12191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578607" y="3605784"/>
            <a:ext cx="276225" cy="144780"/>
          </a:xfrm>
          <a:custGeom>
            <a:avLst/>
            <a:gdLst/>
            <a:ahLst/>
            <a:cxnLst/>
            <a:rect l="l" t="t" r="r" b="b"/>
            <a:pathLst>
              <a:path w="276225" h="144779">
                <a:moveTo>
                  <a:pt x="0" y="144779"/>
                </a:moveTo>
                <a:lnTo>
                  <a:pt x="956" y="116591"/>
                </a:lnTo>
                <a:lnTo>
                  <a:pt x="3556" y="93583"/>
                </a:lnTo>
                <a:lnTo>
                  <a:pt x="7393" y="78075"/>
                </a:lnTo>
                <a:lnTo>
                  <a:pt x="12065" y="72389"/>
                </a:lnTo>
                <a:lnTo>
                  <a:pt x="122047" y="72389"/>
                </a:lnTo>
                <a:lnTo>
                  <a:pt x="126718" y="66704"/>
                </a:lnTo>
                <a:lnTo>
                  <a:pt x="130556" y="51196"/>
                </a:lnTo>
                <a:lnTo>
                  <a:pt x="133155" y="28188"/>
                </a:lnTo>
                <a:lnTo>
                  <a:pt x="134112" y="0"/>
                </a:lnTo>
                <a:lnTo>
                  <a:pt x="135050" y="28188"/>
                </a:lnTo>
                <a:lnTo>
                  <a:pt x="137620" y="51196"/>
                </a:lnTo>
                <a:lnTo>
                  <a:pt x="141452" y="66704"/>
                </a:lnTo>
                <a:lnTo>
                  <a:pt x="146177" y="72389"/>
                </a:lnTo>
                <a:lnTo>
                  <a:pt x="263779" y="72389"/>
                </a:lnTo>
                <a:lnTo>
                  <a:pt x="268450" y="78075"/>
                </a:lnTo>
                <a:lnTo>
                  <a:pt x="272288" y="93583"/>
                </a:lnTo>
                <a:lnTo>
                  <a:pt x="274887" y="116591"/>
                </a:lnTo>
                <a:lnTo>
                  <a:pt x="275844" y="144779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2503423" y="3793337"/>
            <a:ext cx="44386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FFFFFF"/>
                </a:solidFill>
                <a:latin typeface="Arial"/>
                <a:cs typeface="Arial"/>
              </a:rPr>
              <a:t>Client</a:t>
            </a:r>
            <a:r>
              <a:rPr sz="6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</a:rPr>
              <a:t>Direct</a:t>
            </a:r>
            <a:endParaRPr sz="6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869948" y="1684020"/>
            <a:ext cx="548639" cy="32765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599944" y="1556003"/>
            <a:ext cx="420624" cy="31242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2556764" y="1803019"/>
            <a:ext cx="467359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0" spc="15" dirty="0">
                <a:solidFill>
                  <a:srgbClr val="FFFFFF"/>
                </a:solidFill>
                <a:latin typeface="Segoe UI Light"/>
                <a:cs typeface="Segoe UI Light"/>
              </a:rPr>
              <a:t>A</a:t>
            </a:r>
            <a:r>
              <a:rPr sz="1400" b="0" spc="5" dirty="0">
                <a:solidFill>
                  <a:srgbClr val="FFFFFF"/>
                </a:solidFill>
                <a:latin typeface="Segoe UI Light"/>
                <a:cs typeface="Segoe UI Light"/>
              </a:rPr>
              <a:t>z</a:t>
            </a:r>
            <a:r>
              <a:rPr sz="1400" b="0" dirty="0">
                <a:solidFill>
                  <a:srgbClr val="FFFFFF"/>
                </a:solidFill>
                <a:latin typeface="Segoe UI Light"/>
                <a:cs typeface="Segoe UI Light"/>
              </a:rPr>
              <a:t>u</a:t>
            </a:r>
            <a:r>
              <a:rPr sz="1400" b="0" spc="-10" dirty="0">
                <a:solidFill>
                  <a:srgbClr val="FFFFFF"/>
                </a:solidFill>
                <a:latin typeface="Segoe UI Light"/>
                <a:cs typeface="Segoe UI Light"/>
              </a:rPr>
              <a:t>r</a:t>
            </a:r>
            <a:r>
              <a:rPr sz="1400" b="0" dirty="0">
                <a:solidFill>
                  <a:srgbClr val="FFFFFF"/>
                </a:solidFill>
                <a:latin typeface="Segoe UI Light"/>
                <a:cs typeface="Segoe UI Light"/>
              </a:rPr>
              <a:t>e</a:t>
            </a:r>
            <a:endParaRPr sz="1400">
              <a:latin typeface="Segoe UI Light"/>
              <a:cs typeface="Segoe UI Light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174492" y="1554480"/>
            <a:ext cx="537971" cy="31242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192779" y="1639823"/>
            <a:ext cx="530352" cy="39776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160520" y="1563750"/>
            <a:ext cx="329184" cy="25603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878579" y="1836420"/>
            <a:ext cx="822960" cy="15697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925823" y="3381755"/>
            <a:ext cx="365760" cy="36575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4263390" y="3482721"/>
            <a:ext cx="42799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" algn="ctr">
              <a:lnSpc>
                <a:spcPct val="100000"/>
              </a:lnSpc>
              <a:spcBef>
                <a:spcPts val="100"/>
              </a:spcBef>
            </a:pPr>
            <a:r>
              <a:rPr sz="800" b="1" spc="-5" dirty="0">
                <a:solidFill>
                  <a:srgbClr val="FFFFFF"/>
                </a:solidFill>
                <a:latin typeface="Arial"/>
                <a:cs typeface="Arial"/>
              </a:rPr>
              <a:t>GCS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800" b="1" spc="-5" dirty="0">
                <a:solidFill>
                  <a:srgbClr val="FFFFFF"/>
                </a:solidFill>
                <a:latin typeface="Arial"/>
                <a:cs typeface="Arial"/>
              </a:rPr>
              <a:t>Nea</a:t>
            </a: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rline</a:t>
            </a:r>
            <a:endParaRPr sz="80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1307591" y="3656076"/>
            <a:ext cx="740664" cy="21640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2771394" y="4263034"/>
            <a:ext cx="321627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4970" marR="5080" indent="-382905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E99A1D"/>
                </a:solidFill>
                <a:latin typeface="Arial"/>
                <a:cs typeface="Arial"/>
              </a:rPr>
              <a:t>E</a:t>
            </a:r>
            <a:r>
              <a:rPr sz="1400" b="1" spc="-100" dirty="0">
                <a:solidFill>
                  <a:srgbClr val="E99A1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E99A1D"/>
                </a:solidFill>
                <a:latin typeface="Arial"/>
                <a:cs typeface="Arial"/>
              </a:rPr>
              <a:t>n</a:t>
            </a:r>
            <a:r>
              <a:rPr sz="1400" b="1" spc="-100" dirty="0">
                <a:solidFill>
                  <a:srgbClr val="E99A1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E99A1D"/>
                </a:solidFill>
                <a:latin typeface="Arial"/>
                <a:cs typeface="Arial"/>
              </a:rPr>
              <a:t>t</a:t>
            </a:r>
            <a:r>
              <a:rPr sz="1400" b="1" spc="-95" dirty="0">
                <a:solidFill>
                  <a:srgbClr val="E99A1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E99A1D"/>
                </a:solidFill>
                <a:latin typeface="Arial"/>
                <a:cs typeface="Arial"/>
              </a:rPr>
              <a:t>e</a:t>
            </a:r>
            <a:r>
              <a:rPr sz="1400" b="1" spc="-95" dirty="0">
                <a:solidFill>
                  <a:srgbClr val="E99A1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E99A1D"/>
                </a:solidFill>
                <a:latin typeface="Arial"/>
                <a:cs typeface="Arial"/>
              </a:rPr>
              <a:t>r</a:t>
            </a:r>
            <a:r>
              <a:rPr sz="1400" b="1" spc="-85" dirty="0">
                <a:solidFill>
                  <a:srgbClr val="E99A1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E99A1D"/>
                </a:solidFill>
                <a:latin typeface="Arial"/>
                <a:cs typeface="Arial"/>
              </a:rPr>
              <a:t>p</a:t>
            </a:r>
            <a:r>
              <a:rPr sz="1400" b="1" spc="-105" dirty="0">
                <a:solidFill>
                  <a:srgbClr val="E99A1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E99A1D"/>
                </a:solidFill>
                <a:latin typeface="Arial"/>
                <a:cs typeface="Arial"/>
              </a:rPr>
              <a:t>r</a:t>
            </a:r>
            <a:r>
              <a:rPr sz="1400" b="1" spc="-85" dirty="0">
                <a:solidFill>
                  <a:srgbClr val="E99A1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E99A1D"/>
                </a:solidFill>
                <a:latin typeface="Arial"/>
                <a:cs typeface="Arial"/>
              </a:rPr>
              <a:t>i</a:t>
            </a:r>
            <a:r>
              <a:rPr sz="1400" b="1" spc="-90" dirty="0">
                <a:solidFill>
                  <a:srgbClr val="E99A1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E99A1D"/>
                </a:solidFill>
                <a:latin typeface="Arial"/>
                <a:cs typeface="Arial"/>
              </a:rPr>
              <a:t>s</a:t>
            </a:r>
            <a:r>
              <a:rPr sz="1400" b="1" spc="-95" dirty="0">
                <a:solidFill>
                  <a:srgbClr val="E99A1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E99A1D"/>
                </a:solidFill>
                <a:latin typeface="Arial"/>
                <a:cs typeface="Arial"/>
              </a:rPr>
              <a:t>e</a:t>
            </a:r>
            <a:r>
              <a:rPr sz="1400" b="1" spc="160" dirty="0">
                <a:solidFill>
                  <a:srgbClr val="E99A1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E99A1D"/>
                </a:solidFill>
                <a:latin typeface="Arial"/>
                <a:cs typeface="Arial"/>
              </a:rPr>
              <a:t>D</a:t>
            </a:r>
            <a:r>
              <a:rPr sz="1400" b="1" spc="-100" dirty="0">
                <a:solidFill>
                  <a:srgbClr val="E99A1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E99A1D"/>
                </a:solidFill>
                <a:latin typeface="Arial"/>
                <a:cs typeface="Arial"/>
              </a:rPr>
              <a:t>a</a:t>
            </a:r>
            <a:r>
              <a:rPr sz="1400" b="1" spc="-100" dirty="0">
                <a:solidFill>
                  <a:srgbClr val="E99A1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E99A1D"/>
                </a:solidFill>
                <a:latin typeface="Arial"/>
                <a:cs typeface="Arial"/>
              </a:rPr>
              <a:t>t</a:t>
            </a:r>
            <a:r>
              <a:rPr sz="1400" b="1" spc="-90" dirty="0">
                <a:solidFill>
                  <a:srgbClr val="E99A1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E99A1D"/>
                </a:solidFill>
                <a:latin typeface="Arial"/>
                <a:cs typeface="Arial"/>
              </a:rPr>
              <a:t>a</a:t>
            </a:r>
            <a:r>
              <a:rPr sz="1400" b="1" spc="190" dirty="0">
                <a:solidFill>
                  <a:srgbClr val="E99A1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E99A1D"/>
                </a:solidFill>
                <a:latin typeface="Arial"/>
                <a:cs typeface="Arial"/>
              </a:rPr>
              <a:t>P</a:t>
            </a:r>
            <a:r>
              <a:rPr sz="1400" b="1" spc="-95" dirty="0">
                <a:solidFill>
                  <a:srgbClr val="E99A1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E99A1D"/>
                </a:solidFill>
                <a:latin typeface="Arial"/>
                <a:cs typeface="Arial"/>
              </a:rPr>
              <a:t>r</a:t>
            </a:r>
            <a:r>
              <a:rPr sz="1400" b="1" spc="-85" dirty="0">
                <a:solidFill>
                  <a:srgbClr val="E99A1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E99A1D"/>
                </a:solidFill>
                <a:latin typeface="Arial"/>
                <a:cs typeface="Arial"/>
              </a:rPr>
              <a:t>o</a:t>
            </a:r>
            <a:r>
              <a:rPr sz="1400" b="1" spc="-105" dirty="0">
                <a:solidFill>
                  <a:srgbClr val="E99A1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E99A1D"/>
                </a:solidFill>
                <a:latin typeface="Arial"/>
                <a:cs typeface="Arial"/>
              </a:rPr>
              <a:t>t</a:t>
            </a:r>
            <a:r>
              <a:rPr sz="1400" b="1" spc="-90" dirty="0">
                <a:solidFill>
                  <a:srgbClr val="E99A1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E99A1D"/>
                </a:solidFill>
                <a:latin typeface="Arial"/>
                <a:cs typeface="Arial"/>
              </a:rPr>
              <a:t>e</a:t>
            </a:r>
            <a:r>
              <a:rPr sz="1400" b="1" spc="-100" dirty="0">
                <a:solidFill>
                  <a:srgbClr val="E99A1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E99A1D"/>
                </a:solidFill>
                <a:latin typeface="Arial"/>
                <a:cs typeface="Arial"/>
              </a:rPr>
              <a:t>c</a:t>
            </a:r>
            <a:r>
              <a:rPr sz="1400" b="1" spc="-95" dirty="0">
                <a:solidFill>
                  <a:srgbClr val="E99A1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E99A1D"/>
                </a:solidFill>
                <a:latin typeface="Arial"/>
                <a:cs typeface="Arial"/>
              </a:rPr>
              <a:t>t</a:t>
            </a:r>
            <a:r>
              <a:rPr sz="1400" b="1" spc="-90" dirty="0">
                <a:solidFill>
                  <a:srgbClr val="E99A1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E99A1D"/>
                </a:solidFill>
                <a:latin typeface="Arial"/>
                <a:cs typeface="Arial"/>
              </a:rPr>
              <a:t>i</a:t>
            </a:r>
            <a:r>
              <a:rPr sz="1400" b="1" spc="-90" dirty="0">
                <a:solidFill>
                  <a:srgbClr val="E99A1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E99A1D"/>
                </a:solidFill>
                <a:latin typeface="Arial"/>
                <a:cs typeface="Arial"/>
              </a:rPr>
              <a:t>o</a:t>
            </a:r>
            <a:r>
              <a:rPr sz="1400" b="1" spc="-100" dirty="0">
                <a:solidFill>
                  <a:srgbClr val="E99A1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E99A1D"/>
                </a:solidFill>
                <a:latin typeface="Arial"/>
                <a:cs typeface="Arial"/>
              </a:rPr>
              <a:t>n  f</a:t>
            </a:r>
            <a:r>
              <a:rPr sz="1400" b="1" spc="-95" dirty="0">
                <a:solidFill>
                  <a:srgbClr val="E99A1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E99A1D"/>
                </a:solidFill>
                <a:latin typeface="Arial"/>
                <a:cs typeface="Arial"/>
              </a:rPr>
              <a:t>o</a:t>
            </a:r>
            <a:r>
              <a:rPr sz="1400" b="1" spc="-100" dirty="0">
                <a:solidFill>
                  <a:srgbClr val="E99A1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E99A1D"/>
                </a:solidFill>
                <a:latin typeface="Arial"/>
                <a:cs typeface="Arial"/>
              </a:rPr>
              <a:t>r</a:t>
            </a:r>
            <a:r>
              <a:rPr sz="1400" b="1" spc="185" dirty="0">
                <a:solidFill>
                  <a:srgbClr val="E99A1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E99A1D"/>
                </a:solidFill>
                <a:latin typeface="Arial"/>
                <a:cs typeface="Arial"/>
              </a:rPr>
              <a:t>C</a:t>
            </a:r>
            <a:r>
              <a:rPr sz="1400" b="1" spc="-100" dirty="0">
                <a:solidFill>
                  <a:srgbClr val="E99A1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E99A1D"/>
                </a:solidFill>
                <a:latin typeface="Arial"/>
                <a:cs typeface="Arial"/>
              </a:rPr>
              <a:t>l</a:t>
            </a:r>
            <a:r>
              <a:rPr sz="1400" b="1" spc="-90" dirty="0">
                <a:solidFill>
                  <a:srgbClr val="E99A1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E99A1D"/>
                </a:solidFill>
                <a:latin typeface="Arial"/>
                <a:cs typeface="Arial"/>
              </a:rPr>
              <a:t>o</a:t>
            </a:r>
            <a:r>
              <a:rPr sz="1400" b="1" spc="-100" dirty="0">
                <a:solidFill>
                  <a:srgbClr val="E99A1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E99A1D"/>
                </a:solidFill>
                <a:latin typeface="Arial"/>
                <a:cs typeface="Arial"/>
              </a:rPr>
              <a:t>u</a:t>
            </a:r>
            <a:r>
              <a:rPr sz="1400" b="1" spc="-100" dirty="0">
                <a:solidFill>
                  <a:srgbClr val="E99A1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E99A1D"/>
                </a:solidFill>
                <a:latin typeface="Arial"/>
                <a:cs typeface="Arial"/>
              </a:rPr>
              <a:t>d</a:t>
            </a:r>
            <a:r>
              <a:rPr sz="1400" b="1" spc="185" dirty="0">
                <a:solidFill>
                  <a:srgbClr val="E99A1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E99A1D"/>
                </a:solidFill>
                <a:latin typeface="Arial"/>
                <a:cs typeface="Arial"/>
              </a:rPr>
              <a:t>W</a:t>
            </a:r>
            <a:r>
              <a:rPr sz="1400" b="1" spc="-120" dirty="0">
                <a:solidFill>
                  <a:srgbClr val="E99A1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E99A1D"/>
                </a:solidFill>
                <a:latin typeface="Arial"/>
                <a:cs typeface="Arial"/>
              </a:rPr>
              <a:t>o</a:t>
            </a:r>
            <a:r>
              <a:rPr sz="1400" b="1" spc="-105" dirty="0">
                <a:solidFill>
                  <a:srgbClr val="E99A1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E99A1D"/>
                </a:solidFill>
                <a:latin typeface="Arial"/>
                <a:cs typeface="Arial"/>
              </a:rPr>
              <a:t>r</a:t>
            </a:r>
            <a:r>
              <a:rPr sz="1400" b="1" spc="-85" dirty="0">
                <a:solidFill>
                  <a:srgbClr val="E99A1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E99A1D"/>
                </a:solidFill>
                <a:latin typeface="Arial"/>
                <a:cs typeface="Arial"/>
              </a:rPr>
              <a:t>k</a:t>
            </a:r>
            <a:r>
              <a:rPr sz="1400" b="1" spc="-100" dirty="0">
                <a:solidFill>
                  <a:srgbClr val="E99A1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E99A1D"/>
                </a:solidFill>
                <a:latin typeface="Arial"/>
                <a:cs typeface="Arial"/>
              </a:rPr>
              <a:t>l</a:t>
            </a:r>
            <a:r>
              <a:rPr sz="1400" b="1" spc="-85" dirty="0">
                <a:solidFill>
                  <a:srgbClr val="E99A1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E99A1D"/>
                </a:solidFill>
                <a:latin typeface="Arial"/>
                <a:cs typeface="Arial"/>
              </a:rPr>
              <a:t>o</a:t>
            </a:r>
            <a:r>
              <a:rPr sz="1400" b="1" spc="-100" dirty="0">
                <a:solidFill>
                  <a:srgbClr val="E99A1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E99A1D"/>
                </a:solidFill>
                <a:latin typeface="Arial"/>
                <a:cs typeface="Arial"/>
              </a:rPr>
              <a:t>a</a:t>
            </a:r>
            <a:r>
              <a:rPr sz="1400" b="1" spc="-100" dirty="0">
                <a:solidFill>
                  <a:srgbClr val="E99A1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E99A1D"/>
                </a:solidFill>
                <a:latin typeface="Arial"/>
                <a:cs typeface="Arial"/>
              </a:rPr>
              <a:t>d</a:t>
            </a:r>
            <a:r>
              <a:rPr sz="1400" b="1" spc="-100" dirty="0">
                <a:solidFill>
                  <a:srgbClr val="E99A1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E99A1D"/>
                </a:solidFill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4949952" y="62484"/>
            <a:ext cx="1416050" cy="1567180"/>
          </a:xfrm>
          <a:custGeom>
            <a:avLst/>
            <a:gdLst/>
            <a:ahLst/>
            <a:cxnLst/>
            <a:rect l="l" t="t" r="r" b="b"/>
            <a:pathLst>
              <a:path w="1416050" h="1567180">
                <a:moveTo>
                  <a:pt x="0" y="235965"/>
                </a:moveTo>
                <a:lnTo>
                  <a:pt x="4794" y="188415"/>
                </a:lnTo>
                <a:lnTo>
                  <a:pt x="18545" y="144125"/>
                </a:lnTo>
                <a:lnTo>
                  <a:pt x="40304" y="104043"/>
                </a:lnTo>
                <a:lnTo>
                  <a:pt x="69119" y="69119"/>
                </a:lnTo>
                <a:lnTo>
                  <a:pt x="104043" y="40304"/>
                </a:lnTo>
                <a:lnTo>
                  <a:pt x="144125" y="18545"/>
                </a:lnTo>
                <a:lnTo>
                  <a:pt x="188415" y="4794"/>
                </a:lnTo>
                <a:lnTo>
                  <a:pt x="235965" y="0"/>
                </a:lnTo>
                <a:lnTo>
                  <a:pt x="1179830" y="0"/>
                </a:lnTo>
                <a:lnTo>
                  <a:pt x="1227380" y="4794"/>
                </a:lnTo>
                <a:lnTo>
                  <a:pt x="1271670" y="18545"/>
                </a:lnTo>
                <a:lnTo>
                  <a:pt x="1311752" y="40304"/>
                </a:lnTo>
                <a:lnTo>
                  <a:pt x="1346676" y="69119"/>
                </a:lnTo>
                <a:lnTo>
                  <a:pt x="1375491" y="104043"/>
                </a:lnTo>
                <a:lnTo>
                  <a:pt x="1397250" y="144125"/>
                </a:lnTo>
                <a:lnTo>
                  <a:pt x="1411001" y="188415"/>
                </a:lnTo>
                <a:lnTo>
                  <a:pt x="1415796" y="235965"/>
                </a:lnTo>
                <a:lnTo>
                  <a:pt x="1415796" y="1330705"/>
                </a:lnTo>
                <a:lnTo>
                  <a:pt x="1411001" y="1378256"/>
                </a:lnTo>
                <a:lnTo>
                  <a:pt x="1397250" y="1422546"/>
                </a:lnTo>
                <a:lnTo>
                  <a:pt x="1375491" y="1462628"/>
                </a:lnTo>
                <a:lnTo>
                  <a:pt x="1346676" y="1497552"/>
                </a:lnTo>
                <a:lnTo>
                  <a:pt x="1311752" y="1526367"/>
                </a:lnTo>
                <a:lnTo>
                  <a:pt x="1271670" y="1548126"/>
                </a:lnTo>
                <a:lnTo>
                  <a:pt x="1227380" y="1561877"/>
                </a:lnTo>
                <a:lnTo>
                  <a:pt x="1179830" y="1566671"/>
                </a:lnTo>
                <a:lnTo>
                  <a:pt x="235965" y="1566671"/>
                </a:lnTo>
                <a:lnTo>
                  <a:pt x="188415" y="1561877"/>
                </a:lnTo>
                <a:lnTo>
                  <a:pt x="144125" y="1548126"/>
                </a:lnTo>
                <a:lnTo>
                  <a:pt x="104043" y="1526367"/>
                </a:lnTo>
                <a:lnTo>
                  <a:pt x="69119" y="1497552"/>
                </a:lnTo>
                <a:lnTo>
                  <a:pt x="40304" y="1462628"/>
                </a:lnTo>
                <a:lnTo>
                  <a:pt x="18545" y="1422546"/>
                </a:lnTo>
                <a:lnTo>
                  <a:pt x="4794" y="1378256"/>
                </a:lnTo>
                <a:lnTo>
                  <a:pt x="0" y="1330705"/>
                </a:lnTo>
                <a:lnTo>
                  <a:pt x="0" y="235965"/>
                </a:lnTo>
                <a:close/>
              </a:path>
            </a:pathLst>
          </a:custGeom>
          <a:ln w="6096">
            <a:solidFill>
              <a:srgbClr val="E99A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172455" y="781812"/>
            <a:ext cx="935736" cy="70256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071871" y="205740"/>
            <a:ext cx="1225296" cy="40843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145023" y="693419"/>
            <a:ext cx="234696" cy="140208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5427979" y="649604"/>
            <a:ext cx="7689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GovCloud</a:t>
            </a:r>
            <a:r>
              <a:rPr sz="1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(US)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7" name="object 5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70"/>
              </a:lnSpc>
            </a:pPr>
            <a:r>
              <a:rPr spc="-5" dirty="0"/>
              <a:t>Dell Customer Communication </a:t>
            </a:r>
            <a:r>
              <a:rPr dirty="0"/>
              <a:t>-</a:t>
            </a:r>
            <a:r>
              <a:rPr spc="-5" dirty="0"/>
              <a:t> Confidential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5324983" y="1272921"/>
            <a:ext cx="68326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0" spc="-10" dirty="0">
                <a:solidFill>
                  <a:srgbClr val="FFFFFF"/>
                </a:solidFill>
                <a:latin typeface="Segoe UI Light"/>
                <a:cs typeface="Segoe UI Light"/>
              </a:rPr>
              <a:t>Government</a:t>
            </a:r>
            <a:endParaRPr sz="1000">
              <a:latin typeface="Segoe UI Light"/>
              <a:cs typeface="Segoe UI 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98335" y="0"/>
            <a:ext cx="2645664" cy="5141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98335" y="0"/>
            <a:ext cx="0" cy="51435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0"/>
                </a:moveTo>
                <a:lnTo>
                  <a:pt x="0" y="5143497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45580" y="9144"/>
            <a:ext cx="0" cy="5134610"/>
          </a:xfrm>
          <a:custGeom>
            <a:avLst/>
            <a:gdLst/>
            <a:ahLst/>
            <a:cxnLst/>
            <a:rect l="l" t="t" r="r" b="b"/>
            <a:pathLst>
              <a:path h="5134610">
                <a:moveTo>
                  <a:pt x="0" y="0"/>
                </a:moveTo>
                <a:lnTo>
                  <a:pt x="0" y="5134354"/>
                </a:lnTo>
              </a:path>
            </a:pathLst>
          </a:custGeom>
          <a:ln w="9144">
            <a:solidFill>
              <a:srgbClr val="48B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928116"/>
            <a:ext cx="6563868" cy="18668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638543" y="233883"/>
            <a:ext cx="2448560" cy="29552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6905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3CC5EE"/>
                </a:solidFill>
                <a:latin typeface="Arial"/>
                <a:cs typeface="Arial"/>
              </a:rPr>
              <a:t>B</a:t>
            </a:r>
            <a:r>
              <a:rPr sz="1400" b="1" spc="-105" dirty="0">
                <a:solidFill>
                  <a:srgbClr val="3CC5E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3CC5EE"/>
                </a:solidFill>
                <a:latin typeface="Arial"/>
                <a:cs typeface="Arial"/>
              </a:rPr>
              <a:t>E</a:t>
            </a:r>
            <a:r>
              <a:rPr sz="1400" b="1" spc="-100" dirty="0">
                <a:solidFill>
                  <a:srgbClr val="3CC5E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3CC5EE"/>
                </a:solidFill>
                <a:latin typeface="Arial"/>
                <a:cs typeface="Arial"/>
              </a:rPr>
              <a:t>N</a:t>
            </a:r>
            <a:r>
              <a:rPr sz="1400" b="1" spc="-100" dirty="0">
                <a:solidFill>
                  <a:srgbClr val="3CC5E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3CC5EE"/>
                </a:solidFill>
                <a:latin typeface="Arial"/>
                <a:cs typeface="Arial"/>
              </a:rPr>
              <a:t>E</a:t>
            </a:r>
            <a:r>
              <a:rPr sz="1400" b="1" spc="-100" dirty="0">
                <a:solidFill>
                  <a:srgbClr val="3CC5E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3CC5EE"/>
                </a:solidFill>
                <a:latin typeface="Arial"/>
                <a:cs typeface="Arial"/>
              </a:rPr>
              <a:t>F</a:t>
            </a:r>
            <a:r>
              <a:rPr sz="1400" b="1" spc="-100" dirty="0">
                <a:solidFill>
                  <a:srgbClr val="3CC5E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3CC5EE"/>
                </a:solidFill>
                <a:latin typeface="Arial"/>
                <a:cs typeface="Arial"/>
              </a:rPr>
              <a:t>I</a:t>
            </a:r>
            <a:r>
              <a:rPr sz="1400" b="1" spc="-95" dirty="0">
                <a:solidFill>
                  <a:srgbClr val="3CC5E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3CC5EE"/>
                </a:solidFill>
                <a:latin typeface="Arial"/>
                <a:cs typeface="Arial"/>
              </a:rPr>
              <a:t>T</a:t>
            </a:r>
            <a:r>
              <a:rPr sz="1400" b="1" spc="-100" dirty="0">
                <a:solidFill>
                  <a:srgbClr val="3CC5E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3CC5EE"/>
                </a:solidFill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  <a:p>
            <a:pPr marL="227965" marR="234315" indent="-227965">
              <a:lnSpc>
                <a:spcPts val="1080"/>
              </a:lnSpc>
              <a:spcBef>
                <a:spcPts val="1235"/>
              </a:spcBef>
              <a:buChar char="•"/>
              <a:tabLst>
                <a:tab pos="227965" algn="l"/>
                <a:tab pos="228600" algn="l"/>
              </a:tabLst>
            </a:pP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Single SKU 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Data Protection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Bundle  SW 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and Protection Storage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FFFFFF"/>
              </a:buClr>
              <a:buFont typeface="Arial"/>
              <a:buChar char="•"/>
            </a:pPr>
            <a:endParaRPr sz="900">
              <a:latin typeface="Arial"/>
              <a:cs typeface="Arial"/>
            </a:endParaRPr>
          </a:p>
          <a:p>
            <a:pPr marL="227965" indent="-227965">
              <a:lnSpc>
                <a:spcPct val="100000"/>
              </a:lnSpc>
              <a:spcBef>
                <a:spcPts val="5"/>
              </a:spcBef>
              <a:buChar char="•"/>
              <a:tabLst>
                <a:tab pos="227965" algn="l"/>
                <a:tab pos="228600" algn="l"/>
              </a:tabLst>
            </a:pP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Per Host based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Subscription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FFFFFF"/>
              </a:buClr>
              <a:buFont typeface="Arial"/>
              <a:buChar char="•"/>
            </a:pPr>
            <a:endParaRPr sz="900">
              <a:latin typeface="Arial"/>
              <a:cs typeface="Arial"/>
            </a:endParaRPr>
          </a:p>
          <a:p>
            <a:pPr marL="227965" indent="-227965">
              <a:lnSpc>
                <a:spcPct val="100000"/>
              </a:lnSpc>
              <a:spcBef>
                <a:spcPts val="5"/>
              </a:spcBef>
              <a:buChar char="•"/>
              <a:tabLst>
                <a:tab pos="227965" algn="l"/>
                <a:tab pos="228600" algn="l"/>
              </a:tabLst>
            </a:pP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Easy add on to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VMC licensing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model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FFFFFF"/>
              </a:buClr>
              <a:buFont typeface="Arial"/>
              <a:buChar char="•"/>
            </a:pPr>
            <a:endParaRPr sz="1050">
              <a:latin typeface="Arial"/>
              <a:cs typeface="Arial"/>
            </a:endParaRPr>
          </a:p>
          <a:p>
            <a:pPr marL="227965" marR="117475" indent="-227965">
              <a:lnSpc>
                <a:spcPts val="1080"/>
              </a:lnSpc>
              <a:buChar char="•"/>
              <a:tabLst>
                <a:tab pos="227965" algn="l"/>
                <a:tab pos="228600" algn="l"/>
              </a:tabLst>
            </a:pP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Leverage investment and expertise</a:t>
            </a:r>
            <a:r>
              <a:rPr sz="1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in 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VMware 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to accelerate the Cloud  journey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FFFFF"/>
              </a:buClr>
              <a:buFont typeface="Arial"/>
              <a:buChar char="•"/>
            </a:pPr>
            <a:endParaRPr sz="1000">
              <a:latin typeface="Arial"/>
              <a:cs typeface="Arial"/>
            </a:endParaRPr>
          </a:p>
          <a:p>
            <a:pPr marL="227965" marR="322580" indent="-227965">
              <a:lnSpc>
                <a:spcPts val="1080"/>
              </a:lnSpc>
              <a:buChar char="•"/>
              <a:tabLst>
                <a:tab pos="227965" algn="l"/>
                <a:tab pos="228600" algn="l"/>
              </a:tabLst>
            </a:pP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Leverage Industry Leading  Deduplication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Cloud</a:t>
            </a:r>
            <a:r>
              <a:rPr sz="1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Efficiency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FFFFF"/>
              </a:buClr>
              <a:buFont typeface="Arial"/>
              <a:buChar char="•"/>
            </a:pPr>
            <a:endParaRPr sz="1000">
              <a:latin typeface="Arial"/>
              <a:cs typeface="Arial"/>
            </a:endParaRPr>
          </a:p>
          <a:p>
            <a:pPr marL="227965" marR="5080" indent="-227965">
              <a:lnSpc>
                <a:spcPts val="1080"/>
              </a:lnSpc>
              <a:buChar char="•"/>
              <a:tabLst>
                <a:tab pos="227965" algn="l"/>
                <a:tab pos="228600" algn="l"/>
              </a:tabLst>
            </a:pP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Multi-User Case Protection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In-Cloud  Protection and Cloud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DR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FFFF"/>
              </a:buClr>
              <a:buFont typeface="Arial"/>
              <a:buChar char="•"/>
            </a:pPr>
            <a:endParaRPr sz="900">
              <a:latin typeface="Arial"/>
              <a:cs typeface="Arial"/>
            </a:endParaRPr>
          </a:p>
          <a:p>
            <a:pPr marL="227965" indent="-227965">
              <a:lnSpc>
                <a:spcPct val="100000"/>
              </a:lnSpc>
              <a:buChar char="•"/>
              <a:tabLst>
                <a:tab pos="227965" algn="l"/>
                <a:tab pos="228600" algn="l"/>
              </a:tabLst>
            </a:pP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Enable Hybrid 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Cloud Data</a:t>
            </a:r>
            <a:r>
              <a:rPr sz="1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Protection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73340" y="3843528"/>
            <a:ext cx="350520" cy="3520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33716" y="4229100"/>
            <a:ext cx="429768" cy="640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481569" y="4292904"/>
            <a:ext cx="74803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solidFill>
                  <a:srgbClr val="FFFFFF"/>
                </a:solidFill>
                <a:latin typeface="Arial"/>
                <a:cs typeface="Arial"/>
              </a:rPr>
              <a:t>Cloud</a:t>
            </a:r>
            <a:r>
              <a:rPr sz="7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FFFFFF"/>
                </a:solidFill>
                <a:latin typeface="Arial"/>
                <a:cs typeface="Arial"/>
              </a:rPr>
              <a:t>Marketplace</a:t>
            </a:r>
            <a:endParaRPr sz="7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11480" y="2414016"/>
            <a:ext cx="5940552" cy="24490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28900" y="1260347"/>
            <a:ext cx="1240536" cy="7223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73095" y="1459991"/>
            <a:ext cx="1220724" cy="9159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73202" y="192150"/>
            <a:ext cx="54229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5" dirty="0">
                <a:latin typeface="Arial"/>
                <a:cs typeface="Arial"/>
              </a:rPr>
              <a:t>Data Protection </a:t>
            </a:r>
            <a:r>
              <a:rPr sz="2800" b="0" dirty="0">
                <a:latin typeface="Arial"/>
                <a:cs typeface="Arial"/>
              </a:rPr>
              <a:t>for </a:t>
            </a:r>
            <a:r>
              <a:rPr sz="2800" b="0" spc="-5" dirty="0">
                <a:latin typeface="Arial"/>
                <a:cs typeface="Arial"/>
              </a:rPr>
              <a:t>VMware</a:t>
            </a:r>
            <a:r>
              <a:rPr sz="2800" b="0" spc="15" dirty="0">
                <a:latin typeface="Arial"/>
                <a:cs typeface="Arial"/>
              </a:rPr>
              <a:t> </a:t>
            </a:r>
            <a:r>
              <a:rPr sz="2800" b="0" spc="-5" dirty="0">
                <a:latin typeface="Arial"/>
                <a:cs typeface="Arial"/>
              </a:rPr>
              <a:t>Cloud</a:t>
            </a:r>
            <a:endParaRPr sz="28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70"/>
              </a:lnSpc>
            </a:pPr>
            <a:r>
              <a:rPr spc="-5" dirty="0"/>
              <a:t>Dell Customer Communication </a:t>
            </a:r>
            <a:r>
              <a:rPr dirty="0"/>
              <a:t>-</a:t>
            </a:r>
            <a:r>
              <a:rPr spc="-5" dirty="0"/>
              <a:t> Confidential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18922" y="666064"/>
            <a:ext cx="234442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Char char="•"/>
              <a:tabLst>
                <a:tab pos="185420" algn="l"/>
              </a:tabLst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FedRAMP Certification</a:t>
            </a:r>
            <a:r>
              <a:rPr sz="12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Pending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024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020 Dell Tech template">
  <a:themeElements>
    <a:clrScheme name="Dell New VID">
      <a:dk1>
        <a:srgbClr val="444444"/>
      </a:dk1>
      <a:lt1>
        <a:srgbClr val="0076CE"/>
      </a:lt1>
      <a:dk2>
        <a:srgbClr val="FFFFFF"/>
      </a:dk2>
      <a:lt2>
        <a:srgbClr val="000000"/>
      </a:lt2>
      <a:accent1>
        <a:srgbClr val="00447C"/>
      </a:accent1>
      <a:accent2>
        <a:srgbClr val="6EA204"/>
      </a:accent2>
      <a:accent3>
        <a:srgbClr val="F2AF00"/>
      </a:accent3>
      <a:accent4>
        <a:srgbClr val="EE6411"/>
      </a:accent4>
      <a:accent5>
        <a:srgbClr val="CE1126"/>
      </a:accent5>
      <a:accent6>
        <a:srgbClr val="41B6E6"/>
      </a:accent6>
      <a:hlink>
        <a:srgbClr val="0076CE"/>
      </a:hlink>
      <a:folHlink>
        <a:srgbClr val="6E2585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chemeClr val="bg2"/>
          </a:solidFill>
        </a:ln>
      </a:spPr>
      <a:bodyPr rtlCol="0" anchor="ctr"/>
      <a:lstStyle>
        <a:defPPr algn="ctr">
          <a:defRPr sz="1200" dirty="0" smtClean="0">
            <a:solidFill>
              <a:schemeClr val="bg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ctr">
          <a:defRPr sz="18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2020 Dell Technologies PPT Template" id="{CE2A9F27-DA32-4238-859B-E48B3E8E7962}" vid="{522D2080-B2B9-45D5-879A-C9EAE48EF25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850C279ED38B45AA9C7B93DB94BD31" ma:contentTypeVersion="13" ma:contentTypeDescription="Create a new document." ma:contentTypeScope="" ma:versionID="33bb1ad1f8ea90187b1ed3be41a71cd8">
  <xsd:schema xmlns:xsd="http://www.w3.org/2001/XMLSchema" xmlns:xs="http://www.w3.org/2001/XMLSchema" xmlns:p="http://schemas.microsoft.com/office/2006/metadata/properties" xmlns:ns3="40b8ec26-e8ef-4aef-acaf-97e010ee2164" xmlns:ns4="8345eddf-8cc9-4719-8e85-7894b8a29f97" targetNamespace="http://schemas.microsoft.com/office/2006/metadata/properties" ma:root="true" ma:fieldsID="3af0ad53285c40acd1d34f97b9740ea5" ns3:_="" ns4:_="">
    <xsd:import namespace="40b8ec26-e8ef-4aef-acaf-97e010ee2164"/>
    <xsd:import namespace="8345eddf-8cc9-4719-8e85-7894b8a29f9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4:MediaServiceMetadata" minOccurs="0"/>
                <xsd:element ref="ns4:MediaServiceFastMetadata" minOccurs="0"/>
                <xsd:element ref="ns3:SharedWithDetails" minOccurs="0"/>
                <xsd:element ref="ns3:SharingHintHash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b8ec26-e8ef-4aef-acaf-97e010ee216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45eddf-8cc9-4719-8e85-7894b8a29f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625B8A9-4993-4296-855B-30B6A9C57E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b8ec26-e8ef-4aef-acaf-97e010ee2164"/>
    <ds:schemaRef ds:uri="8345eddf-8cc9-4719-8e85-7894b8a29f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58CE142-9E22-450E-9C64-DB085EBF799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4372A59-9A08-4523-8919-05064E1EF8C7}">
  <ds:schemaRefs>
    <ds:schemaRef ds:uri="40b8ec26-e8ef-4aef-acaf-97e010ee2164"/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8345eddf-8cc9-4719-8e85-7894b8a29f97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Words>770</Words>
  <Application>Microsoft Office PowerPoint</Application>
  <PresentationFormat>On-screen Show (16:9)</PresentationFormat>
  <Paragraphs>167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Architects Daughter</vt:lpstr>
      <vt:lpstr>Arial</vt:lpstr>
      <vt:lpstr>Calibri</vt:lpstr>
      <vt:lpstr>Museo Sans For Dell</vt:lpstr>
      <vt:lpstr>Segoe UI Light</vt:lpstr>
      <vt:lpstr>Wingdings</vt:lpstr>
      <vt:lpstr>Office Theme</vt:lpstr>
      <vt:lpstr>2020 Dell Tech template</vt:lpstr>
      <vt:lpstr>Data Management &amp; Protection  in a Multi-Cloud World</vt:lpstr>
      <vt:lpstr>Data Protection for Multi-Use Case, Multi-Cloud</vt:lpstr>
      <vt:lpstr>Data Domain Virtual Edition 4.0 for Public Cloud</vt:lpstr>
      <vt:lpstr>Replicate to Cloud Leverage Cloud for Data Protection Appliance Replica</vt:lpstr>
      <vt:lpstr>Recover to the Cloud</vt:lpstr>
      <vt:lpstr>In-Cloud Data Protection Accelerating Data Protection for Business Applications</vt:lpstr>
      <vt:lpstr>Data Protection for VMware Cloud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Hicks</dc:creator>
  <cp:lastModifiedBy>Kelly, Brendan (COR IN HSE _ INSIDES)</cp:lastModifiedBy>
  <cp:revision>2</cp:revision>
  <dcterms:created xsi:type="dcterms:W3CDTF">2020-02-04T13:45:40Z</dcterms:created>
  <dcterms:modified xsi:type="dcterms:W3CDTF">2021-02-08T19:52:49Z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2019-06-19T00:00:00Z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2020-02-04T00:00:00Z</vt:filetime>
  </property>
  <property fmtid="{D5CDD505-2E9C-101B-9397-08002B2CF9AE}" pid="5" name="MSIP_Label_a17f17c0-b23c-493d-99ab-b037779ecd33_Enabled">
    <vt:lpwstr>True</vt:lpwstr>
  </property>
  <property fmtid="{D5CDD505-2E9C-101B-9397-08002B2CF9AE}" pid="6" name="MSIP_Label_a17f17c0-b23c-493d-99ab-b037779ecd33_SiteId">
    <vt:lpwstr>945c199a-83a2-4e80-9f8c-5a91be5752dd</vt:lpwstr>
  </property>
  <property fmtid="{D5CDD505-2E9C-101B-9397-08002B2CF9AE}" pid="7" name="MSIP_Label_a17f17c0-b23c-493d-99ab-b037779ecd33_Owner">
    <vt:lpwstr>Brendan.Kelly2@emc.com</vt:lpwstr>
  </property>
  <property fmtid="{D5CDD505-2E9C-101B-9397-08002B2CF9AE}" pid="8" name="MSIP_Label_a17f17c0-b23c-493d-99ab-b037779ecd33_SetDate">
    <vt:lpwstr>2021-02-08T19:49:34.9545157Z</vt:lpwstr>
  </property>
  <property fmtid="{D5CDD505-2E9C-101B-9397-08002B2CF9AE}" pid="9" name="MSIP_Label_a17f17c0-b23c-493d-99ab-b037779ecd33_Name">
    <vt:lpwstr>Customer Communication</vt:lpwstr>
  </property>
  <property fmtid="{D5CDD505-2E9C-101B-9397-08002B2CF9AE}" pid="10" name="MSIP_Label_a17f17c0-b23c-493d-99ab-b037779ecd33_Application">
    <vt:lpwstr>Microsoft Azure Information Protection</vt:lpwstr>
  </property>
  <property fmtid="{D5CDD505-2E9C-101B-9397-08002B2CF9AE}" pid="11" name="MSIP_Label_a17f17c0-b23c-493d-99ab-b037779ecd33_ActionId">
    <vt:lpwstr>39cf7200-138b-42dc-abc2-9647c7b0b4d7</vt:lpwstr>
  </property>
  <property fmtid="{D5CDD505-2E9C-101B-9397-08002B2CF9AE}" pid="12" name="MSIP_Label_a17f17c0-b23c-493d-99ab-b037779ecd33_Extended_MSFT_Method">
    <vt:lpwstr>Manual</vt:lpwstr>
  </property>
  <property fmtid="{D5CDD505-2E9C-101B-9397-08002B2CF9AE}" pid="13" name="aiplabel">
    <vt:lpwstr>Customer Communication</vt:lpwstr>
  </property>
  <property fmtid="{D5CDD505-2E9C-101B-9397-08002B2CF9AE}" pid="14" name="ContentTypeId">
    <vt:lpwstr>0x01010007850C279ED38B45AA9C7B93DB94BD31</vt:lpwstr>
  </property>
</Properties>
</file>