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356" r:id="rId3"/>
    <p:sldId id="360" r:id="rId4"/>
    <p:sldId id="363" r:id="rId5"/>
    <p:sldId id="364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310092"/>
    <a:srgbClr val="0B001E"/>
    <a:srgbClr val="130036"/>
    <a:srgbClr val="180042"/>
    <a:srgbClr val="F4FF89"/>
    <a:srgbClr val="0070C0"/>
    <a:srgbClr val="3B00B0"/>
    <a:srgbClr val="EEFF4B"/>
    <a:srgbClr val="29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C726E4-0504-45C1-9883-C538CC06ADAD}">
  <a:tblStyle styleId="{3DC726E4-0504-45C1-9883-C538CC06AD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16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f8799739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f8799739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1675" y="278587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79175" y="321410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281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48075"/>
            <a:ext cx="9144000" cy="10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 descr="offset_comp_343059.jpg"/>
          <p:cNvPicPr preferRelativeResize="0"/>
          <p:nvPr/>
        </p:nvPicPr>
        <p:blipFill rotWithShape="1">
          <a:blip r:embed="rId2">
            <a:alphaModFix amt="80000"/>
          </a:blip>
          <a:srcRect l="30474" t="11955" r="30474" b="2587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109959" y="3244630"/>
            <a:ext cx="4771921" cy="1423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Shockwave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™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Presentation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5CF0B-30A7-4831-93E3-748A7232EE15}"/>
              </a:ext>
            </a:extLst>
          </p:cNvPr>
          <p:cNvSpPr txBox="1"/>
          <p:nvPr/>
        </p:nvSpPr>
        <p:spPr>
          <a:xfrm>
            <a:off x="0" y="489988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CONFIDENTIAL: DO NOT DISTRIBUTE WITHOUT EXPRESS WRITTEN PERMISSION FROM MASSIVE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B2E4D-3C9E-47D1-9915-19D8AB5478BB}"/>
              </a:ext>
            </a:extLst>
          </p:cNvPr>
          <p:cNvSpPr txBox="1"/>
          <p:nvPr/>
        </p:nvSpPr>
        <p:spPr>
          <a:xfrm>
            <a:off x="5511800" y="3586480"/>
            <a:ext cx="2402840" cy="69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Massive Light</a:t>
            </a:r>
          </a:p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Travis Eubanks, PhD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B27002-3D48-44A0-ADA7-02EFC4BE43A0}"/>
              </a:ext>
            </a:extLst>
          </p:cNvPr>
          <p:cNvSpPr txBox="1"/>
          <p:nvPr/>
        </p:nvSpPr>
        <p:spPr>
          <a:xfrm>
            <a:off x="404797" y="990126"/>
            <a:ext cx="5324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Increases Wireless Capacity like Water in a Larger Pipe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Large Wireless Instantaneous Bandwidth: ≤ 6000 MHz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Low Distortion: &gt; 80% Fidelity Factor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Flexible Frequency Range: 2400-9000 MHz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Flexible Output Power for Range and Data Rate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I/Q Transmitter and Receiver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Composed of a Patent Pending Antenna and Patent Pending RF Front End with a Commercial FPGA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43"/>
            <a:ext cx="9144000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20B0604020202020204" charset="0"/>
              </a:rPr>
              <a:t>Shockwave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™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20B0604020202020204" charset="0"/>
              </a:rPr>
              <a:t>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365E7-1BB6-48B8-82AF-731EA969A321}"/>
              </a:ext>
            </a:extLst>
          </p:cNvPr>
          <p:cNvSpPr txBox="1"/>
          <p:nvPr/>
        </p:nvSpPr>
        <p:spPr>
          <a:xfrm>
            <a:off x="0" y="489988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CONFIDENTIAL: DO NOT DISTRIBUTE WITHOUT EXPRESS WRITTEN PERMISSION FROM MASSIVE LIGHT</a:t>
            </a:r>
          </a:p>
        </p:txBody>
      </p:sp>
      <p:pic>
        <p:nvPicPr>
          <p:cNvPr id="1026" name="Picture 2" descr="10 Best Kitchen Sink Faucets 2019 - Reviews and Buyers Guide">
            <a:extLst>
              <a:ext uri="{FF2B5EF4-FFF2-40B4-BE49-F238E27FC236}">
                <a16:creationId xmlns:a16="http://schemas.microsoft.com/office/drawing/2014/main" id="{9F198414-424D-47B3-B435-12372907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50" y="867299"/>
            <a:ext cx="2692514" cy="15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EAD10-5BED-4CAE-A8E6-9464CC1883D1}"/>
              </a:ext>
            </a:extLst>
          </p:cNvPr>
          <p:cNvSpPr txBox="1"/>
          <p:nvPr/>
        </p:nvSpPr>
        <p:spPr>
          <a:xfrm>
            <a:off x="5712737" y="2390115"/>
            <a:ext cx="2906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Capacity Limited by Pipeline Size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9025E2E-289B-40C3-9D43-0931D9EC3DCD}"/>
              </a:ext>
            </a:extLst>
          </p:cNvPr>
          <p:cNvSpPr txBox="1"/>
          <p:nvPr/>
        </p:nvSpPr>
        <p:spPr>
          <a:xfrm>
            <a:off x="5729026" y="4599974"/>
            <a:ext cx="2906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Increased Capacity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6EB029-6FBA-46DC-9485-565C44BD4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3"/>
          <a:stretch/>
        </p:blipFill>
        <p:spPr>
          <a:xfrm>
            <a:off x="5835850" y="2794753"/>
            <a:ext cx="2692514" cy="17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523"/>
            <a:ext cx="9144000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B0604020202020204" charset="0"/>
              </a:rPr>
              <a:t>Antenna Summary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365E7-1BB6-48B8-82AF-731EA969A321}"/>
              </a:ext>
            </a:extLst>
          </p:cNvPr>
          <p:cNvSpPr txBox="1"/>
          <p:nvPr/>
        </p:nvSpPr>
        <p:spPr>
          <a:xfrm>
            <a:off x="0" y="489988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CONFIDENTIAL: DO NOT DISTRIBUTE WITHOUT EXPRESS WRITTEN PERMISSION FROM MASSIVE 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C671C-632D-4ABE-A9FB-1A912F60E3BE}"/>
              </a:ext>
            </a:extLst>
          </p:cNvPr>
          <p:cNvSpPr txBox="1"/>
          <p:nvPr/>
        </p:nvSpPr>
        <p:spPr>
          <a:xfrm>
            <a:off x="667351" y="990464"/>
            <a:ext cx="65844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2:1 VSWR simulated from 2000-12000 MHz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&gt; 80% fidelity factor simulated with Gaussian pulses up to 6000 MHz wide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Swept gain pattern allows for small size (1” x 1” x 1.5”) and low distortion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3D printed in polycarbonate-like SLA material for cost and weight reduction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C8A352-B42E-4148-A5B6-98F721505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8971"/>
          <a:stretch/>
        </p:blipFill>
        <p:spPr bwMode="auto">
          <a:xfrm>
            <a:off x="2577126" y="3075749"/>
            <a:ext cx="3589771" cy="15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88221C-D03E-4BF4-82F6-BDFA05AA1152}"/>
              </a:ext>
            </a:extLst>
          </p:cNvPr>
          <p:cNvSpPr txBox="1"/>
          <p:nvPr/>
        </p:nvSpPr>
        <p:spPr>
          <a:xfrm>
            <a:off x="2577127" y="4602197"/>
            <a:ext cx="3589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Electromagnetic Simulation</a:t>
            </a:r>
          </a:p>
        </p:txBody>
      </p:sp>
    </p:spTree>
    <p:extLst>
      <p:ext uri="{BB962C8B-B14F-4D97-AF65-F5344CB8AC3E}">
        <p14:creationId xmlns:p14="http://schemas.microsoft.com/office/powerpoint/2010/main" val="5307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750"/>
            <a:ext cx="9144000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B0604020202020204" charset="0"/>
              </a:rPr>
              <a:t>RF Front-end Summary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2EE5-1178-4F35-931D-E34E859F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366" y="1190795"/>
            <a:ext cx="7038900" cy="2911200"/>
          </a:xfrm>
        </p:spPr>
        <p:txBody>
          <a:bodyPr/>
          <a:lstStyle/>
          <a:p>
            <a:pPr marL="146050" indent="0">
              <a:buNone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365E7-1BB6-48B8-82AF-731EA969A321}"/>
              </a:ext>
            </a:extLst>
          </p:cNvPr>
          <p:cNvSpPr txBox="1"/>
          <p:nvPr/>
        </p:nvSpPr>
        <p:spPr>
          <a:xfrm>
            <a:off x="0" y="489988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CONFIDENTIAL: DO NOT DISTRIBUTE WITHOUT EXPRESS WRITTEN PERMISSION FROM MASSIVE 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C671C-632D-4ABE-A9FB-1A912F60E3BE}"/>
              </a:ext>
            </a:extLst>
          </p:cNvPr>
          <p:cNvSpPr txBox="1"/>
          <p:nvPr/>
        </p:nvSpPr>
        <p:spPr>
          <a:xfrm>
            <a:off x="194863" y="1630732"/>
            <a:ext cx="8085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Dual-side band frequency flexible I/Q transceiver with 2400-9000 MHz available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Commercial off-the-shelf design tested with 1 </a:t>
            </a:r>
            <a:r>
              <a:rPr lang="en-US" dirty="0" err="1">
                <a:solidFill>
                  <a:schemeClr val="bg1"/>
                </a:solidFill>
              </a:rPr>
              <a:t>mW</a:t>
            </a:r>
            <a:r>
              <a:rPr lang="en-US" dirty="0">
                <a:solidFill>
                  <a:schemeClr val="bg1"/>
                </a:solidFill>
              </a:rPr>
              <a:t> (0 dBm) output power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Adjustable power, center frequency, and bandwidth available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Miniaturizable to custom requirements</a:t>
            </a:r>
          </a:p>
        </p:txBody>
      </p:sp>
      <p:pic>
        <p:nvPicPr>
          <p:cNvPr id="3074" name="Picture 2" descr="ST773 7&quot; DIY Metal &amp; Aluminum Electronic Project Enclosure ...">
            <a:extLst>
              <a:ext uri="{FF2B5EF4-FFF2-40B4-BE49-F238E27FC236}">
                <a16:creationId xmlns:a16="http://schemas.microsoft.com/office/drawing/2014/main" id="{51B7B311-507B-4526-8252-343162329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7025" r="6516" b="16827"/>
          <a:stretch/>
        </p:blipFill>
        <p:spPr bwMode="auto">
          <a:xfrm>
            <a:off x="7196168" y="2005963"/>
            <a:ext cx="1684053" cy="12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AB0E80-2213-4587-BEA5-08F7C87EB825}"/>
              </a:ext>
            </a:extLst>
          </p:cNvPr>
          <p:cNvSpPr txBox="1"/>
          <p:nvPr/>
        </p:nvSpPr>
        <p:spPr>
          <a:xfrm>
            <a:off x="7151568" y="3291091"/>
            <a:ext cx="177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Small Electronics Case</a:t>
            </a:r>
          </a:p>
        </p:txBody>
      </p:sp>
    </p:spTree>
    <p:extLst>
      <p:ext uri="{BB962C8B-B14F-4D97-AF65-F5344CB8AC3E}">
        <p14:creationId xmlns:p14="http://schemas.microsoft.com/office/powerpoint/2010/main" val="18963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475"/>
            <a:ext cx="6824037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B0604020202020204" charset="0"/>
              </a:rPr>
              <a:t>FPGA Features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2EE5-1178-4F35-931D-E34E859F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366" y="1190795"/>
            <a:ext cx="7038900" cy="2911200"/>
          </a:xfrm>
        </p:spPr>
        <p:txBody>
          <a:bodyPr/>
          <a:lstStyle/>
          <a:p>
            <a:pPr marL="146050" indent="0">
              <a:buNone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365E7-1BB6-48B8-82AF-731EA969A321}"/>
              </a:ext>
            </a:extLst>
          </p:cNvPr>
          <p:cNvSpPr txBox="1"/>
          <p:nvPr/>
        </p:nvSpPr>
        <p:spPr>
          <a:xfrm>
            <a:off x="0" y="489988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CONFIDENTIAL: DO NOT DISTRIBUTE WITHOUT EXPRESS WRITTEN PERMISSION FROM MASSIVE 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C671C-632D-4ABE-A9FB-1A912F60E3BE}"/>
              </a:ext>
            </a:extLst>
          </p:cNvPr>
          <p:cNvSpPr txBox="1"/>
          <p:nvPr/>
        </p:nvSpPr>
        <p:spPr>
          <a:xfrm>
            <a:off x="554125" y="1098719"/>
            <a:ext cx="6320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Pentek 5950 Quartz Board and 3U VPX Chassis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Xilinx RFSoC Ultrascale+ Gen 1 FPGA IC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DC-2000 MHz of baseband bandwidth available in 16 channels 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9B1EA-6B40-4BC8-BA81-53050551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89" y="2954295"/>
            <a:ext cx="1761583" cy="1873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D55724-D378-483A-AAC3-76B030F1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21" y="3130629"/>
            <a:ext cx="1473108" cy="1511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49DF7-A778-4789-8970-D1CDAABD3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201" y="2945185"/>
            <a:ext cx="2998649" cy="1882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FF85E-875B-4C85-BAFE-371B44B8E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638" y="2945186"/>
            <a:ext cx="1293840" cy="188276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16635C-282F-45E2-A092-036E8D5A7E68}"/>
              </a:ext>
            </a:extLst>
          </p:cNvPr>
          <p:cNvSpPr/>
          <p:nvPr/>
        </p:nvSpPr>
        <p:spPr>
          <a:xfrm rot="10800000">
            <a:off x="6668736" y="3829452"/>
            <a:ext cx="484423" cy="246221"/>
          </a:xfrm>
          <a:prstGeom prst="rightArrow">
            <a:avLst/>
          </a:prstGeom>
          <a:ln w="12700">
            <a:solidFill>
              <a:srgbClr val="FFF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D5BAD4-147E-455E-BAAC-F70FFF499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037" y="120701"/>
            <a:ext cx="1845592" cy="27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9645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B0118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6280</TotalTime>
  <Words>307</Words>
  <Application>Microsoft Office PowerPoint</Application>
  <PresentationFormat>On-screen Show (16:9)</PresentationFormat>
  <Paragraphs>62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Montserrat</vt:lpstr>
      <vt:lpstr>Lato</vt:lpstr>
      <vt:lpstr>Arial</vt:lpstr>
      <vt:lpstr>Focus</vt:lpstr>
      <vt:lpstr> Shockwave™  Presentation</vt:lpstr>
      <vt:lpstr>Shockwave™ Features</vt:lpstr>
      <vt:lpstr>Antenna Summary</vt:lpstr>
      <vt:lpstr>RF Front-end Summary</vt:lpstr>
      <vt:lpstr>FPGA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Light Weekly Update</dc:title>
  <dc:creator>Travis Eubanks</dc:creator>
  <cp:lastModifiedBy>Travis Eubanks</cp:lastModifiedBy>
  <cp:revision>845</cp:revision>
  <dcterms:modified xsi:type="dcterms:W3CDTF">2021-01-15T19:50:22Z</dcterms:modified>
</cp:coreProperties>
</file>